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ype.wav"/>
          </p:stSnd>
        </p:sndAc>
      </p:transition>
    </mc:Choice>
    <mc:Fallback xmlns="">
      <p:transition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ype.wav"/>
          </p:stSnd>
        </p:sndAc>
      </p:transition>
    </mc:Choice>
    <mc:Fallback xmlns="">
      <p:transition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ype.wav"/>
          </p:stSnd>
        </p:sndAc>
      </p:transition>
    </mc:Choice>
    <mc:Fallback xmlns="">
      <p:transition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ype.wav"/>
          </p:stSnd>
        </p:sndAc>
      </p:transition>
    </mc:Choice>
    <mc:Fallback xmlns="">
      <p:transition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ype.wav"/>
          </p:stSnd>
        </p:sndAc>
      </p:transition>
    </mc:Choice>
    <mc:Fallback xmlns="">
      <p:transition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ype.wav"/>
          </p:stSnd>
        </p:sndAc>
      </p:transition>
    </mc:Choice>
    <mc:Fallback xmlns="">
      <p:transition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ype.wav"/>
          </p:stSnd>
        </p:sndAc>
      </p:transition>
    </mc:Choice>
    <mc:Fallback xmlns="">
      <p:transition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ype.wav"/>
          </p:stSnd>
        </p:sndAc>
      </p:transition>
    </mc:Choice>
    <mc:Fallback xmlns="">
      <p:transition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ype.wav"/>
          </p:stSnd>
        </p:sndAc>
      </p:transition>
    </mc:Choice>
    <mc:Fallback xmlns="">
      <p:transition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ype.wav"/>
          </p:stSnd>
        </p:sndAc>
      </p:transition>
    </mc:Choice>
    <mc:Fallback xmlns="">
      <p:transition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ype.wav"/>
          </p:stSnd>
        </p:sndAc>
      </p:transition>
    </mc:Choice>
    <mc:Fallback xmlns="">
      <p:transition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4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3" name="type.wav"/>
          </p:stSnd>
        </p:sndAc>
      </p:transition>
    </mc:Choice>
    <mc:Fallback xmlns="">
      <p:transition>
        <p:sndAc>
          <p:stSnd>
            <p:snd r:embed="rId15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audio" Target="../media/audio1.wav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audio" Target="../media/audio1.wav"/><Relationship Id="rId4" Type="http://schemas.openxmlformats.org/officeDocument/2006/relationships/image" Target="../media/image15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audio" Target="../media/audio1.wav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5400" dirty="0" err="1" smtClean="0"/>
              <a:t>Покол</a:t>
            </a:r>
            <a:r>
              <a:rPr lang="uk-UA" sz="5400" dirty="0" err="1" smtClean="0"/>
              <a:t>іння</a:t>
            </a:r>
            <a:r>
              <a:rPr lang="uk-UA" sz="5400" dirty="0" smtClean="0"/>
              <a:t> ЕОМ</a:t>
            </a:r>
            <a:endParaRPr lang="ru-RU" sz="5400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340768"/>
            <a:ext cx="7200800" cy="5328592"/>
          </a:xfrm>
        </p:spPr>
      </p:pic>
    </p:spTree>
    <p:extLst>
      <p:ext uri="{BB962C8B-B14F-4D97-AF65-F5344CB8AC3E}">
        <p14:creationId xmlns:p14="http://schemas.microsoft.com/office/powerpoint/2010/main" val="6099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  <p:sndAc>
          <p:stSnd>
            <p:snd r:embed="rId2" name="type.wav"/>
          </p:stSnd>
        </p:sndAc>
      </p:transition>
    </mc:Choice>
    <mc:Fallback xmlns="">
      <p:transition spd="slow" advClick="0" advTm="3000">
        <p:fade/>
        <p:sndAc>
          <p:stSnd>
            <p:snd r:embed="rId4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err="1">
                <a:solidFill>
                  <a:schemeClr val="tx1">
                    <a:lumMod val="85000"/>
                  </a:schemeClr>
                </a:solidFill>
              </a:rPr>
              <a:t>Четверте</a:t>
            </a:r>
            <a:r>
              <a:rPr lang="ru-RU" sz="2400" b="1" i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85000"/>
                  </a:schemeClr>
                </a:solidFill>
              </a:rPr>
              <a:t>покоління</a:t>
            </a:r>
            <a:r>
              <a:rPr lang="ru-RU" sz="2400" b="1" i="1" dirty="0">
                <a:solidFill>
                  <a:schemeClr val="tx1">
                    <a:lumMod val="85000"/>
                  </a:schemeClr>
                </a:solidFill>
              </a:rPr>
              <a:t> (з 1971)</a:t>
            </a:r>
            <a:br>
              <a:rPr lang="ru-RU" sz="2400" b="1" i="1" dirty="0">
                <a:solidFill>
                  <a:schemeClr val="tx1">
                    <a:lumMod val="85000"/>
                  </a:schemeClr>
                </a:solidFill>
              </a:rPr>
            </a:b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Зменшувались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габарити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дискретних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електронних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компонентів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. Основною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технологією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збірки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став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багатошаровий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друкований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монтаж.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Це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дозволило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розробити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дешевші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ЕОМ з великою оперативною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пам'яттю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Вартість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одного байта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пам'яті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однієї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машинної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операції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значно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знизилась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. Але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витрати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на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програмування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майже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не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скоротились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оскільки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на перший план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вийшло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завдання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економії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людських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, а не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машинних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ресурсів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.</a:t>
            </a:r>
            <a:br>
              <a:rPr lang="ru-RU" sz="2400" dirty="0">
                <a:solidFill>
                  <a:schemeClr val="tx1">
                    <a:lumMod val="85000"/>
                  </a:schemeClr>
                </a:solidFill>
              </a:rPr>
            </a:b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У 70-их роках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з'явились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перші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мікро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ЕОМ —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універсальні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обчислювальні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системи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що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складаються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процесора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пам'яті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, схем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сполучення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пристроями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введення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/ </a:t>
            </a:r>
            <a:r>
              <a:rPr lang="ru-RU" sz="2400" dirty="0" err="1">
                <a:solidFill>
                  <a:schemeClr val="tx1">
                    <a:lumMod val="85000"/>
                  </a:schemeClr>
                </a:solidFill>
              </a:rPr>
              <a:t>виводу</a:t>
            </a:r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 і тактового генератора.</a:t>
            </a:r>
            <a:br>
              <a:rPr lang="ru-RU" sz="2400" dirty="0">
                <a:solidFill>
                  <a:schemeClr val="tx1">
                    <a:lumMod val="85000"/>
                  </a:schemeClr>
                </a:solidFill>
              </a:rPr>
            </a:br>
            <a:endParaRPr lang="ru-RU" sz="2400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0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8000">
        <p14:window dir="vert"/>
        <p:sndAc>
          <p:stSnd>
            <p:snd r:embed="rId2" name="type.wav"/>
          </p:stSnd>
        </p:sndAc>
      </p:transition>
    </mc:Choice>
    <mc:Fallback xmlns="">
      <p:transition spd="slow" advClick="0" advTm="18000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4932040" cy="5544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836712"/>
            <a:ext cx="4211960" cy="5112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3441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3000">
        <p14:gallery dir="l"/>
        <p:sndAc>
          <p:stSnd>
            <p:snd r:embed="rId2" name="type.wav"/>
          </p:stSnd>
        </p:sndAc>
      </p:transition>
    </mc:Choice>
    <mc:Fallback xmlns="">
      <p:transition spd="slow" advClick="0" advTm="3000">
        <p:fade/>
        <p:sndAc>
          <p:stSnd>
            <p:snd r:embed="rId5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0" y="13291"/>
            <a:ext cx="9058910" cy="6741368"/>
          </a:xfrm>
          <a:prstGeom prst="roundRect">
            <a:avLst>
              <a:gd name="adj" fmla="val 3965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081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3000">
        <p14:switch dir="r"/>
        <p:sndAc>
          <p:stSnd>
            <p:snd r:embed="rId2" name="type.wav"/>
          </p:stSnd>
        </p:sndAc>
      </p:transition>
    </mc:Choice>
    <mc:Fallback xmlns="">
      <p:transition spd="slow" advClick="0" advTm="3000">
        <p:fade/>
        <p:sndAc>
          <p:stSnd>
            <p:snd r:embed="rId4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096344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err="1">
                <a:solidFill>
                  <a:srgbClr val="FFFF00"/>
                </a:solidFill>
              </a:rPr>
              <a:t>П’яте</a:t>
            </a:r>
            <a:r>
              <a:rPr lang="ru-RU" sz="2800" b="1" i="1" dirty="0">
                <a:solidFill>
                  <a:srgbClr val="FFFF00"/>
                </a:solidFill>
              </a:rPr>
              <a:t> </a:t>
            </a:r>
            <a:r>
              <a:rPr lang="ru-RU" sz="2800" b="1" i="1" dirty="0" err="1">
                <a:solidFill>
                  <a:srgbClr val="FFFF00"/>
                </a:solidFill>
              </a:rPr>
              <a:t>покоління</a:t>
            </a:r>
            <a:r>
              <a:rPr lang="ru-RU" sz="2800" b="1" i="1" dirty="0">
                <a:solidFill>
                  <a:srgbClr val="FFFF00"/>
                </a:solidFill>
              </a:rPr>
              <a:t/>
            </a:r>
            <a:br>
              <a:rPr lang="ru-RU" sz="2800" b="1" i="1" dirty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ЕОМ </a:t>
            </a:r>
            <a:r>
              <a:rPr lang="ru-RU" sz="2800" dirty="0" err="1" smtClean="0">
                <a:solidFill>
                  <a:srgbClr val="FFFF00"/>
                </a:solidFill>
              </a:rPr>
              <a:t>цього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покоління</a:t>
            </a:r>
            <a:r>
              <a:rPr lang="ru-RU" sz="2800" dirty="0" smtClean="0">
                <a:solidFill>
                  <a:srgbClr val="FFFF00"/>
                </a:solidFill>
              </a:rPr>
              <a:t> створено на </a:t>
            </a:r>
            <a:r>
              <a:rPr lang="ru-RU" sz="2800" dirty="0" err="1" smtClean="0">
                <a:solidFill>
                  <a:srgbClr val="FFFF00"/>
                </a:solidFill>
              </a:rPr>
              <a:t>основі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надвеликих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інтегральних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схем,які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характеризуються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величезною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щільністю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розміщення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елементів</a:t>
            </a:r>
            <a:r>
              <a:rPr lang="ru-RU" sz="2800" dirty="0" smtClean="0">
                <a:solidFill>
                  <a:srgbClr val="FFFF00"/>
                </a:solidFill>
              </a:rPr>
              <a:t> на </a:t>
            </a:r>
            <a:r>
              <a:rPr lang="ru-RU" sz="2800" dirty="0" err="1" smtClean="0">
                <a:solidFill>
                  <a:srgbClr val="FFFF00"/>
                </a:solidFill>
              </a:rPr>
              <a:t>кристалі</a:t>
            </a:r>
            <a:r>
              <a:rPr lang="ru-RU" sz="2800" dirty="0" smtClean="0">
                <a:solidFill>
                  <a:srgbClr val="FFFF00"/>
                </a:solidFill>
              </a:rPr>
              <a:t>.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86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7000">
        <p14:vortex dir="r"/>
        <p:sndAc>
          <p:stSnd>
            <p:snd r:embed="rId2" name="type.wav"/>
          </p:stSnd>
        </p:sndAc>
      </p:transition>
    </mc:Choice>
    <mc:Fallback xmlns="">
      <p:transition spd="slow" advClick="0" advTm="7000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27798" cy="3913311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684081"/>
            <a:ext cx="4445177" cy="31449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52118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3000">
        <p:blinds dir="vert"/>
        <p:sndAc>
          <p:stSnd>
            <p:snd r:embed="rId2" name="type.wav"/>
          </p:stSnd>
        </p:sndAc>
      </p:transition>
    </mc:Choice>
    <mc:Fallback xmlns="">
      <p:transition spd="slow" advClick="0" advTm="3000">
        <p:blinds dir="vert"/>
        <p:sndAc>
          <p:stSnd>
            <p:snd r:embed="rId5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4306490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00B050"/>
                </a:solidFill>
              </a:rPr>
              <a:t>Над презентацією працювала </a:t>
            </a:r>
            <a:r>
              <a:rPr lang="uk-UA" sz="6000" dirty="0" err="1" smtClean="0">
                <a:solidFill>
                  <a:srgbClr val="00B050"/>
                </a:solidFill>
              </a:rPr>
              <a:t>Петрушина</a:t>
            </a:r>
            <a:r>
              <a:rPr lang="uk-UA" sz="6000" dirty="0" smtClean="0">
                <a:solidFill>
                  <a:srgbClr val="00B050"/>
                </a:solidFill>
              </a:rPr>
              <a:t> Катерина</a:t>
            </a:r>
            <a:r>
              <a:rPr lang="uk-UA" sz="6000" smtClean="0">
                <a:solidFill>
                  <a:srgbClr val="00B050"/>
                </a:solidFill>
              </a:rPr>
              <a:t/>
            </a:r>
            <a:br>
              <a:rPr lang="uk-UA" sz="6000" smtClean="0">
                <a:solidFill>
                  <a:srgbClr val="00B050"/>
                </a:solidFill>
              </a:rPr>
            </a:br>
            <a:endParaRPr lang="ru-RU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00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pan dir="d"/>
        <p:sndAc>
          <p:stSnd>
            <p:snd r:embed="rId2" name="type.wav"/>
          </p:stSnd>
        </p:sndAc>
      </p:transition>
    </mc:Choice>
    <mc:Fallback xmlns="">
      <p:transition spd="slow" advClick="0" advTm="2000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sz="7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Зміст:</a:t>
            </a:r>
            <a:endParaRPr lang="ru-RU" sz="7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632848" cy="3744416"/>
          </a:xfrm>
        </p:spPr>
        <p:txBody>
          <a:bodyPr>
            <a:noAutofit/>
          </a:bodyPr>
          <a:lstStyle/>
          <a:p>
            <a:pPr marL="457200" indent="-457200" algn="l">
              <a:buFont typeface="Wingdings" pitchFamily="2" charset="2"/>
              <a:buChar char="v"/>
            </a:pPr>
            <a:r>
              <a:rPr lang="uk-UA" sz="4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Перше покоління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uk-UA" sz="4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Друге покоління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uk-UA" sz="4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Третє покоління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uk-UA" sz="4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Четверте покоління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uk-UA" sz="4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П</a:t>
            </a:r>
            <a:r>
              <a:rPr lang="en-US" sz="4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’</a:t>
            </a:r>
            <a:r>
              <a:rPr lang="uk-UA" sz="4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яте</a:t>
            </a:r>
            <a:r>
              <a:rPr lang="uk-UA" sz="4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покоління</a:t>
            </a:r>
            <a:endParaRPr lang="ru-RU" sz="4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80495"/>
      </p:ext>
    </p:extLst>
  </p:cSld>
  <p:clrMapOvr>
    <a:masterClrMapping/>
  </p:clrMapOvr>
  <p:transition spd="slow" advClick="0" advTm="2000">
    <p:wheel spokes="1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/>
              <a:t>Обчислювальна</a:t>
            </a:r>
            <a:r>
              <a:rPr lang="ru-RU" sz="2000" dirty="0"/>
              <a:t> </a:t>
            </a:r>
            <a:r>
              <a:rPr lang="ru-RU" sz="2000" dirty="0" err="1"/>
              <a:t>техніка</a:t>
            </a:r>
            <a:r>
              <a:rPr lang="ru-RU" sz="2000" dirty="0"/>
              <a:t> — </a:t>
            </a:r>
            <a:r>
              <a:rPr lang="ru-RU" sz="2000" dirty="0" err="1"/>
              <a:t>найважливіший</a:t>
            </a:r>
            <a:r>
              <a:rPr lang="ru-RU" sz="2000" dirty="0"/>
              <a:t> компонент </a:t>
            </a:r>
            <a:r>
              <a:rPr lang="ru-RU" sz="2000" dirty="0" err="1"/>
              <a:t>процесу</a:t>
            </a:r>
            <a:r>
              <a:rPr lang="ru-RU" sz="2000" dirty="0"/>
              <a:t> </a:t>
            </a:r>
            <a:r>
              <a:rPr lang="ru-RU" sz="2000" dirty="0" err="1"/>
              <a:t>обчислень</a:t>
            </a:r>
            <a:r>
              <a:rPr lang="ru-RU" sz="2000" dirty="0"/>
              <a:t> і </a:t>
            </a:r>
            <a:r>
              <a:rPr lang="ru-RU" sz="2000" dirty="0" err="1"/>
              <a:t>обробки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. Першими </a:t>
            </a:r>
            <a:r>
              <a:rPr lang="ru-RU" sz="2000" dirty="0" err="1"/>
              <a:t>пристосуваннями</a:t>
            </a:r>
            <a:r>
              <a:rPr lang="ru-RU" sz="2000" dirty="0"/>
              <a:t> для </a:t>
            </a:r>
            <a:r>
              <a:rPr lang="ru-RU" sz="2000" dirty="0" err="1"/>
              <a:t>обчислень</a:t>
            </a:r>
            <a:r>
              <a:rPr lang="ru-RU" sz="2000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, </a:t>
            </a:r>
            <a:r>
              <a:rPr lang="ru-RU" sz="2000" dirty="0" err="1"/>
              <a:t>ймовірно</a:t>
            </a:r>
            <a:r>
              <a:rPr lang="ru-RU" sz="2000" dirty="0"/>
              <a:t>, </a:t>
            </a:r>
            <a:r>
              <a:rPr lang="ru-RU" sz="2000" dirty="0" err="1"/>
              <a:t>лічильні</a:t>
            </a:r>
            <a:r>
              <a:rPr lang="ru-RU" sz="2000" dirty="0"/>
              <a:t> </a:t>
            </a:r>
            <a:r>
              <a:rPr lang="ru-RU" sz="2000" dirty="0" err="1"/>
              <a:t>палички</a:t>
            </a:r>
            <a:r>
              <a:rPr lang="ru-RU" sz="2000" dirty="0"/>
              <a:t>. </a:t>
            </a:r>
            <a:r>
              <a:rPr lang="ru-RU" sz="2000" dirty="0" err="1"/>
              <a:t>Поступово</a:t>
            </a:r>
            <a:r>
              <a:rPr lang="ru-RU" sz="2000" dirty="0"/>
              <a:t> з </a:t>
            </a:r>
            <a:r>
              <a:rPr lang="ru-RU" sz="2000" dirty="0" err="1"/>
              <a:t>найпростіших</a:t>
            </a:r>
            <a:r>
              <a:rPr lang="ru-RU" sz="2000" dirty="0"/>
              <a:t> </a:t>
            </a:r>
            <a:r>
              <a:rPr lang="ru-RU" sz="2000" dirty="0" err="1"/>
              <a:t>пристосувань</a:t>
            </a:r>
            <a:r>
              <a:rPr lang="ru-RU" sz="2000" dirty="0"/>
              <a:t> для </a:t>
            </a:r>
            <a:r>
              <a:rPr lang="ru-RU" sz="2000" dirty="0" err="1"/>
              <a:t>рахунку</a:t>
            </a:r>
            <a:r>
              <a:rPr lang="ru-RU" sz="2000" dirty="0"/>
              <a:t> </a:t>
            </a:r>
            <a:r>
              <a:rPr lang="ru-RU" sz="2000" dirty="0" err="1"/>
              <a:t>народжувались</a:t>
            </a:r>
            <a:r>
              <a:rPr lang="ru-RU" sz="2000" dirty="0"/>
              <a:t> </a:t>
            </a:r>
            <a:r>
              <a:rPr lang="ru-RU" sz="2000" dirty="0" err="1"/>
              <a:t>складніші</a:t>
            </a:r>
            <a:r>
              <a:rPr lang="ru-RU" sz="2000" dirty="0"/>
              <a:t> </a:t>
            </a:r>
            <a:r>
              <a:rPr lang="ru-RU" sz="2000" dirty="0" err="1"/>
              <a:t>пристрої</a:t>
            </a:r>
            <a:r>
              <a:rPr lang="ru-RU" sz="2000" dirty="0"/>
              <a:t>: абак (</a:t>
            </a:r>
            <a:r>
              <a:rPr lang="ru-RU" sz="2000" dirty="0" err="1"/>
              <a:t>рахівниця</a:t>
            </a:r>
            <a:r>
              <a:rPr lang="ru-RU" sz="2000" dirty="0"/>
              <a:t>), </a:t>
            </a:r>
            <a:r>
              <a:rPr lang="ru-RU" sz="2000" dirty="0" err="1"/>
              <a:t>логарифмічна</a:t>
            </a:r>
            <a:r>
              <a:rPr lang="ru-RU" sz="2000" dirty="0"/>
              <a:t> </a:t>
            </a:r>
            <a:r>
              <a:rPr lang="ru-RU" sz="2000" dirty="0" err="1"/>
              <a:t>лінійка</a:t>
            </a:r>
            <a:r>
              <a:rPr lang="ru-RU" sz="2000" dirty="0"/>
              <a:t>, </a:t>
            </a:r>
            <a:r>
              <a:rPr lang="ru-RU" sz="2000" dirty="0" err="1"/>
              <a:t>механічний</a:t>
            </a:r>
            <a:r>
              <a:rPr lang="ru-RU" sz="2000" dirty="0"/>
              <a:t> арифмометр, </a:t>
            </a:r>
            <a:r>
              <a:rPr lang="ru-RU" sz="2000" dirty="0" err="1"/>
              <a:t>електронний</a:t>
            </a:r>
            <a:r>
              <a:rPr lang="ru-RU" sz="2000" dirty="0"/>
              <a:t> </a:t>
            </a:r>
            <a:r>
              <a:rPr lang="ru-RU" sz="2000" dirty="0" err="1"/>
              <a:t>комп'ютер</a:t>
            </a:r>
            <a:r>
              <a:rPr lang="ru-RU" sz="2000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90" y="3645024"/>
            <a:ext cx="4153556" cy="270505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501008"/>
            <a:ext cx="3312367" cy="270468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3298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7000">
        <p14:ripple dir="ru"/>
        <p:sndAc>
          <p:stSnd>
            <p:snd r:embed="rId2" name="type.wav"/>
          </p:stSnd>
        </p:sndAc>
      </p:transition>
    </mc:Choice>
    <mc:Fallback xmlns="">
      <p:transition spd="slow" advClick="0" advTm="7000">
        <p:fade/>
        <p:sndAc>
          <p:stSnd>
            <p:snd r:embed="rId5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112568"/>
          </a:xfrm>
        </p:spPr>
        <p:txBody>
          <a:bodyPr>
            <a:normAutofit/>
          </a:bodyPr>
          <a:lstStyle/>
          <a:p>
            <a:pPr algn="ctr"/>
            <a:r>
              <a:rPr lang="ru-RU" sz="2000" b="1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Перше </a:t>
            </a:r>
            <a:r>
              <a:rPr lang="ru-RU" sz="2000" b="1" i="1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покоління</a:t>
            </a:r>
            <a:r>
              <a:rPr lang="ru-RU" sz="2000" b="1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(1946–1957)</a:t>
            </a:r>
            <a:br>
              <a:rPr lang="ru-RU" sz="2000" b="1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ЕОМ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цього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покоління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базувались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дискретних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елементах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і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вакуумних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лампах,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мали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великі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габарити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масу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потужність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володіючи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при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цьому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малою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надійністю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Основна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технологія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збірки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—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навісний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монтаж. </a:t>
            </a:r>
            <a:b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Збільшенню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кількості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вирішуваних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завдань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перешкоджали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низька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надійність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і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продуктивність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, а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також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надзвичайно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трудомісткий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процес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підготовки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введення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та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налагодження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програми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написаної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мовою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машинних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команд,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тобто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у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формі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двійкових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кодів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Машини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цього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покоління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мали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швидкодію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близько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10-20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тисяч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операцій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в секунду і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оперативну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пам’ять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приблизно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1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кілобайт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(1024 слова). У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цей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же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період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з'явились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перші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прості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мови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для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автоматизованого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програмування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.</a:t>
            </a:r>
            <a:b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Такі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комп'ютери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, як ЕНІАК, ЕДСАК, ШЕОМ та ЮНІВАК, являли собою.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лише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перші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моделі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ЕОМ. </a:t>
            </a:r>
          </a:p>
        </p:txBody>
      </p:sp>
    </p:spTree>
    <p:extLst>
      <p:ext uri="{BB962C8B-B14F-4D97-AF65-F5344CB8AC3E}">
        <p14:creationId xmlns:p14="http://schemas.microsoft.com/office/powerpoint/2010/main" val="102943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18000">
        <p14:shred/>
        <p:sndAc>
          <p:stSnd>
            <p:snd r:embed="rId2" name="type.wav"/>
          </p:stSnd>
        </p:sndAc>
      </p:transition>
    </mc:Choice>
    <mc:Fallback xmlns="">
      <p:transition spd="slow" advClick="0" advTm="18000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3" y="1"/>
            <a:ext cx="5004047" cy="2727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6" name="Picture 2" descr="C:\Users\user\Desktop\презентации\шеом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8920"/>
            <a:ext cx="9143999" cy="41490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презентации\edsa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39952" cy="2727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49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3000">
        <p:dissolve/>
        <p:sndAc>
          <p:stSnd>
            <p:snd r:embed="rId2" name="type.wav"/>
          </p:stSnd>
        </p:sndAc>
      </p:transition>
    </mc:Choice>
    <mc:Fallback xmlns="">
      <p:transition spd="slow" advClick="0" advTm="3000">
        <p:dissolve/>
        <p:sndAc>
          <p:stSnd>
            <p:snd r:embed="rId6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Друге </a:t>
            </a:r>
            <a:r>
              <a:rPr lang="ru-RU" sz="2400" b="1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покоління</a:t>
            </a:r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(1958–1963)</a:t>
            </a:r>
            <a:b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Як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елементна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база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використовувались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дискретні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напівпровідникові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прилади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мініатюрні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дискретні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деталі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Основна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технологія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збірки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— одно-та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двосторонній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друкований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монтаж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невисокої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щільності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 У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порівнянні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попереднім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поколінням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значно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зменшились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габарити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енерговитрати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зросла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надійність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Зросли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також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швидкодія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(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приблизно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500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тисяч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операцій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за секунду) і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обсяг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оперативної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пам'яті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(16-32К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слів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).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Це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відразу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розширило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коло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користувачів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а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отже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вирішуваних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завдань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 Були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розроблені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службові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програми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для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автоматизації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профілактики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і контролю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роботи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ЕОМ, а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також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для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кращого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розподілу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ресурсів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при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вирішенні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користувача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завдань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4472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8000">
        <p:split orient="vert"/>
        <p:sndAc>
          <p:stSnd>
            <p:snd r:embed="rId2" name="type.wav"/>
          </p:stSnd>
        </p:sndAc>
      </p:transition>
    </mc:Choice>
    <mc:Fallback xmlns="">
      <p:transition spd="slow" advClick="0" advTm="18000">
        <p:split orient="vert"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38"/>
            <a:ext cx="9144000" cy="6847961"/>
          </a:xfrm>
        </p:spPr>
      </p:pic>
    </p:spTree>
    <p:extLst>
      <p:ext uri="{BB962C8B-B14F-4D97-AF65-F5344CB8AC3E}">
        <p14:creationId xmlns:p14="http://schemas.microsoft.com/office/powerpoint/2010/main" val="11023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3000">
        <p14:switch dir="r"/>
        <p:sndAc>
          <p:stSnd>
            <p:snd r:embed="rId2" name="type.wav"/>
          </p:stSnd>
        </p:sndAc>
      </p:transition>
    </mc:Choice>
    <mc:Fallback xmlns="">
      <p:transition spd="slow" advClick="0" advTm="3000">
        <p:fade/>
        <p:sndAc>
          <p:stSnd>
            <p:snd r:embed="rId4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Третє</a:t>
            </a:r>
            <a:r>
              <a:rPr lang="ru-RU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покоління</a:t>
            </a:r>
            <a:r>
              <a:rPr lang="ru-RU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(1964–1970)</a:t>
            </a:r>
            <a:br>
              <a:rPr lang="ru-RU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Як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елементна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база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використовувались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інтегральні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схеми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малої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інтеграції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з десятками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активних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елементів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кристал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а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також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гібридні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мікросхеми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дискретних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елементів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Основна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технологія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збірки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—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двосторонній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друкований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монтаж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високої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щільності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Це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скоротило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габарити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потужність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підвищило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швидкодію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знизило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вартість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універсальних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ЕОМ. Але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найголовніше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—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з'явилась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можливість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створення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малогабаритних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надійних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дешевих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машин.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Міні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ЕОМ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спочатку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призначались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для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заміни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апаратно-реалізованих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контролерів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у контурах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управління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різних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об'єктів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процесів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Універсальний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пристрій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володів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надмірністю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проте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мала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ціна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універсальність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периферії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виявились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значною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перевагою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що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забезпечило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високу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економічну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ефективність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b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ru-RU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23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8000">
        <p14:prism isInverted="1"/>
        <p:sndAc>
          <p:stSnd>
            <p:snd r:embed="rId2" name="type.wav"/>
          </p:stSnd>
        </p:sndAc>
      </p:transition>
    </mc:Choice>
    <mc:Fallback xmlns="">
      <p:transition spd="slow" advClick="0" advTm="18000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7049">
            <a:off x="397281" y="513912"/>
            <a:ext cx="4392488" cy="43924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4340">
            <a:off x="4752380" y="3134399"/>
            <a:ext cx="3970552" cy="316835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78306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3000">
        <p14:warp dir="in"/>
        <p:sndAc>
          <p:stSnd>
            <p:snd r:embed="rId2" name="type.wav"/>
          </p:stSnd>
        </p:sndAc>
      </p:transition>
    </mc:Choice>
    <mc:Fallback xmlns="">
      <p:transition spd="slow" advClick="0" advTm="3000">
        <p:fade/>
        <p:sndAc>
          <p:stSnd>
            <p:snd r:embed="rId5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ilter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TC101859865[[fn=Порядок]]</Template>
  <TotalTime>34</TotalTime>
  <Words>90</Words>
  <Application>Microsoft Office PowerPoint</Application>
  <PresentationFormat>Экран (4:3)</PresentationFormat>
  <Paragraphs>14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Kilter</vt:lpstr>
      <vt:lpstr>Покоління ЕОМ</vt:lpstr>
      <vt:lpstr>Зміст:</vt:lpstr>
      <vt:lpstr>Обчислювальна техніка — найважливіший компонент процесу обчислень і обробки даних. Першими пристосуваннями для обчислень були, ймовірно, лічильні палички. Поступово з найпростіших пристосувань для рахунку народжувались складніші пристрої: абак (рахівниця), логарифмічна лінійка, механічний арифмометр, електронний комп'ютер.</vt:lpstr>
      <vt:lpstr>Перше покоління (1946–1957) ЕОМ цього покоління базувались на дискретних елементах і вакуумних лампах, мали великі габарити, масу, потужність, володіючи при цьому малою надійністю. Основна технологія збірки — навісний монтаж.  Збільшенню кількості вирішуваних завдань перешкоджали низька надійність і продуктивність, а також надзвичайно трудомісткий процес підготовки, введення та налагодження програми, написаної мовою машинних команд, тобто у формі двійкових кодів. Машини цього покоління мали швидкодію близько 10-20 тисяч операцій в секунду і оперативну пам’ять приблизно 1 кілобайт (1024 слова). У цей же період з'явились перші прості мови для автоматизованого програмування. Такі комп'ютери, як ЕНІАК, ЕДСАК, ШЕОМ та ЮНІВАК, являли собою. лише перші моделі ЕОМ. </vt:lpstr>
      <vt:lpstr>Презентация PowerPoint</vt:lpstr>
      <vt:lpstr>Друге покоління (1958–1963) Як елементна база використовувались дискретні напівпровідникові прилади і мініатюрні дискретні деталі. Основна технологія збірки — одно-та двосторонній друкований монтаж невисокої щільності. У порівнянні з попереднім поколінням значно зменшились габарити і енерговитрати, зросла надійність. Зросли також швидкодія (приблизно 500 тисяч операцій за секунду) і обсяг оперативної пам'яті (16-32К слів). Це відразу розширило коло користувачів, а отже, вирішуваних завдань. Були розроблені службові програми для автоматизації профілактики і контролю роботи ЕОМ, а також для кращого розподілу ресурсів при вирішенні користувача завдань. </vt:lpstr>
      <vt:lpstr>Презентация PowerPoint</vt:lpstr>
      <vt:lpstr>Третє покоління (1964–1970) Як елементна база використовувались інтегральні схеми малої інтеграції з десятками активних елементів на кристал, а також гібридні мікросхеми з дискретних елементів. Основна технологія збірки — двосторонній друкований монтаж високої щільності. Це скоротило габарити і потужність, підвищило швидкодію, знизило вартість універсальних ЕОМ. Але найголовніше — з'явилась можливість створення малогабаритних, надійних, дешевих машин. Міні ЕОМ спочатку призначались для заміни апаратно-реалізованих контролерів у контурах управління різних об'єктів і процесів. Універсальний пристрій володів надмірністю, проте мала ціна і універсальність периферії виявились значною перевагою, що забезпечило високу економічну ефективність. </vt:lpstr>
      <vt:lpstr>Презентация PowerPoint</vt:lpstr>
      <vt:lpstr>Четверте покоління (з 1971) Зменшувались габарити дискретних електронних компонентів. Основною технологією збірки став багатошаровий друкований монтаж. Це дозволило розробити дешевші ЕОМ з великою оперативною пам'яттю. Вартість одного байта пам'яті і однієї машинної операції значно знизилась. Але витрати на програмування майже не скоротились, оскільки на перший план вийшло завдання економії людських, а не машинних ресурсів. У 70-их роках з'явились перші мікро ЕОМ — універсальні обчислювальні системи, що складаються з процесора, пам'яті, схем сполучення з пристроями введення / виводу і тактового генератора. </vt:lpstr>
      <vt:lpstr>Презентация PowerPoint</vt:lpstr>
      <vt:lpstr>Презентация PowerPoint</vt:lpstr>
      <vt:lpstr>П’яте покоління ЕОМ цього покоління створено на основі надвеликих інтегральних схем,які характеризуються величезною щільністю розміщення елементів на кристалі.</vt:lpstr>
      <vt:lpstr>Презентация PowerPoint</vt:lpstr>
      <vt:lpstr>Над презентацією працювала Петрушина Катерина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Покоління ЕОМ</dc:title>
  <dc:creator>user</dc:creator>
  <cp:lastModifiedBy>Admin</cp:lastModifiedBy>
  <cp:revision>6</cp:revision>
  <dcterms:created xsi:type="dcterms:W3CDTF">2013-09-27T19:12:17Z</dcterms:created>
  <dcterms:modified xsi:type="dcterms:W3CDTF">2015-02-06T14:56:54Z</dcterms:modified>
</cp:coreProperties>
</file>