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96" r:id="rId5"/>
    <p:sldId id="298" r:id="rId6"/>
    <p:sldId id="299" r:id="rId7"/>
    <p:sldId id="302" r:id="rId8"/>
    <p:sldId id="300" r:id="rId9"/>
    <p:sldId id="282" r:id="rId10"/>
    <p:sldId id="301" r:id="rId11"/>
    <p:sldId id="259" r:id="rId12"/>
    <p:sldId id="263" r:id="rId13"/>
    <p:sldId id="277" r:id="rId14"/>
    <p:sldId id="305" r:id="rId15"/>
    <p:sldId id="303" r:id="rId16"/>
    <p:sldId id="304" r:id="rId17"/>
    <p:sldId id="306" r:id="rId18"/>
    <p:sldId id="287" r:id="rId19"/>
    <p:sldId id="288" r:id="rId20"/>
    <p:sldId id="307"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DCFA"/>
    <a:srgbClr val="003A00"/>
    <a:srgbClr val="006600"/>
    <a:srgbClr val="713605"/>
    <a:srgbClr val="3B1C03"/>
    <a:srgbClr val="A8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0" d="100"/>
          <a:sy n="60" d="100"/>
        </p:scale>
        <p:origin x="-1440" y="-10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1E12202-4F6E-4E54-84D8-3F4C2245067B}" type="datetimeFigureOut">
              <a:rPr lang="ru-RU" smtClean="0"/>
              <a:pPr/>
              <a:t>25.02.2013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75BC15-FF4D-425F-92BB-5BCAB00F46A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E12202-4F6E-4E54-84D8-3F4C2245067B}" type="datetimeFigureOut">
              <a:rPr lang="ru-RU" smtClean="0"/>
              <a:pPr/>
              <a:t>25.02.2013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75BC15-FF4D-425F-92BB-5BCAB00F46A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E12202-4F6E-4E54-84D8-3F4C2245067B}" type="datetimeFigureOut">
              <a:rPr lang="ru-RU" smtClean="0"/>
              <a:pPr/>
              <a:t>25.02.2013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75BC15-FF4D-425F-92BB-5BCAB00F46A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E12202-4F6E-4E54-84D8-3F4C2245067B}" type="datetimeFigureOut">
              <a:rPr lang="ru-RU" smtClean="0"/>
              <a:pPr/>
              <a:t>25.02.2013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75BC15-FF4D-425F-92BB-5BCAB00F46A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1E12202-4F6E-4E54-84D8-3F4C2245067B}" type="datetimeFigureOut">
              <a:rPr lang="ru-RU" smtClean="0"/>
              <a:pPr/>
              <a:t>25.02.2013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75BC15-FF4D-425F-92BB-5BCAB00F46A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1E12202-4F6E-4E54-84D8-3F4C2245067B}" type="datetimeFigureOut">
              <a:rPr lang="ru-RU" smtClean="0"/>
              <a:pPr/>
              <a:t>25.02.2013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75BC15-FF4D-425F-92BB-5BCAB00F46A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1E12202-4F6E-4E54-84D8-3F4C2245067B}" type="datetimeFigureOut">
              <a:rPr lang="ru-RU" smtClean="0"/>
              <a:pPr/>
              <a:t>25.02.2013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F75BC15-FF4D-425F-92BB-5BCAB00F46A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1E12202-4F6E-4E54-84D8-3F4C2245067B}" type="datetimeFigureOut">
              <a:rPr lang="ru-RU" smtClean="0"/>
              <a:pPr/>
              <a:t>25.02.2013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F75BC15-FF4D-425F-92BB-5BCAB00F46A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1E12202-4F6E-4E54-84D8-3F4C2245067B}" type="datetimeFigureOut">
              <a:rPr lang="ru-RU" smtClean="0"/>
              <a:pPr/>
              <a:t>25.02.2013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F75BC15-FF4D-425F-92BB-5BCAB00F46A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1E12202-4F6E-4E54-84D8-3F4C2245067B}" type="datetimeFigureOut">
              <a:rPr lang="ru-RU" smtClean="0"/>
              <a:pPr/>
              <a:t>25.02.2013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75BC15-FF4D-425F-92BB-5BCAB00F46A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1E12202-4F6E-4E54-84D8-3F4C2245067B}" type="datetimeFigureOut">
              <a:rPr lang="ru-RU" smtClean="0"/>
              <a:pPr/>
              <a:t>25.02.2013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75BC15-FF4D-425F-92BB-5BCAB00F46A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12202-4F6E-4E54-84D8-3F4C2245067B}" type="datetimeFigureOut">
              <a:rPr lang="ru-RU" smtClean="0"/>
              <a:pPr/>
              <a:t>25.02.2013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75BC15-FF4D-425F-92BB-5BCAB00F46A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785786" y="857232"/>
            <a:ext cx="4370107" cy="1569660"/>
          </a:xfrm>
          <a:prstGeom prst="rect">
            <a:avLst/>
          </a:prstGeom>
          <a:noFill/>
          <a:scene3d>
            <a:camera prst="isometricOffAxis1Right"/>
            <a:lightRig rig="threePt" dir="t"/>
          </a:scene3d>
        </p:spPr>
        <p:txBody>
          <a:bodyPr wrap="none" lIns="91440" tIns="45720" rIns="91440" bIns="45720">
            <a:spAutoFit/>
          </a:bodyPr>
          <a:lstStyle/>
          <a:p>
            <a:pPr algn="ctr"/>
            <a:r>
              <a:rPr lang="en-US" sz="9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BIG BEN</a:t>
            </a:r>
            <a:endParaRPr lang="ru-RU" sz="9600" b="1" i="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899200" y="214290"/>
            <a:ext cx="7466684" cy="5286412"/>
          </a:xfrm>
          <a:prstGeom prst="rect">
            <a:avLst/>
          </a:prstGeom>
          <a:ln>
            <a:noFill/>
          </a:ln>
          <a:effectLst>
            <a:softEdge rad="112500"/>
          </a:effectLst>
        </p:spPr>
      </p:pic>
      <p:sp>
        <p:nvSpPr>
          <p:cNvPr id="3" name="Прямоугольник 2"/>
          <p:cNvSpPr/>
          <p:nvPr/>
        </p:nvSpPr>
        <p:spPr>
          <a:xfrm>
            <a:off x="142844" y="5572140"/>
            <a:ext cx="8786874" cy="1077218"/>
          </a:xfrm>
          <a:prstGeom prst="rect">
            <a:avLst/>
          </a:prstGeom>
        </p:spPr>
        <p:txBody>
          <a:bodyPr wrap="square">
            <a:spAutoFit/>
          </a:bodyPr>
          <a:lstStyle/>
          <a:p>
            <a:pPr algn="ctr"/>
            <a:r>
              <a:rPr lang="en-US" sz="3200" b="1" dirty="0" smtClean="0">
                <a:solidFill>
                  <a:schemeClr val="bg1"/>
                </a:solidFill>
                <a:latin typeface="Constantia" pitchFamily="18" charset="0"/>
              </a:rPr>
              <a:t>The mechanism that activates the hammer of the bell of Big Ben.</a:t>
            </a:r>
            <a:endParaRPr lang="ru-RU" sz="3200" b="1" dirty="0">
              <a:solidFill>
                <a:schemeClr val="bg1"/>
              </a:solidFill>
              <a:latin typeface="Constantia" pitchFamily="18" charset="0"/>
            </a:endParaRPr>
          </a:p>
        </p:txBody>
      </p:sp>
    </p:spTree>
  </p:cSld>
  <p:clrMapOvr>
    <a:masterClrMapping/>
  </p:clrMapOvr>
  <p:transition>
    <p:whee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42876" y="201297"/>
            <a:ext cx="3286116" cy="6247864"/>
          </a:xfrm>
          <a:prstGeom prst="rect">
            <a:avLst/>
          </a:prstGeom>
        </p:spPr>
        <p:txBody>
          <a:bodyPr wrap="square">
            <a:spAutoFit/>
          </a:bodyPr>
          <a:lstStyle/>
          <a:p>
            <a:pPr lvl="0"/>
            <a:r>
              <a:rPr lang="en-US" sz="2500" b="1" i="1" dirty="0" smtClean="0">
                <a:solidFill>
                  <a:schemeClr val="bg1"/>
                </a:solidFill>
                <a:latin typeface="Constantia" pitchFamily="18" charset="0"/>
              </a:rPr>
              <a:t>The tower is 61 meters (not counting the spire) clock is at a height of 55 m above the ground. With a diameter of the dial in 7 meters and a length of the arrows in the 2.7 and 4.2 meters, height of each figure - just 61 centimeters. Clock was long considered the largest in the world.</a:t>
            </a:r>
            <a:endParaRPr lang="ru-RU" sz="2500" b="1" i="1" dirty="0">
              <a:solidFill>
                <a:schemeClr val="bg1"/>
              </a:solidFill>
              <a:latin typeface="Constantia" pitchFamily="18" charset="0"/>
            </a:endParaRPr>
          </a:p>
        </p:txBody>
      </p:sp>
      <p:pic>
        <p:nvPicPr>
          <p:cNvPr id="4098" name="Picture 2" descr="C:\Documents and Settings\Admin\Рабочий стол\Бен\600px-Parliament_Clock_Westminster.jpg"/>
          <p:cNvPicPr>
            <a:picLocks noChangeAspect="1" noChangeArrowheads="1"/>
          </p:cNvPicPr>
          <p:nvPr/>
        </p:nvPicPr>
        <p:blipFill>
          <a:blip r:embed="rId3" cstate="print"/>
          <a:srcRect/>
          <a:stretch>
            <a:fillRect/>
          </a:stretch>
        </p:blipFill>
        <p:spPr bwMode="auto">
          <a:xfrm>
            <a:off x="3286116" y="500042"/>
            <a:ext cx="5715000" cy="5715000"/>
          </a:xfrm>
          <a:prstGeom prst="rect">
            <a:avLst/>
          </a:prstGeom>
          <a:noFill/>
        </p:spPr>
      </p:pic>
    </p:spTree>
  </p:cSld>
  <p:clrMapOvr>
    <a:masterClrMapping/>
  </p:clrMapOvr>
  <p:transition>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214282" y="0"/>
            <a:ext cx="3929090" cy="6986528"/>
          </a:xfrm>
          <a:prstGeom prst="rect">
            <a:avLst/>
          </a:prstGeom>
        </p:spPr>
        <p:txBody>
          <a:bodyPr wrap="square">
            <a:spAutoFit/>
          </a:bodyPr>
          <a:lstStyle/>
          <a:p>
            <a:r>
              <a:rPr lang="en-US" sz="2800" b="1" i="1" dirty="0" smtClean="0">
                <a:solidFill>
                  <a:srgbClr val="003A00"/>
                </a:solidFill>
                <a:latin typeface="Constantia" pitchFamily="18" charset="0"/>
              </a:rPr>
              <a:t>The name Big Ben is surrounded by interesting stories. The official version: the bell is named after the chief of construction sulfur Benjamin Hall. For its impressive size foreman was given the nickname Big Ben. Another version - the bell got its name from the athlete and boxer of times of Queen Victoria.</a:t>
            </a:r>
            <a:endParaRPr lang="en-US" sz="2800" b="1" i="1" dirty="0" smtClean="0">
              <a:solidFill>
                <a:srgbClr val="003A00"/>
              </a:solidFill>
              <a:latin typeface="Constantia" pitchFamily="18" charset="0"/>
            </a:endParaRPr>
          </a:p>
        </p:txBody>
      </p:sp>
      <p:pic>
        <p:nvPicPr>
          <p:cNvPr id="5123" name="Picture 3" descr="C:\Documents and Settings\Admin\Рабочий стол\Бен\2593022.jpg"/>
          <p:cNvPicPr>
            <a:picLocks noChangeAspect="1" noChangeArrowheads="1"/>
          </p:cNvPicPr>
          <p:nvPr/>
        </p:nvPicPr>
        <p:blipFill>
          <a:blip r:embed="rId2" cstate="print"/>
          <a:srcRect/>
          <a:stretch>
            <a:fillRect/>
          </a:stretch>
        </p:blipFill>
        <p:spPr bwMode="auto">
          <a:xfrm>
            <a:off x="4333869" y="71414"/>
            <a:ext cx="4429140" cy="6643710"/>
          </a:xfrm>
          <a:prstGeom prst="rect">
            <a:avLst/>
          </a:prstGeom>
          <a:ln>
            <a:noFill/>
          </a:ln>
          <a:effectLst>
            <a:outerShdw blurRad="190500" algn="tl" rotWithShape="0">
              <a:srgbClr val="000000">
                <a:alpha val="70000"/>
              </a:srgbClr>
            </a:outerShdw>
          </a:effectLst>
        </p:spPr>
      </p:pic>
    </p:spTree>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0" scaled="1"/>
          <a:tileRect/>
        </a:gradFill>
        <a:effectLst/>
      </p:bgPr>
    </p:bg>
    <p:spTree>
      <p:nvGrpSpPr>
        <p:cNvPr id="1" name=""/>
        <p:cNvGrpSpPr/>
        <p:nvPr/>
      </p:nvGrpSpPr>
      <p:grpSpPr>
        <a:xfrm>
          <a:off x="0" y="0"/>
          <a:ext cx="0" cy="0"/>
          <a:chOff x="0" y="0"/>
          <a:chExt cx="0" cy="0"/>
        </a:xfrm>
      </p:grpSpPr>
      <p:sp>
        <p:nvSpPr>
          <p:cNvPr id="2" name="Прямоугольник 1"/>
          <p:cNvSpPr/>
          <p:nvPr/>
        </p:nvSpPr>
        <p:spPr>
          <a:xfrm>
            <a:off x="357158" y="714356"/>
            <a:ext cx="3500462" cy="4524315"/>
          </a:xfrm>
          <a:prstGeom prst="rect">
            <a:avLst/>
          </a:prstGeom>
        </p:spPr>
        <p:txBody>
          <a:bodyPr wrap="square">
            <a:spAutoFit/>
          </a:bodyPr>
          <a:lstStyle/>
          <a:p>
            <a:r>
              <a:rPr lang="en-US" sz="3200" b="1" i="1" dirty="0" smtClean="0">
                <a:solidFill>
                  <a:schemeClr val="bg1"/>
                </a:solidFill>
                <a:latin typeface="Constantia" pitchFamily="18" charset="0"/>
              </a:rPr>
              <a:t>On the perimeter of the tower on the right and left of the clock there is inscribed the phrase in Latin:</a:t>
            </a:r>
          </a:p>
          <a:p>
            <a:r>
              <a:rPr lang="en-US" sz="3200" b="1" i="1" dirty="0" smtClean="0">
                <a:solidFill>
                  <a:schemeClr val="bg1"/>
                </a:solidFill>
                <a:latin typeface="Constantia" pitchFamily="18" charset="0"/>
              </a:rPr>
              <a:t>«</a:t>
            </a:r>
            <a:r>
              <a:rPr lang="en-US" sz="3200" b="1" i="1" dirty="0" err="1" smtClean="0">
                <a:solidFill>
                  <a:schemeClr val="bg1"/>
                </a:solidFill>
                <a:latin typeface="Constantia" pitchFamily="18" charset="0"/>
              </a:rPr>
              <a:t>Laus</a:t>
            </a:r>
            <a:r>
              <a:rPr lang="en-US" sz="3200" b="1" i="1" dirty="0" smtClean="0">
                <a:solidFill>
                  <a:schemeClr val="bg1"/>
                </a:solidFill>
                <a:latin typeface="Constantia" pitchFamily="18" charset="0"/>
              </a:rPr>
              <a:t> </a:t>
            </a:r>
            <a:r>
              <a:rPr lang="en-US" sz="3200" b="1" i="1" dirty="0" err="1" smtClean="0">
                <a:solidFill>
                  <a:schemeClr val="bg1"/>
                </a:solidFill>
                <a:latin typeface="Constantia" pitchFamily="18" charset="0"/>
              </a:rPr>
              <a:t>Deo</a:t>
            </a:r>
            <a:r>
              <a:rPr lang="en-US" sz="3200" b="1" i="1" dirty="0" smtClean="0">
                <a:solidFill>
                  <a:schemeClr val="bg1"/>
                </a:solidFill>
                <a:latin typeface="Constantia" pitchFamily="18" charset="0"/>
              </a:rPr>
              <a:t>» («Thank God" or "Glory to God")</a:t>
            </a:r>
            <a:endParaRPr lang="ru-RU" sz="3200" b="1" i="1" dirty="0">
              <a:solidFill>
                <a:schemeClr val="bg1"/>
              </a:solidFill>
              <a:latin typeface="Constantia" pitchFamily="18" charset="0"/>
            </a:endParaRPr>
          </a:p>
        </p:txBody>
      </p:sp>
      <p:pic>
        <p:nvPicPr>
          <p:cNvPr id="2050" name="Picture 2" descr="C:\Documents and Settings\Admin\Рабочий стол\Бен\450px-Big_Ben_night.jpg"/>
          <p:cNvPicPr>
            <a:picLocks noChangeAspect="1" noChangeArrowheads="1"/>
          </p:cNvPicPr>
          <p:nvPr/>
        </p:nvPicPr>
        <p:blipFill>
          <a:blip r:embed="rId2" cstate="print"/>
          <a:srcRect/>
          <a:stretch>
            <a:fillRect/>
          </a:stretch>
        </p:blipFill>
        <p:spPr bwMode="auto">
          <a:xfrm>
            <a:off x="4071934" y="142852"/>
            <a:ext cx="4822065" cy="6429420"/>
          </a:xfrm>
          <a:prstGeom prst="rect">
            <a:avLst/>
          </a:prstGeom>
          <a:ln>
            <a:noFill/>
          </a:ln>
          <a:effectLst>
            <a:softEdge rad="112500"/>
          </a:effectLst>
        </p:spPr>
      </p:pic>
    </p:spTree>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lin ang="2700000" scaled="1"/>
          <a:tileRect/>
        </a:gradFill>
        <a:effectLst/>
      </p:bgPr>
    </p:bg>
    <p:spTree>
      <p:nvGrpSpPr>
        <p:cNvPr id="1" name=""/>
        <p:cNvGrpSpPr/>
        <p:nvPr/>
      </p:nvGrpSpPr>
      <p:grpSpPr>
        <a:xfrm>
          <a:off x="0" y="0"/>
          <a:ext cx="0" cy="0"/>
          <a:chOff x="0" y="0"/>
          <a:chExt cx="0" cy="0"/>
        </a:xfrm>
      </p:grpSpPr>
      <p:pic>
        <p:nvPicPr>
          <p:cNvPr id="6146" name="Picture 2" descr="C:\Documents and Settings\Admin\Рабочий стол\Бен\лед мини.jpg"/>
          <p:cNvPicPr>
            <a:picLocks noChangeAspect="1" noChangeArrowheads="1"/>
          </p:cNvPicPr>
          <p:nvPr/>
        </p:nvPicPr>
        <p:blipFill>
          <a:blip r:embed="rId2" cstate="print"/>
          <a:srcRect/>
          <a:stretch>
            <a:fillRect/>
          </a:stretch>
        </p:blipFill>
        <p:spPr bwMode="auto">
          <a:xfrm>
            <a:off x="428596" y="285728"/>
            <a:ext cx="4714908" cy="6286544"/>
          </a:xfrm>
          <a:prstGeom prst="rect">
            <a:avLst/>
          </a:prstGeom>
          <a:ln>
            <a:noFill/>
          </a:ln>
          <a:effectLst>
            <a:softEdge rad="112500"/>
          </a:effectLst>
        </p:spPr>
      </p:pic>
      <p:sp>
        <p:nvSpPr>
          <p:cNvPr id="4" name="Прямоугольник 3"/>
          <p:cNvSpPr/>
          <p:nvPr/>
        </p:nvSpPr>
        <p:spPr>
          <a:xfrm>
            <a:off x="5072066" y="500042"/>
            <a:ext cx="3786214" cy="3046988"/>
          </a:xfrm>
          <a:prstGeom prst="rect">
            <a:avLst/>
          </a:prstGeom>
        </p:spPr>
        <p:txBody>
          <a:bodyPr wrap="square">
            <a:spAutoFit/>
          </a:bodyPr>
          <a:lstStyle/>
          <a:p>
            <a:r>
              <a:rPr lang="en-US" sz="4800" b="1" i="1" dirty="0" smtClean="0">
                <a:solidFill>
                  <a:srgbClr val="003A00"/>
                </a:solidFill>
                <a:latin typeface="Agency FB" pitchFamily="34" charset="0"/>
              </a:rPr>
              <a:t>There are also many different copies of the famous Big Ben.</a:t>
            </a:r>
            <a:endParaRPr lang="ru-RU" sz="4800" b="1" i="1" dirty="0">
              <a:solidFill>
                <a:srgbClr val="003A00"/>
              </a:solidFill>
            </a:endParaRPr>
          </a:p>
        </p:txBody>
      </p:sp>
    </p:spTree>
  </p:cSld>
  <p:clrMapOvr>
    <a:masterClrMapping/>
  </p:clrMapOvr>
  <p:transition>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pic>
        <p:nvPicPr>
          <p:cNvPr id="4098" name="Picture 2" descr="C:\Documents and Settings\Admin\Рабочий стол\Бен\мини3.jpg"/>
          <p:cNvPicPr>
            <a:picLocks noChangeAspect="1" noChangeArrowheads="1"/>
          </p:cNvPicPr>
          <p:nvPr/>
        </p:nvPicPr>
        <p:blipFill>
          <a:blip r:embed="rId3" cstate="print"/>
          <a:srcRect l="48758"/>
          <a:stretch>
            <a:fillRect/>
          </a:stretch>
        </p:blipFill>
        <p:spPr bwMode="auto">
          <a:xfrm>
            <a:off x="56104" y="214290"/>
            <a:ext cx="5015962" cy="6417838"/>
          </a:xfrm>
          <a:prstGeom prst="rect">
            <a:avLst/>
          </a:prstGeom>
          <a:ln>
            <a:noFill/>
          </a:ln>
          <a:effectLst>
            <a:softEdge rad="112500"/>
          </a:effectLst>
        </p:spPr>
      </p:pic>
      <p:pic>
        <p:nvPicPr>
          <p:cNvPr id="4099" name="Picture 3" descr="C:\Documents and Settings\Admin\Рабочий стол\Бен\мини4.jpg"/>
          <p:cNvPicPr>
            <a:picLocks noChangeAspect="1" noChangeArrowheads="1"/>
          </p:cNvPicPr>
          <p:nvPr/>
        </p:nvPicPr>
        <p:blipFill>
          <a:blip r:embed="rId4" cstate="print"/>
          <a:srcRect l="20000" r="21250" b="8333"/>
          <a:stretch>
            <a:fillRect/>
          </a:stretch>
        </p:blipFill>
        <p:spPr bwMode="auto">
          <a:xfrm>
            <a:off x="5094132" y="1071546"/>
            <a:ext cx="3907024" cy="4572032"/>
          </a:xfrm>
          <a:prstGeom prst="rect">
            <a:avLst/>
          </a:prstGeom>
          <a:ln>
            <a:noFill/>
          </a:ln>
          <a:effectLst>
            <a:softEdge rad="112500"/>
          </a:effectLst>
        </p:spPr>
      </p:pic>
    </p:spTree>
  </p:cSld>
  <p:clrMapOvr>
    <a:masterClrMapping/>
  </p:clrMapOvr>
  <p:transition>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pic>
        <p:nvPicPr>
          <p:cNvPr id="2" name="Picture 4" descr="C:\Documents and Settings\Admin\Рабочий стол\Бен\мини.jpg"/>
          <p:cNvPicPr>
            <a:picLocks noChangeAspect="1" noChangeArrowheads="1"/>
          </p:cNvPicPr>
          <p:nvPr/>
        </p:nvPicPr>
        <p:blipFill>
          <a:blip r:embed="rId3" cstate="print"/>
          <a:srcRect r="3928" b="3898"/>
          <a:stretch>
            <a:fillRect/>
          </a:stretch>
        </p:blipFill>
        <p:spPr bwMode="auto">
          <a:xfrm>
            <a:off x="214282" y="214290"/>
            <a:ext cx="4646814" cy="4429156"/>
          </a:xfrm>
          <a:prstGeom prst="rect">
            <a:avLst/>
          </a:prstGeom>
          <a:ln>
            <a:noFill/>
          </a:ln>
          <a:effectLst>
            <a:outerShdw blurRad="292100" dist="139700" dir="2700000" algn="tl" rotWithShape="0">
              <a:srgbClr val="333333">
                <a:alpha val="65000"/>
              </a:srgbClr>
            </a:outerShdw>
          </a:effectLst>
        </p:spPr>
      </p:pic>
      <p:pic>
        <p:nvPicPr>
          <p:cNvPr id="5122" name="Picture 2" descr="C:\Documents and Settings\Admin\Рабочий стол\Бен\копия.jpg"/>
          <p:cNvPicPr>
            <a:picLocks noChangeAspect="1" noChangeArrowheads="1"/>
          </p:cNvPicPr>
          <p:nvPr/>
        </p:nvPicPr>
        <p:blipFill>
          <a:blip r:embed="rId4" cstate="print"/>
          <a:srcRect/>
          <a:stretch>
            <a:fillRect/>
          </a:stretch>
        </p:blipFill>
        <p:spPr bwMode="auto">
          <a:xfrm>
            <a:off x="5072066" y="857233"/>
            <a:ext cx="3797150" cy="56673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2700000" scaled="0"/>
        </a:gra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t="5882"/>
          <a:stretch>
            <a:fillRect/>
          </a:stretch>
        </p:blipFill>
        <p:spPr bwMode="auto">
          <a:xfrm>
            <a:off x="4857752" y="500042"/>
            <a:ext cx="4068394" cy="5715040"/>
          </a:xfrm>
          <a:prstGeom prst="rect">
            <a:avLst/>
          </a:prstGeom>
          <a:ln>
            <a:noFill/>
          </a:ln>
          <a:effectLst>
            <a:outerShdw blurRad="292100" dist="139700" dir="2700000" algn="tl" rotWithShape="0">
              <a:srgbClr val="333333">
                <a:alpha val="65000"/>
              </a:srgbClr>
            </a:outerShdw>
          </a:effectLst>
        </p:spPr>
      </p:pic>
      <p:pic>
        <p:nvPicPr>
          <p:cNvPr id="3" name="Picture 4"/>
          <p:cNvPicPr>
            <a:picLocks noChangeAspect="1" noChangeArrowheads="1"/>
          </p:cNvPicPr>
          <p:nvPr/>
        </p:nvPicPr>
        <p:blipFill>
          <a:blip r:embed="rId3" cstate="print"/>
          <a:srcRect l="17308" r="17788"/>
          <a:stretch>
            <a:fillRect/>
          </a:stretch>
        </p:blipFill>
        <p:spPr bwMode="auto">
          <a:xfrm>
            <a:off x="215265" y="1436060"/>
            <a:ext cx="4356736" cy="327882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cstate="print"/>
          <a:srcRect/>
          <a:stretch>
            <a:fillRect/>
          </a:stretch>
        </p:blipFill>
        <p:spPr bwMode="auto">
          <a:xfrm>
            <a:off x="2214546" y="365121"/>
            <a:ext cx="4601253" cy="6492879"/>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0" scaled="1"/>
          <a:tileRect/>
        </a:gradFill>
        <a:effectLst/>
      </p:bgPr>
    </p:bg>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571472" y="500042"/>
            <a:ext cx="8039447" cy="52864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trips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0" y="0"/>
            <a:ext cx="6572296" cy="2492990"/>
          </a:xfrm>
          <a:prstGeom prst="rect">
            <a:avLst/>
          </a:prstGeom>
        </p:spPr>
        <p:txBody>
          <a:bodyPr wrap="square">
            <a:spAutoFit/>
          </a:bodyPr>
          <a:lstStyle/>
          <a:p>
            <a:r>
              <a:rPr lang="en-US" sz="2600" b="1" i="1" dirty="0" smtClean="0">
                <a:solidFill>
                  <a:schemeClr val="tx1">
                    <a:lumMod val="95000"/>
                    <a:lumOff val="5000"/>
                  </a:schemeClr>
                </a:solidFill>
              </a:rPr>
              <a:t>Big Ben - the bell tower in London, the part of the architectural complex of the Palace of Westminster.</a:t>
            </a:r>
          </a:p>
          <a:p>
            <a:r>
              <a:rPr lang="en-US" sz="2600" b="1" i="1" dirty="0" smtClean="0">
                <a:solidFill>
                  <a:schemeClr val="tx1">
                    <a:lumMod val="95000"/>
                    <a:lumOff val="5000"/>
                  </a:schemeClr>
                </a:solidFill>
              </a:rPr>
              <a:t>The official name - "Clock Tower of Westminster </a:t>
            </a:r>
            <a:r>
              <a:rPr lang="en-US" sz="2600" b="1" i="1" dirty="0" smtClean="0">
                <a:solidFill>
                  <a:schemeClr val="tx1">
                    <a:lumMod val="95000"/>
                    <a:lumOff val="5000"/>
                  </a:schemeClr>
                </a:solidFill>
              </a:rPr>
              <a:t>Palace“</a:t>
            </a:r>
            <a:r>
              <a:rPr lang="uk-UA" sz="2600" b="1" i="1" dirty="0" smtClean="0">
                <a:solidFill>
                  <a:schemeClr val="tx1">
                    <a:lumMod val="95000"/>
                    <a:lumOff val="5000"/>
                  </a:schemeClr>
                </a:solidFill>
              </a:rPr>
              <a:t>,</a:t>
            </a:r>
            <a:r>
              <a:rPr lang="en-US" sz="2600" b="1" i="1" dirty="0" smtClean="0">
                <a:solidFill>
                  <a:schemeClr val="tx1">
                    <a:lumMod val="95000"/>
                    <a:lumOff val="5000"/>
                  </a:schemeClr>
                </a:solidFill>
              </a:rPr>
              <a:t> </a:t>
            </a:r>
            <a:r>
              <a:rPr lang="en-US" sz="2600" b="1" i="1" dirty="0" smtClean="0">
                <a:solidFill>
                  <a:schemeClr val="tx1">
                    <a:lumMod val="95000"/>
                    <a:lumOff val="5000"/>
                  </a:schemeClr>
                </a:solidFill>
              </a:rPr>
              <a:t>also </a:t>
            </a:r>
            <a:r>
              <a:rPr lang="en-US" sz="2600" b="1" i="1" dirty="0" smtClean="0">
                <a:solidFill>
                  <a:schemeClr val="tx1">
                    <a:lumMod val="95000"/>
                    <a:lumOff val="5000"/>
                  </a:schemeClr>
                </a:solidFill>
              </a:rPr>
              <a:t>called </a:t>
            </a:r>
            <a:r>
              <a:rPr lang="uk-UA" sz="2600" b="1" i="1" dirty="0" smtClean="0">
                <a:solidFill>
                  <a:schemeClr val="tx1">
                    <a:lumMod val="95000"/>
                    <a:lumOff val="5000"/>
                  </a:schemeClr>
                </a:solidFill>
              </a:rPr>
              <a:t>“</a:t>
            </a:r>
            <a:r>
              <a:rPr lang="en-US" sz="2600" b="1" i="1" dirty="0" smtClean="0">
                <a:solidFill>
                  <a:schemeClr val="tx1">
                    <a:lumMod val="95000"/>
                    <a:lumOff val="5000"/>
                  </a:schemeClr>
                </a:solidFill>
              </a:rPr>
              <a:t>the </a:t>
            </a:r>
            <a:r>
              <a:rPr lang="en-US" sz="2600" b="1" i="1" dirty="0" smtClean="0">
                <a:solidFill>
                  <a:schemeClr val="tx1">
                    <a:lumMod val="95000"/>
                    <a:lumOff val="5000"/>
                  </a:schemeClr>
                </a:solidFill>
              </a:rPr>
              <a:t>Tower of St. Stephen. "</a:t>
            </a:r>
            <a:endParaRPr lang="ru-RU" sz="2600" b="1" i="1" dirty="0">
              <a:solidFill>
                <a:schemeClr val="tx1">
                  <a:lumMod val="95000"/>
                  <a:lumOff val="5000"/>
                </a:schemeClr>
              </a:solidFill>
            </a:endParaRPr>
          </a:p>
        </p:txBody>
      </p:sp>
    </p:spTree>
  </p:cSld>
  <p:clrMapOvr>
    <a:masterClrMapping/>
  </p:clrMapOvr>
  <p:transition>
    <p:pull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75000"/>
              </a:schemeClr>
            </a:gs>
            <a:gs pos="50000">
              <a:schemeClr val="accent4">
                <a:lumMod val="40000"/>
                <a:lumOff val="60000"/>
              </a:schemeClr>
            </a:gs>
            <a:gs pos="100000">
              <a:srgbClr val="F5DCFA"/>
            </a:gs>
          </a:gsLst>
          <a:lin ang="5400000" scaled="0"/>
        </a:gradFill>
        <a:effectLst/>
      </p:bgPr>
    </p:bg>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r="51970"/>
          <a:stretch>
            <a:fillRect/>
          </a:stretch>
        </p:blipFill>
        <p:spPr bwMode="auto">
          <a:xfrm>
            <a:off x="1928794" y="285728"/>
            <a:ext cx="5234875" cy="621021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71406" y="-24"/>
            <a:ext cx="4572000" cy="2062103"/>
          </a:xfrm>
          <a:prstGeom prst="rect">
            <a:avLst/>
          </a:prstGeom>
        </p:spPr>
        <p:txBody>
          <a:bodyPr>
            <a:spAutoFit/>
          </a:bodyPr>
          <a:lstStyle/>
          <a:p>
            <a:r>
              <a:rPr lang="en-US" sz="3200" b="1" dirty="0" smtClean="0">
                <a:solidFill>
                  <a:srgbClr val="006600"/>
                </a:solidFill>
                <a:latin typeface="Bell MT" pitchFamily="18" charset="0"/>
              </a:rPr>
              <a:t>The tower was built in 1858, the clock tower was set on foot  21 May 1859.</a:t>
            </a:r>
            <a:endParaRPr lang="ru-RU" sz="3200" b="1" dirty="0">
              <a:solidFill>
                <a:srgbClr val="006600"/>
              </a:solidFill>
              <a:latin typeface="Constantia" pitchFamily="18" charset="0"/>
            </a:endParaRPr>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14282" y="5103674"/>
            <a:ext cx="8929718" cy="1754326"/>
          </a:xfrm>
          <a:prstGeom prst="rect">
            <a:avLst/>
          </a:prstGeom>
        </p:spPr>
        <p:txBody>
          <a:bodyPr wrap="square">
            <a:spAutoFit/>
          </a:bodyPr>
          <a:lstStyle/>
          <a:p>
            <a:r>
              <a:rPr lang="en-US" sz="3600" b="1" i="1" dirty="0" smtClean="0">
                <a:solidFill>
                  <a:schemeClr val="bg1"/>
                </a:solidFill>
                <a:latin typeface="Bodoni MT" pitchFamily="18" charset="0"/>
              </a:rPr>
              <a:t>Big Ben - is not the name of  the tower, but the name of the  13-ton bell that rings inside.</a:t>
            </a:r>
            <a:endParaRPr lang="ru-RU" sz="3600" b="1" i="1" dirty="0">
              <a:solidFill>
                <a:schemeClr val="bg1"/>
              </a:solidFill>
              <a:latin typeface="Constantia" pitchFamily="18" charset="0"/>
            </a:endParaRPr>
          </a:p>
        </p:txBody>
      </p:sp>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0" y="857232"/>
            <a:ext cx="4071966" cy="5262979"/>
          </a:xfrm>
          <a:prstGeom prst="rect">
            <a:avLst/>
          </a:prstGeom>
        </p:spPr>
        <p:txBody>
          <a:bodyPr wrap="square">
            <a:spAutoFit/>
          </a:bodyPr>
          <a:lstStyle/>
          <a:p>
            <a:r>
              <a:rPr lang="en-US" sz="2800" b="1" i="1" dirty="0" smtClean="0">
                <a:solidFill>
                  <a:srgbClr val="002060"/>
                </a:solidFill>
                <a:latin typeface="Constantia" pitchFamily="18" charset="0"/>
              </a:rPr>
              <a:t>In 1844 by the decision of the Parliament there </a:t>
            </a:r>
            <a:r>
              <a:rPr lang="en-US" sz="2800" b="1" i="1" dirty="0" smtClean="0">
                <a:solidFill>
                  <a:srgbClr val="002060"/>
                </a:solidFill>
                <a:latin typeface="Constantia" pitchFamily="18" charset="0"/>
              </a:rPr>
              <a:t>was</a:t>
            </a:r>
            <a:r>
              <a:rPr lang="uk-UA" sz="2800" b="1" i="1" dirty="0" smtClean="0">
                <a:solidFill>
                  <a:srgbClr val="002060"/>
                </a:solidFill>
                <a:latin typeface="Constantia" pitchFamily="18" charset="0"/>
              </a:rPr>
              <a:t> </a:t>
            </a:r>
            <a:r>
              <a:rPr lang="en-US" sz="2800" b="1" i="1" dirty="0" smtClean="0">
                <a:solidFill>
                  <a:srgbClr val="002060"/>
                </a:solidFill>
                <a:latin typeface="Constantia" pitchFamily="18" charset="0"/>
              </a:rPr>
              <a:t>established </a:t>
            </a:r>
            <a:r>
              <a:rPr lang="en-US" sz="2800" b="1" i="1" dirty="0" smtClean="0">
                <a:solidFill>
                  <a:srgbClr val="002060"/>
                </a:solidFill>
                <a:latin typeface="Constantia" pitchFamily="18" charset="0"/>
              </a:rPr>
              <a:t>a commission for the construction of the clock tower. The following requirements for clock were: the first hit of the bell should correspond to hour up to a second.</a:t>
            </a:r>
            <a:endParaRPr lang="ru-RU" sz="2800" b="1" i="1" dirty="0">
              <a:solidFill>
                <a:srgbClr val="002060"/>
              </a:solidFill>
              <a:latin typeface="Constantia" pitchFamily="18" charset="0"/>
            </a:endParaRPr>
          </a:p>
        </p:txBody>
      </p:sp>
      <p:pic>
        <p:nvPicPr>
          <p:cNvPr id="3" name="Picture 2" descr="C:\Documents and Settings\Admin\Рабочий стол\Бен\450px-150604_westminster-big-ben_1b-480x640.jpg"/>
          <p:cNvPicPr>
            <a:picLocks noChangeAspect="1" noChangeArrowheads="1"/>
          </p:cNvPicPr>
          <p:nvPr/>
        </p:nvPicPr>
        <p:blipFill>
          <a:blip r:embed="rId3" cstate="print"/>
          <a:srcRect/>
          <a:stretch>
            <a:fillRect/>
          </a:stretch>
        </p:blipFill>
        <p:spPr bwMode="auto">
          <a:xfrm>
            <a:off x="4286248" y="214314"/>
            <a:ext cx="4661312" cy="6215082"/>
          </a:xfrm>
          <a:prstGeom prst="rect">
            <a:avLst/>
          </a:prstGeom>
          <a:noFill/>
        </p:spPr>
      </p:pic>
    </p:spTree>
  </p:cSld>
  <p:clrMapOvr>
    <a:masterClrMapping/>
  </p:clrMapOvr>
  <p:transition>
    <p:strip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14282" y="214290"/>
            <a:ext cx="4000528" cy="6494085"/>
          </a:xfrm>
          <a:prstGeom prst="rect">
            <a:avLst/>
          </a:prstGeom>
        </p:spPr>
        <p:txBody>
          <a:bodyPr wrap="square">
            <a:spAutoFit/>
          </a:bodyPr>
          <a:lstStyle/>
          <a:p>
            <a:r>
              <a:rPr lang="en-US" sz="3200" b="1" i="1" dirty="0" smtClean="0">
                <a:solidFill>
                  <a:schemeClr val="tx2">
                    <a:lumMod val="50000"/>
                  </a:schemeClr>
                </a:solidFill>
                <a:latin typeface="Constantia" pitchFamily="18" charset="0"/>
              </a:rPr>
              <a:t>But by 1851, there was found a designer who decided to such a step - Edmund Beckett Denison, who decided to break the record of weight of the bell in York ("Peter the Great") in 10 tons and cast a bell weighing 16 tons.</a:t>
            </a:r>
            <a:endParaRPr lang="ru-RU" sz="3200" b="1" i="1" dirty="0">
              <a:solidFill>
                <a:schemeClr val="tx2">
                  <a:lumMod val="50000"/>
                </a:schemeClr>
              </a:solidFill>
              <a:latin typeface="Constantia" pitchFamily="18" charset="0"/>
            </a:endParaRPr>
          </a:p>
        </p:txBody>
      </p:sp>
      <p:pic>
        <p:nvPicPr>
          <p:cNvPr id="1026" name="Picture 2" descr="C:\Documents and Settings\Admin\Рабочий стол\Бен\450px-Big_Ben_&amp;_HoP_IJA.PNG"/>
          <p:cNvPicPr>
            <a:picLocks noChangeAspect="1" noChangeArrowheads="1"/>
          </p:cNvPicPr>
          <p:nvPr/>
        </p:nvPicPr>
        <p:blipFill>
          <a:blip r:embed="rId3" cstate="print"/>
          <a:srcRect/>
          <a:stretch>
            <a:fillRect/>
          </a:stretch>
        </p:blipFill>
        <p:spPr bwMode="auto">
          <a:xfrm>
            <a:off x="4375575" y="357206"/>
            <a:ext cx="4554143" cy="6072190"/>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88000"/>
        </a:solidFill>
        <a:effectLst/>
      </p:bgPr>
    </p:bg>
    <p:spTree>
      <p:nvGrpSpPr>
        <p:cNvPr id="1" name=""/>
        <p:cNvGrpSpPr/>
        <p:nvPr/>
      </p:nvGrpSpPr>
      <p:grpSpPr>
        <a:xfrm>
          <a:off x="0" y="0"/>
          <a:ext cx="0" cy="0"/>
          <a:chOff x="0" y="0"/>
          <a:chExt cx="0" cy="0"/>
        </a:xfrm>
      </p:grpSpPr>
      <p:sp>
        <p:nvSpPr>
          <p:cNvPr id="2" name="Прямоугольник 1"/>
          <p:cNvSpPr/>
          <p:nvPr/>
        </p:nvSpPr>
        <p:spPr>
          <a:xfrm>
            <a:off x="0" y="0"/>
            <a:ext cx="3929058" cy="6894195"/>
          </a:xfrm>
          <a:prstGeom prst="rect">
            <a:avLst/>
          </a:prstGeom>
        </p:spPr>
        <p:txBody>
          <a:bodyPr wrap="square">
            <a:spAutoFit/>
          </a:bodyPr>
          <a:lstStyle/>
          <a:p>
            <a:r>
              <a:rPr lang="en-US" sz="2600" b="1" i="1" dirty="0" smtClean="0">
                <a:solidFill>
                  <a:schemeClr val="bg1"/>
                </a:solidFill>
                <a:latin typeface="Constantia" pitchFamily="18" charset="0"/>
              </a:rPr>
              <a:t>Casting was engaged by George Mears.</a:t>
            </a:r>
          </a:p>
          <a:p>
            <a:r>
              <a:rPr lang="en-US" sz="2600" b="1" i="1" dirty="0" smtClean="0">
                <a:solidFill>
                  <a:schemeClr val="bg1"/>
                </a:solidFill>
                <a:latin typeface="Constantia" pitchFamily="18" charset="0"/>
              </a:rPr>
              <a:t>During the week the bell was melting</a:t>
            </a:r>
          </a:p>
          <a:p>
            <a:r>
              <a:rPr lang="en-US" sz="2600" b="1" i="1" dirty="0" smtClean="0">
                <a:solidFill>
                  <a:schemeClr val="bg1"/>
                </a:solidFill>
                <a:latin typeface="Constantia" pitchFamily="18" charset="0"/>
              </a:rPr>
              <a:t>and then 20 days were spent on the fact that the metal cooled down and took shape. It happened on April 10, 1858</a:t>
            </a:r>
          </a:p>
          <a:p>
            <a:r>
              <a:rPr lang="en-US" sz="2600" b="1" i="1" dirty="0" smtClean="0">
                <a:solidFill>
                  <a:schemeClr val="bg1"/>
                </a:solidFill>
                <a:latin typeface="Constantia" pitchFamily="18" charset="0"/>
              </a:rPr>
              <a:t>And after testing May 31, 1859 the bell</a:t>
            </a:r>
          </a:p>
          <a:p>
            <a:r>
              <a:rPr lang="en-US" sz="2600" b="1" i="1" dirty="0" smtClean="0">
                <a:solidFill>
                  <a:schemeClr val="bg1"/>
                </a:solidFill>
                <a:latin typeface="Constantia" pitchFamily="18" charset="0"/>
              </a:rPr>
              <a:t>was taken to the building of the Parliament with the enthusiastic cheers of the crowd.</a:t>
            </a:r>
            <a:endParaRPr lang="ru-RU" sz="2600" b="1" i="1" dirty="0">
              <a:solidFill>
                <a:schemeClr val="bg1"/>
              </a:solidFill>
              <a:latin typeface="Constantia"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3975576" y="714356"/>
            <a:ext cx="5025580" cy="5357850"/>
          </a:xfrm>
          <a:prstGeom prst="rect">
            <a:avLst/>
          </a:prstGeom>
          <a:noFill/>
          <a:ln w="9525">
            <a:noFill/>
            <a:miter lim="800000"/>
            <a:headEnd/>
            <a:tailEnd/>
          </a:ln>
          <a:effectLst/>
        </p:spPr>
      </p:pic>
    </p:spTree>
  </p:cSld>
  <p:clrMapOvr>
    <a:masterClrMapping/>
  </p:clrMapOvr>
  <p:transition>
    <p:strips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0" y="0"/>
            <a:ext cx="8858280" cy="2308324"/>
          </a:xfrm>
          <a:prstGeom prst="rect">
            <a:avLst/>
          </a:prstGeom>
        </p:spPr>
        <p:txBody>
          <a:bodyPr wrap="square">
            <a:spAutoFit/>
          </a:bodyPr>
          <a:lstStyle/>
          <a:p>
            <a:r>
              <a:rPr lang="en-US" sz="2400" b="1" i="1" dirty="0" smtClean="0">
                <a:solidFill>
                  <a:schemeClr val="tx1">
                    <a:lumMod val="95000"/>
                    <a:lumOff val="5000"/>
                  </a:schemeClr>
                </a:solidFill>
                <a:latin typeface="Constantia" pitchFamily="18" charset="0"/>
              </a:rPr>
              <a:t>However, after 2 months the bell cracked to a huge upset of Denison. Weight of the hammer which beat the bell, was twice as heavy as the maximum possible weight of the hammer defined by George Mears.</a:t>
            </a:r>
          </a:p>
          <a:p>
            <a:r>
              <a:rPr lang="en-US" sz="2400" b="1" i="1" dirty="0" smtClean="0">
                <a:solidFill>
                  <a:schemeClr val="tx1">
                    <a:lumMod val="95000"/>
                    <a:lumOff val="5000"/>
                  </a:schemeClr>
                </a:solidFill>
                <a:latin typeface="Constantia" pitchFamily="18" charset="0"/>
              </a:rPr>
              <a:t>During 3 years the bell was inactive, and instead beat off hours bell, responsible for a quarter of an hour</a:t>
            </a:r>
            <a:r>
              <a:rPr lang="en-US" sz="2400" b="1" i="1" dirty="0" smtClean="0">
                <a:solidFill>
                  <a:schemeClr val="tx1">
                    <a:lumMod val="95000"/>
                    <a:lumOff val="5000"/>
                  </a:schemeClr>
                </a:solidFill>
                <a:latin typeface="Constantia" pitchFamily="18" charset="0"/>
              </a:rPr>
              <a:t>.</a:t>
            </a:r>
            <a:endParaRPr lang="en-US" sz="2400" b="1" i="1" dirty="0" smtClean="0">
              <a:solidFill>
                <a:schemeClr val="tx1">
                  <a:lumMod val="95000"/>
                  <a:lumOff val="5000"/>
                </a:schemeClr>
              </a:solidFill>
              <a:latin typeface="Constantia" pitchFamily="18" charset="0"/>
            </a:endParaRPr>
          </a:p>
        </p:txBody>
      </p:sp>
      <p:pic>
        <p:nvPicPr>
          <p:cNvPr id="14338" name="Picture 2"/>
          <p:cNvPicPr>
            <a:picLocks noChangeAspect="1" noChangeArrowheads="1"/>
          </p:cNvPicPr>
          <p:nvPr/>
        </p:nvPicPr>
        <p:blipFill>
          <a:blip r:embed="rId3" cstate="print"/>
          <a:srcRect/>
          <a:stretch>
            <a:fillRect/>
          </a:stretch>
        </p:blipFill>
        <p:spPr bwMode="auto">
          <a:xfrm>
            <a:off x="214282" y="2357430"/>
            <a:ext cx="4643438" cy="4288730"/>
          </a:xfrm>
          <a:prstGeom prst="rect">
            <a:avLst/>
          </a:prstGeom>
          <a:noFill/>
          <a:ln w="9525">
            <a:noFill/>
            <a:miter lim="800000"/>
            <a:headEnd/>
            <a:tailEnd/>
          </a:ln>
          <a:effectLst/>
        </p:spPr>
      </p:pic>
      <p:sp>
        <p:nvSpPr>
          <p:cNvPr id="4" name="Прямоугольник 3"/>
          <p:cNvSpPr/>
          <p:nvPr/>
        </p:nvSpPr>
        <p:spPr>
          <a:xfrm>
            <a:off x="4929190" y="2500306"/>
            <a:ext cx="4000528" cy="1938992"/>
          </a:xfrm>
          <a:prstGeom prst="rect">
            <a:avLst/>
          </a:prstGeom>
        </p:spPr>
        <p:txBody>
          <a:bodyPr wrap="square">
            <a:spAutoFit/>
          </a:bodyPr>
          <a:lstStyle/>
          <a:p>
            <a:r>
              <a:rPr lang="en-US" sz="2400" b="1" i="1" dirty="0" smtClean="0">
                <a:solidFill>
                  <a:schemeClr val="tx1">
                    <a:lumMod val="95000"/>
                    <a:lumOff val="5000"/>
                  </a:schemeClr>
                </a:solidFill>
                <a:latin typeface="Constantia" pitchFamily="18" charset="0"/>
              </a:rPr>
              <a:t>Later there was made easier bolt , but the crack is still making its presence felt in the world famous chimes.</a:t>
            </a:r>
            <a:endParaRPr lang="ru-RU" sz="2400" b="1" i="1" dirty="0">
              <a:solidFill>
                <a:schemeClr val="tx1">
                  <a:lumMod val="95000"/>
                  <a:lumOff val="5000"/>
                </a:schemeClr>
              </a:solidFill>
              <a:latin typeface="Constantia" pitchFamily="18" charset="0"/>
            </a:endParaRPr>
          </a:p>
        </p:txBody>
      </p:sp>
    </p:spTree>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55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0" y="0"/>
            <a:ext cx="9144000" cy="2246769"/>
          </a:xfrm>
          <a:prstGeom prst="rect">
            <a:avLst/>
          </a:prstGeom>
        </p:spPr>
        <p:txBody>
          <a:bodyPr wrap="square">
            <a:spAutoFit/>
          </a:bodyPr>
          <a:lstStyle/>
          <a:p>
            <a:pPr algn="ctr"/>
            <a:r>
              <a:rPr lang="en-US" sz="2800" b="1" i="1" dirty="0" smtClean="0">
                <a:solidFill>
                  <a:srgbClr val="713605"/>
                </a:solidFill>
                <a:latin typeface="Constantia" pitchFamily="18" charset="0"/>
              </a:rPr>
              <a:t>Iron arrows were poured from a lighter alloy. Clock was opened May 31, 1859. Up to 1912 clock was covered by gas jets, which were later replaced by electric lamps. And on the radio for the first time chimes sounded December 31, 1923.</a:t>
            </a:r>
            <a:endParaRPr lang="ru-RU" sz="2800" b="1" i="1" dirty="0">
              <a:solidFill>
                <a:srgbClr val="713605"/>
              </a:solidFill>
              <a:latin typeface="Constantia" pitchFamily="18" charset="0"/>
            </a:endParaRPr>
          </a:p>
        </p:txBody>
      </p:sp>
      <p:pic>
        <p:nvPicPr>
          <p:cNvPr id="15362" name="Picture 2"/>
          <p:cNvPicPr>
            <a:picLocks noChangeAspect="1" noChangeArrowheads="1"/>
          </p:cNvPicPr>
          <p:nvPr/>
        </p:nvPicPr>
        <p:blipFill>
          <a:blip r:embed="rId2" cstate="print"/>
          <a:srcRect/>
          <a:stretch>
            <a:fillRect/>
          </a:stretch>
        </p:blipFill>
        <p:spPr bwMode="auto">
          <a:xfrm>
            <a:off x="1928794" y="2260810"/>
            <a:ext cx="5286412" cy="435468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spokes="3"/>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TotalTime>
  <Words>527</Words>
  <Application>Microsoft Office PowerPoint</Application>
  <PresentationFormat>Экран (4:3)</PresentationFormat>
  <Paragraphs>22</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304-9</cp:lastModifiedBy>
  <cp:revision>44</cp:revision>
  <dcterms:created xsi:type="dcterms:W3CDTF">2010-05-05T10:41:31Z</dcterms:created>
  <dcterms:modified xsi:type="dcterms:W3CDTF">2013-02-25T14:02:48Z</dcterms:modified>
</cp:coreProperties>
</file>