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E7392B9-7279-4621-BA60-672C997D7CA0}" type="datetimeFigureOut">
              <a:rPr lang="ru-RU" smtClean="0"/>
              <a:t>28.04.2013</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4A3FFBE-9709-4FD0-A0C1-61573E4094B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E7392B9-7279-4621-BA60-672C997D7CA0}" type="datetimeFigureOut">
              <a:rPr lang="ru-RU" smtClean="0"/>
              <a:t>28.04.2013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A3FFBE-9709-4FD0-A0C1-61573E4094B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E7392B9-7279-4621-BA60-672C997D7CA0}" type="datetimeFigureOut">
              <a:rPr lang="ru-RU" smtClean="0"/>
              <a:t>28.04.2013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A3FFBE-9709-4FD0-A0C1-61573E4094B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E7392B9-7279-4621-BA60-672C997D7CA0}" type="datetimeFigureOut">
              <a:rPr lang="ru-RU" smtClean="0"/>
              <a:t>28.04.2013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A3FFBE-9709-4FD0-A0C1-61573E4094B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E7392B9-7279-4621-BA60-672C997D7CA0}" type="datetimeFigureOut">
              <a:rPr lang="ru-RU" smtClean="0"/>
              <a:t>28.04.2013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A3FFBE-9709-4FD0-A0C1-61573E4094B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E7392B9-7279-4621-BA60-672C997D7CA0}" type="datetimeFigureOut">
              <a:rPr lang="ru-RU" smtClean="0"/>
              <a:t>28.04.2013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A3FFBE-9709-4FD0-A0C1-61573E4094B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E7392B9-7279-4621-BA60-672C997D7CA0}" type="datetimeFigureOut">
              <a:rPr lang="ru-RU" smtClean="0"/>
              <a:t>28.04.2013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4A3FFBE-9709-4FD0-A0C1-61573E4094B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E7392B9-7279-4621-BA60-672C997D7CA0}" type="datetimeFigureOut">
              <a:rPr lang="ru-RU" smtClean="0"/>
              <a:t>28.04.2013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4A3FFBE-9709-4FD0-A0C1-61573E4094B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392B9-7279-4621-BA60-672C997D7CA0}" type="datetimeFigureOut">
              <a:rPr lang="ru-RU" smtClean="0"/>
              <a:t>28.04.2013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4A3FFBE-9709-4FD0-A0C1-61573E4094B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E7392B9-7279-4621-BA60-672C997D7CA0}" type="datetimeFigureOut">
              <a:rPr lang="ru-RU" smtClean="0"/>
              <a:t>28.04.2013</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14A3FFBE-9709-4FD0-A0C1-61573E4094B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E7392B9-7279-4621-BA60-672C997D7CA0}" type="datetimeFigureOut">
              <a:rPr lang="ru-RU" smtClean="0"/>
              <a:t>28.04.2013</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14A3FFBE-9709-4FD0-A0C1-61573E4094B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E7392B9-7279-4621-BA60-672C997D7CA0}" type="datetimeFigureOut">
              <a:rPr lang="ru-RU" smtClean="0"/>
              <a:t>28.04.2013</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4A3FFBE-9709-4FD0-A0C1-61573E4094B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268760"/>
            <a:ext cx="7056784" cy="3456384"/>
          </a:xfrm>
        </p:spPr>
        <p:txBody>
          <a:bodyPr>
            <a:normAutofit/>
          </a:bodyPr>
          <a:lstStyle/>
          <a:p>
            <a:r>
              <a:rPr lang="it-IT" dirty="0">
                <a:latin typeface="Forte" pitchFamily="66" charset="0"/>
              </a:rPr>
              <a:t>Michelangelo Merisi da Caravaggio </a:t>
            </a:r>
            <a:r>
              <a:rPr lang="ru-RU" dirty="0" smtClean="0"/>
              <a:t/>
            </a:r>
            <a:br>
              <a:rPr lang="ru-RU" dirty="0" smtClean="0"/>
            </a:br>
            <a:r>
              <a:rPr lang="it-IT" dirty="0" smtClean="0">
                <a:latin typeface="Forte" pitchFamily="66" charset="0"/>
              </a:rPr>
              <a:t>(</a:t>
            </a:r>
            <a:r>
              <a:rPr lang="it-IT" dirty="0">
                <a:latin typeface="Forte" pitchFamily="66" charset="0"/>
              </a:rPr>
              <a:t>28 September 1571 – 18 July 1610) </a:t>
            </a:r>
            <a:endParaRPr lang="ru-RU" dirty="0"/>
          </a:p>
        </p:txBody>
      </p:sp>
    </p:spTree>
    <p:extLst>
      <p:ext uri="{BB962C8B-B14F-4D97-AF65-F5344CB8AC3E}">
        <p14:creationId xmlns:p14="http://schemas.microsoft.com/office/powerpoint/2010/main" val="206009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548680"/>
            <a:ext cx="3888432" cy="5760640"/>
          </a:xfrm>
        </p:spPr>
        <p:txBody>
          <a:bodyPr>
            <a:normAutofit/>
          </a:bodyPr>
          <a:lstStyle/>
          <a:p>
            <a:r>
              <a:rPr lang="en-US" sz="2400" dirty="0"/>
              <a:t>Was an Italian artist active in Rome, Naples, Malta, and Sicily between 1593 and 1610. His paintings, which combine a realistic observation of the human state, both physical and emotional, with a dramatic use of lighting, had a formative influence on the Baroque school of painting.</a:t>
            </a:r>
            <a:endParaRPr lang="ru-RU"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59" y="715113"/>
            <a:ext cx="3676391" cy="55145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51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620688"/>
            <a:ext cx="4176464" cy="5688632"/>
          </a:xfrm>
        </p:spPr>
        <p:txBody>
          <a:bodyPr>
            <a:normAutofit/>
          </a:bodyPr>
          <a:lstStyle/>
          <a:p>
            <a:r>
              <a:rPr lang="en-US" sz="2800" dirty="0"/>
              <a:t>Caravaggio trained as a painter in Milan under Simone </a:t>
            </a:r>
            <a:r>
              <a:rPr lang="en-US" sz="2800" dirty="0" err="1"/>
              <a:t>Peterzano</a:t>
            </a:r>
            <a:r>
              <a:rPr lang="en-US" sz="2800" dirty="0"/>
              <a:t> who had himself trained under Titian. In his early twenties Caravaggio moved to Rome where, during the late 16th and early 17th centuries, many huge new churches and </a:t>
            </a:r>
            <a:r>
              <a:rPr lang="en-US" sz="2800" dirty="0" err="1"/>
              <a:t>palazzi</a:t>
            </a:r>
            <a:r>
              <a:rPr lang="en-US" sz="2800" dirty="0"/>
              <a:t> were being built and paintings were needed to fill them. </a:t>
            </a:r>
            <a:endParaRPr lang="ru-RU"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3275740" cy="5400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00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620688"/>
            <a:ext cx="3744416" cy="5616624"/>
          </a:xfrm>
        </p:spPr>
        <p:txBody>
          <a:bodyPr>
            <a:noAutofit/>
          </a:bodyPr>
          <a:lstStyle/>
          <a:p>
            <a:r>
              <a:rPr lang="en-US" sz="2400" dirty="0"/>
              <a:t>Caravaggio's novelty was a radical naturalism that combined close physical observation with a dramatic, even theatrical, use of chiaroscuro. This came to be known as </a:t>
            </a:r>
            <a:r>
              <a:rPr lang="en-US" sz="2400" dirty="0" err="1"/>
              <a:t>Tenebrism</a:t>
            </a:r>
            <a:r>
              <a:rPr lang="en-US" sz="2400" dirty="0"/>
              <a:t>, the shift from light to dark with little intermediate value. He burst upon the Rome art scene in 1600.</a:t>
            </a:r>
            <a:endParaRPr lang="ru-R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46612"/>
            <a:ext cx="3744416" cy="50720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59632" y="5834159"/>
            <a:ext cx="3168352" cy="369332"/>
          </a:xfrm>
          <a:prstGeom prst="rect">
            <a:avLst/>
          </a:prstGeom>
          <a:noFill/>
        </p:spPr>
        <p:txBody>
          <a:bodyPr wrap="square" rtlCol="0">
            <a:spAutoFit/>
          </a:bodyPr>
          <a:lstStyle/>
          <a:p>
            <a:r>
              <a:rPr lang="en-US" b="0" i="0" dirty="0" smtClean="0">
                <a:solidFill>
                  <a:srgbClr val="000000"/>
                </a:solidFill>
                <a:effectLst/>
                <a:latin typeface="Arial"/>
              </a:rPr>
              <a:t>Boy with a</a:t>
            </a:r>
            <a:r>
              <a:rPr lang="ru-RU" b="0" i="0" dirty="0" smtClean="0">
                <a:solidFill>
                  <a:srgbClr val="000000"/>
                </a:solidFill>
                <a:effectLst/>
                <a:latin typeface="Arial"/>
              </a:rPr>
              <a:t> </a:t>
            </a:r>
            <a:r>
              <a:rPr lang="en-US" b="0" i="0" dirty="0" smtClean="0">
                <a:solidFill>
                  <a:srgbClr val="000000"/>
                </a:solidFill>
                <a:effectLst/>
                <a:latin typeface="Arial"/>
              </a:rPr>
              <a:t>Basket of Fruit</a:t>
            </a:r>
            <a:endParaRPr lang="en-US" b="0" i="0" dirty="0">
              <a:solidFill>
                <a:srgbClr val="000000"/>
              </a:solidFill>
              <a:effectLst/>
              <a:latin typeface="Arial"/>
            </a:endParaRPr>
          </a:p>
        </p:txBody>
      </p:sp>
    </p:spTree>
    <p:extLst>
      <p:ext uri="{BB962C8B-B14F-4D97-AF65-F5344CB8AC3E}">
        <p14:creationId xmlns:p14="http://schemas.microsoft.com/office/powerpoint/2010/main" val="186544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620688"/>
            <a:ext cx="3724885" cy="5616624"/>
          </a:xfrm>
        </p:spPr>
        <p:txBody>
          <a:bodyPr>
            <a:normAutofit/>
          </a:bodyPr>
          <a:lstStyle/>
          <a:p>
            <a:r>
              <a:rPr lang="en-US" sz="2000" dirty="0"/>
              <a:t> In 1606 he killed a young man in a brawl and fled from Rome with a price on his head. He was involved in a brawl in Malta in 1608, and another in Naples in 1609, possibly a deliberate attempt on his life by unidentified enemies. This encounter left him severely injured. A year later, at the age of 38, he died under mysterious circumstances in Porto </a:t>
            </a:r>
            <a:r>
              <a:rPr lang="en-US" sz="2000" dirty="0" err="1"/>
              <a:t>Ercole</a:t>
            </a:r>
            <a:r>
              <a:rPr lang="en-US" sz="2000" dirty="0"/>
              <a:t>, reportedly from a fever while on his way to Rome to receive a pardon.</a:t>
            </a:r>
            <a:endParaRPr lang="ru-RU"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3528392" cy="49457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15616" y="5811858"/>
            <a:ext cx="2808312" cy="369332"/>
          </a:xfrm>
          <a:prstGeom prst="rect">
            <a:avLst/>
          </a:prstGeom>
          <a:noFill/>
        </p:spPr>
        <p:txBody>
          <a:bodyPr wrap="square" rtlCol="0">
            <a:spAutoFit/>
          </a:bodyPr>
          <a:lstStyle/>
          <a:p>
            <a:r>
              <a:rPr lang="en-US" dirty="0">
                <a:latin typeface="Arial" pitchFamily="34" charset="0"/>
                <a:cs typeface="Arial" pitchFamily="34" charset="0"/>
              </a:rPr>
              <a:t>Maria</a:t>
            </a:r>
            <a:r>
              <a:rPr lang="en-US" dirty="0"/>
              <a:t> Magdalene</a:t>
            </a:r>
          </a:p>
        </p:txBody>
      </p:sp>
    </p:spTree>
    <p:extLst>
      <p:ext uri="{BB962C8B-B14F-4D97-AF65-F5344CB8AC3E}">
        <p14:creationId xmlns:p14="http://schemas.microsoft.com/office/powerpoint/2010/main" val="72382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620688"/>
            <a:ext cx="3744416" cy="5328592"/>
          </a:xfrm>
        </p:spPr>
        <p:txBody>
          <a:bodyPr>
            <a:normAutofit fontScale="90000"/>
          </a:bodyPr>
          <a:lstStyle/>
          <a:p>
            <a:r>
              <a:rPr lang="en-US" dirty="0"/>
              <a:t/>
            </a:r>
            <a:br>
              <a:rPr lang="en-US" dirty="0"/>
            </a:br>
            <a:r>
              <a:rPr lang="en-US" sz="3600" dirty="0"/>
              <a:t>Famous while he lived, Caravaggio was forgotten almost immediately after his death, and it was only in the 20th century that his importance to the development of Western art was rediscovered. </a:t>
            </a:r>
            <a:endParaRPr lang="ru-RU"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020" y="692696"/>
            <a:ext cx="3600400" cy="49871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67020" y="5836622"/>
            <a:ext cx="3456384" cy="369332"/>
          </a:xfrm>
          <a:prstGeom prst="rect">
            <a:avLst/>
          </a:prstGeom>
          <a:noFill/>
        </p:spPr>
        <p:txBody>
          <a:bodyPr wrap="square" rtlCol="0">
            <a:spAutoFit/>
          </a:bodyPr>
          <a:lstStyle/>
          <a:p>
            <a:r>
              <a:rPr lang="en-US" dirty="0"/>
              <a:t>The </a:t>
            </a:r>
            <a:r>
              <a:rPr lang="en-US" dirty="0">
                <a:latin typeface="Arial" pitchFamily="34" charset="0"/>
                <a:cs typeface="Arial" pitchFamily="34" charset="0"/>
              </a:rPr>
              <a:t>Inspiration</a:t>
            </a:r>
            <a:r>
              <a:rPr lang="en-US" dirty="0"/>
              <a:t> of Saint Matthew</a:t>
            </a:r>
          </a:p>
        </p:txBody>
      </p:sp>
    </p:spTree>
    <p:extLst>
      <p:ext uri="{BB962C8B-B14F-4D97-AF65-F5344CB8AC3E}">
        <p14:creationId xmlns:p14="http://schemas.microsoft.com/office/powerpoint/2010/main" val="660520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692696"/>
            <a:ext cx="3600400" cy="50897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43608" y="5845037"/>
            <a:ext cx="2304256" cy="369332"/>
          </a:xfrm>
          <a:prstGeom prst="rect">
            <a:avLst/>
          </a:prstGeom>
          <a:noFill/>
        </p:spPr>
        <p:txBody>
          <a:bodyPr wrap="square" rtlCol="0">
            <a:spAutoFit/>
          </a:bodyPr>
          <a:lstStyle/>
          <a:p>
            <a:r>
              <a:rPr lang="en-US" dirty="0" smtClean="0"/>
              <a:t>The Sacrifice of Isaac </a:t>
            </a:r>
            <a:endParaRPr lang="ru-RU"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670248"/>
            <a:ext cx="3672408" cy="50897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51962" y="5861867"/>
            <a:ext cx="3600400" cy="369332"/>
          </a:xfrm>
          <a:prstGeom prst="rect">
            <a:avLst/>
          </a:prstGeom>
          <a:noFill/>
        </p:spPr>
        <p:txBody>
          <a:bodyPr wrap="square" rtlCol="0">
            <a:spAutoFit/>
          </a:bodyPr>
          <a:lstStyle/>
          <a:p>
            <a:r>
              <a:rPr lang="en-US" dirty="0" smtClean="0"/>
              <a:t>The Inspiration of Saint Matthew</a:t>
            </a:r>
            <a:endParaRPr lang="ru-RU" dirty="0"/>
          </a:p>
        </p:txBody>
      </p:sp>
    </p:spTree>
    <p:extLst>
      <p:ext uri="{BB962C8B-B14F-4D97-AF65-F5344CB8AC3E}">
        <p14:creationId xmlns:p14="http://schemas.microsoft.com/office/powerpoint/2010/main" val="176786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3528392" cy="50897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15616" y="5949280"/>
            <a:ext cx="3024336" cy="369332"/>
          </a:xfrm>
          <a:prstGeom prst="rect">
            <a:avLst/>
          </a:prstGeom>
          <a:noFill/>
        </p:spPr>
        <p:txBody>
          <a:bodyPr wrap="square" rtlCol="0">
            <a:spAutoFit/>
          </a:bodyPr>
          <a:lstStyle/>
          <a:p>
            <a:r>
              <a:rPr lang="en-US" dirty="0" smtClean="0"/>
              <a:t>Taking of Christ </a:t>
            </a:r>
            <a:endParaRPr lang="ru-RU"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692696"/>
            <a:ext cx="3456384" cy="50897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36096" y="5927251"/>
            <a:ext cx="1440160" cy="369332"/>
          </a:xfrm>
          <a:prstGeom prst="rect">
            <a:avLst/>
          </a:prstGeom>
          <a:noFill/>
        </p:spPr>
        <p:txBody>
          <a:bodyPr wrap="square" rtlCol="0">
            <a:spAutoFit/>
          </a:bodyPr>
          <a:lstStyle/>
          <a:p>
            <a:r>
              <a:rPr lang="en-US" dirty="0" smtClean="0"/>
              <a:t>Ecce Homo</a:t>
            </a:r>
            <a:endParaRPr lang="ru-RU" dirty="0"/>
          </a:p>
        </p:txBody>
      </p:sp>
    </p:spTree>
    <p:extLst>
      <p:ext uri="{BB962C8B-B14F-4D97-AF65-F5344CB8AC3E}">
        <p14:creationId xmlns:p14="http://schemas.microsoft.com/office/powerpoint/2010/main" val="10441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417" y="681062"/>
            <a:ext cx="3810000" cy="50347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72417" y="5877272"/>
            <a:ext cx="3123519" cy="369332"/>
          </a:xfrm>
          <a:prstGeom prst="rect">
            <a:avLst/>
          </a:prstGeom>
          <a:noFill/>
        </p:spPr>
        <p:txBody>
          <a:bodyPr wrap="square" rtlCol="0">
            <a:spAutoFit/>
          </a:bodyPr>
          <a:lstStyle/>
          <a:p>
            <a:r>
              <a:rPr lang="en-US" dirty="0" smtClean="0"/>
              <a:t>Judith Beheading </a:t>
            </a:r>
            <a:r>
              <a:rPr lang="en-US" dirty="0" err="1" smtClean="0"/>
              <a:t>Holofernes</a:t>
            </a:r>
            <a:endParaRPr lang="ru-RU"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670" y="681062"/>
            <a:ext cx="3493393" cy="50347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32040" y="5877272"/>
            <a:ext cx="3096344" cy="369332"/>
          </a:xfrm>
          <a:prstGeom prst="rect">
            <a:avLst/>
          </a:prstGeom>
          <a:noFill/>
        </p:spPr>
        <p:txBody>
          <a:bodyPr wrap="square" rtlCol="0">
            <a:spAutoFit/>
          </a:bodyPr>
          <a:lstStyle/>
          <a:p>
            <a:r>
              <a:rPr lang="en-US" dirty="0" smtClean="0"/>
              <a:t>Death of the Virgin</a:t>
            </a:r>
            <a:endParaRPr lang="ru-RU" dirty="0"/>
          </a:p>
        </p:txBody>
      </p:sp>
    </p:spTree>
    <p:extLst>
      <p:ext uri="{BB962C8B-B14F-4D97-AF65-F5344CB8AC3E}">
        <p14:creationId xmlns:p14="http://schemas.microsoft.com/office/powerpoint/2010/main" val="21168115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72</TotalTime>
  <Words>289</Words>
  <Application>Microsoft Office PowerPoint</Application>
  <PresentationFormat>Экран (4:3)</PresentationFormat>
  <Paragraphs>15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Кнопка</vt:lpstr>
      <vt:lpstr>Michelangelo Merisi da Caravaggio  (28 September 1571 – 18 July 1610) </vt:lpstr>
      <vt:lpstr>Was an Italian artist active in Rome, Naples, Malta, and Sicily between 1593 and 1610. His paintings, which combine a realistic observation of the human state, both physical and emotional, with a dramatic use of lighting, had a formative influence on the Baroque school of painting.</vt:lpstr>
      <vt:lpstr>Caravaggio trained as a painter in Milan under Simone Peterzano who had himself trained under Titian. In his early twenties Caravaggio moved to Rome where, during the late 16th and early 17th centuries, many huge new churches and palazzi were being built and paintings were needed to fill them. </vt:lpstr>
      <vt:lpstr>Caravaggio's novelty was a radical naturalism that combined close physical observation with a dramatic, even theatrical, use of chiaroscuro. This came to be known as Tenebrism, the shift from light to dark with little intermediate value. He burst upon the Rome art scene in 1600.</vt:lpstr>
      <vt:lpstr> In 1606 he killed a young man in a brawl and fled from Rome with a price on his head. He was involved in a brawl in Malta in 1608, and another in Naples in 1609, possibly a deliberate attempt on his life by unidentified enemies. This encounter left him severely injured. A year later, at the age of 38, he died under mysterious circumstances in Porto Ercole, reportedly from a fever while on his way to Rome to receive a pardon.</vt:lpstr>
      <vt:lpstr> Famous while he lived, Caravaggio was forgotten almost immediately after his death, and it was only in the 20th century that his importance to the development of Western art was rediscovered. </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6</cp:revision>
  <dcterms:created xsi:type="dcterms:W3CDTF">2013-04-28T08:22:27Z</dcterms:created>
  <dcterms:modified xsi:type="dcterms:W3CDTF">2013-04-28T09:34:48Z</dcterms:modified>
</cp:coreProperties>
</file>