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69" r:id="rId3"/>
    <p:sldId id="257" r:id="rId4"/>
    <p:sldId id="287" r:id="rId5"/>
    <p:sldId id="258" r:id="rId6"/>
    <p:sldId id="259" r:id="rId7"/>
    <p:sldId id="260" r:id="rId8"/>
    <p:sldId id="266" r:id="rId9"/>
    <p:sldId id="267" r:id="rId10"/>
    <p:sldId id="268" r:id="rId11"/>
    <p:sldId id="286" r:id="rId12"/>
    <p:sldId id="272" r:id="rId13"/>
    <p:sldId id="262" r:id="rId14"/>
    <p:sldId id="264" r:id="rId15"/>
    <p:sldId id="271" r:id="rId16"/>
    <p:sldId id="281" r:id="rId17"/>
    <p:sldId id="265" r:id="rId18"/>
    <p:sldId id="273" r:id="rId19"/>
    <p:sldId id="274" r:id="rId20"/>
    <p:sldId id="278" r:id="rId21"/>
    <p:sldId id="276" r:id="rId22"/>
    <p:sldId id="279" r:id="rId23"/>
    <p:sldId id="277" r:id="rId24"/>
    <p:sldId id="292" r:id="rId25"/>
    <p:sldId id="293" r:id="rId26"/>
    <p:sldId id="280" r:id="rId27"/>
    <p:sldId id="285" r:id="rId28"/>
    <p:sldId id="288" r:id="rId29"/>
    <p:sldId id="289" r:id="rId30"/>
    <p:sldId id="290" r:id="rId31"/>
    <p:sldId id="291" r:id="rId32"/>
    <p:sldId id="282" r:id="rId33"/>
    <p:sldId id="283" r:id="rId34"/>
    <p:sldId id="284" r:id="rId35"/>
    <p:sldId id="294" r:id="rId36"/>
    <p:sldId id="295" r:id="rId37"/>
    <p:sldId id="296" r:id="rId38"/>
    <p:sldId id="297" r:id="rId3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uk-UA" smtClean="0"/>
              <a:t>Зразок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AB2A4B26-B5B1-4368-977F-F4415964AF31}" type="slidenum">
              <a:rPr lang="uk-UA" smtClean="0"/>
              <a:pPr/>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AB2A4B26-B5B1-4368-977F-F4415964AF31}"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AB2A4B26-B5B1-4368-977F-F4415964AF31}" type="slidenum">
              <a:rPr lang="uk-UA" smtClean="0"/>
              <a:pPr/>
              <a:t>‹#›</a:t>
            </a:fld>
            <a:endParaRPr lang="uk-UA"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AB2A4B26-B5B1-4368-977F-F4415964AF31}" type="slidenum">
              <a:rPr lang="uk-UA" smtClean="0"/>
              <a:pPr/>
              <a:t>‹#›</a:t>
            </a:fld>
            <a:endParaRPr lang="uk-UA" dirty="0"/>
          </a:p>
        </p:txBody>
      </p:sp>
      <p:sp>
        <p:nvSpPr>
          <p:cNvPr id="7" name="Title 6"/>
          <p:cNvSpPr>
            <a:spLocks noGrp="1"/>
          </p:cNvSpPr>
          <p:nvPr>
            <p:ph type="title"/>
          </p:nvPr>
        </p:nvSpPr>
        <p:spPr/>
        <p:txBody>
          <a:bodyPr/>
          <a:lstStyle/>
          <a:p>
            <a:r>
              <a:rPr lang="uk-UA" smtClean="0"/>
              <a:t>Зразок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5" name="Footer Placeholder 4"/>
          <p:cNvSpPr>
            <a:spLocks noGrp="1"/>
          </p:cNvSpPr>
          <p:nvPr>
            <p:ph type="ftr" sz="quarter" idx="11"/>
          </p:nvPr>
        </p:nvSpPr>
        <p:spPr/>
        <p:txBody>
          <a:bodyPr/>
          <a:lstStyle/>
          <a:p>
            <a:endParaRPr lang="uk-UA" dirty="0"/>
          </a:p>
        </p:txBody>
      </p:sp>
      <p:sp>
        <p:nvSpPr>
          <p:cNvPr id="6" name="Slide Number Placeholder 5"/>
          <p:cNvSpPr>
            <a:spLocks noGrp="1"/>
          </p:cNvSpPr>
          <p:nvPr>
            <p:ph type="sldNum" sz="quarter" idx="12"/>
          </p:nvPr>
        </p:nvSpPr>
        <p:spPr/>
        <p:txBody>
          <a:bodyPr/>
          <a:lstStyle/>
          <a:p>
            <a:fld id="{AB2A4B26-B5B1-4368-977F-F4415964AF31}" type="slidenum">
              <a:rPr lang="uk-UA" smtClean="0"/>
              <a:pPr/>
              <a:t>‹#›</a:t>
            </a:fld>
            <a:endParaRPr lang="uk-U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5" name="Date Placeholder 4"/>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AB2A4B26-B5B1-4368-977F-F4415964AF31}" type="slidenum">
              <a:rPr lang="uk-UA" smtClean="0"/>
              <a:pPr/>
              <a:t>‹#›</a:t>
            </a:fld>
            <a:endParaRPr lang="uk-UA" dirty="0"/>
          </a:p>
        </p:txBody>
      </p:sp>
      <p:sp>
        <p:nvSpPr>
          <p:cNvPr id="9" name="Content Placeholder 8"/>
          <p:cNvSpPr>
            <a:spLocks noGrp="1"/>
          </p:cNvSpPr>
          <p:nvPr>
            <p:ph sz="quarter" idx="13"/>
          </p:nvPr>
        </p:nvSpPr>
        <p:spPr>
          <a:xfrm>
            <a:off x="676655" y="2679192"/>
            <a:ext cx="3822192" cy="34472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8" name="Footer Placeholder 7"/>
          <p:cNvSpPr>
            <a:spLocks noGrp="1"/>
          </p:cNvSpPr>
          <p:nvPr>
            <p:ph type="ftr" sz="quarter" idx="11"/>
          </p:nvPr>
        </p:nvSpPr>
        <p:spPr/>
        <p:txBody>
          <a:bodyPr/>
          <a:lstStyle/>
          <a:p>
            <a:endParaRPr lang="uk-UA" dirty="0"/>
          </a:p>
        </p:txBody>
      </p:sp>
      <p:sp>
        <p:nvSpPr>
          <p:cNvPr id="9" name="Slide Number Placeholder 8"/>
          <p:cNvSpPr>
            <a:spLocks noGrp="1"/>
          </p:cNvSpPr>
          <p:nvPr>
            <p:ph type="sldNum" sz="quarter" idx="12"/>
          </p:nvPr>
        </p:nvSpPr>
        <p:spPr/>
        <p:txBody>
          <a:bodyPr/>
          <a:lstStyle/>
          <a:p>
            <a:fld id="{AB2A4B26-B5B1-4368-977F-F4415964AF31}" type="slidenum">
              <a:rPr lang="uk-UA" smtClean="0"/>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4" name="Footer Placeholder 3"/>
          <p:cNvSpPr>
            <a:spLocks noGrp="1"/>
          </p:cNvSpPr>
          <p:nvPr>
            <p:ph type="ftr" sz="quarter" idx="11"/>
          </p:nvPr>
        </p:nvSpPr>
        <p:spPr/>
        <p:txBody>
          <a:bodyPr/>
          <a:lstStyle/>
          <a:p>
            <a:endParaRPr lang="uk-UA" dirty="0"/>
          </a:p>
        </p:txBody>
      </p:sp>
      <p:sp>
        <p:nvSpPr>
          <p:cNvPr id="5" name="Slide Number Placeholder 4"/>
          <p:cNvSpPr>
            <a:spLocks noGrp="1"/>
          </p:cNvSpPr>
          <p:nvPr>
            <p:ph type="sldNum" sz="quarter" idx="12"/>
          </p:nvPr>
        </p:nvSpPr>
        <p:spPr/>
        <p:txBody>
          <a:bodyPr/>
          <a:lstStyle/>
          <a:p>
            <a:fld id="{AB2A4B26-B5B1-4368-977F-F4415964AF31}" type="slidenum">
              <a:rPr lang="uk-UA" smtClean="0"/>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3" name="Footer Placeholder 2"/>
          <p:cNvSpPr>
            <a:spLocks noGrp="1"/>
          </p:cNvSpPr>
          <p:nvPr>
            <p:ph type="ftr" sz="quarter" idx="11"/>
          </p:nvPr>
        </p:nvSpPr>
        <p:spPr/>
        <p:txBody>
          <a:bodyPr/>
          <a:lstStyle/>
          <a:p>
            <a:endParaRPr lang="uk-UA" dirty="0"/>
          </a:p>
        </p:txBody>
      </p:sp>
      <p:sp>
        <p:nvSpPr>
          <p:cNvPr id="4" name="Slide Number Placeholder 3"/>
          <p:cNvSpPr>
            <a:spLocks noGrp="1"/>
          </p:cNvSpPr>
          <p:nvPr>
            <p:ph type="sldNum" sz="quarter" idx="12"/>
          </p:nvPr>
        </p:nvSpPr>
        <p:spPr/>
        <p:txBody>
          <a:bodyPr/>
          <a:lstStyle/>
          <a:p>
            <a:fld id="{AB2A4B26-B5B1-4368-977F-F4415964AF31}"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AB2A4B26-B5B1-4368-977F-F4415964AF31}" type="slidenum">
              <a:rPr lang="uk-UA" smtClean="0"/>
              <a:pPr/>
              <a:t>‹#›</a:t>
            </a:fld>
            <a:endParaRPr lang="uk-UA"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uk-UA" smtClean="0"/>
              <a:t>Зразок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uk-UA" smtClean="0"/>
              <a:t>Зразок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EB8E8D29-8B89-4778-A25A-C9754AF9B013}" type="datetimeFigureOut">
              <a:rPr lang="uk-UA" smtClean="0"/>
              <a:pPr/>
              <a:t>24.11.2013</a:t>
            </a:fld>
            <a:endParaRPr lang="uk-UA" dirty="0"/>
          </a:p>
        </p:txBody>
      </p:sp>
      <p:sp>
        <p:nvSpPr>
          <p:cNvPr id="6" name="Footer Placeholder 5"/>
          <p:cNvSpPr>
            <a:spLocks noGrp="1"/>
          </p:cNvSpPr>
          <p:nvPr>
            <p:ph type="ftr" sz="quarter" idx="11"/>
          </p:nvPr>
        </p:nvSpPr>
        <p:spPr/>
        <p:txBody>
          <a:bodyPr/>
          <a:lstStyle/>
          <a:p>
            <a:endParaRPr lang="uk-UA" dirty="0"/>
          </a:p>
        </p:txBody>
      </p:sp>
      <p:sp>
        <p:nvSpPr>
          <p:cNvPr id="7" name="Slide Number Placeholder 6"/>
          <p:cNvSpPr>
            <a:spLocks noGrp="1"/>
          </p:cNvSpPr>
          <p:nvPr>
            <p:ph type="sldNum" sz="quarter" idx="12"/>
          </p:nvPr>
        </p:nvSpPr>
        <p:spPr/>
        <p:txBody>
          <a:bodyPr/>
          <a:lstStyle/>
          <a:p>
            <a:fld id="{AB2A4B26-B5B1-4368-977F-F4415964AF31}" type="slidenum">
              <a:rPr lang="uk-UA" smtClean="0"/>
              <a:pPr/>
              <a:t>‹#›</a:t>
            </a:fld>
            <a:endParaRPr lang="uk-UA"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dirty="0" smtClean="0"/>
              <a:t>Клацніть піктограму, щоб додати зображення</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uk-UA" smtClean="0"/>
              <a:t>Зразок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B8E8D29-8B89-4778-A25A-C9754AF9B013}" type="datetimeFigureOut">
              <a:rPr lang="uk-UA" smtClean="0"/>
              <a:pPr/>
              <a:t>24.11.2013</a:t>
            </a:fld>
            <a:endParaRPr lang="uk-UA"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uk-UA"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B2A4B26-B5B1-4368-977F-F4415964AF31}" type="slidenum">
              <a:rPr lang="uk-UA" smtClean="0"/>
              <a:pPr/>
              <a:t>‹#›</a:t>
            </a:fld>
            <a:endParaRPr lang="uk-UA"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hyperlink" Target="http://www.spsl.nsc.ru/win/obsemin/computer/pc_for_libr/glava06.htm#_ftn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 Id="rId5" Type="http://schemas.openxmlformats.org/officeDocument/2006/relationships/slide" Target="slide6.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effectLst/>
        </p:spPr>
        <p:txBody>
          <a:bodyPr>
            <a:normAutofit/>
          </a:bodyPr>
          <a:lstStyle/>
          <a:p>
            <a:pPr marL="182880" indent="0">
              <a:buNone/>
            </a:pPr>
            <a:r>
              <a:rPr lang="ru-RU" dirty="0" smtClean="0">
                <a:latin typeface="Monotype Corsiva" pitchFamily="66" charset="0"/>
              </a:rPr>
              <a:t>Общие сведения о Microsoft Excel</a:t>
            </a:r>
            <a:endParaRPr lang="uk-UA" dirty="0">
              <a:latin typeface="Monotype Corsiva" pitchFamily="66" charset="0"/>
            </a:endParaRPr>
          </a:p>
        </p:txBody>
      </p:sp>
      <p:sp>
        <p:nvSpPr>
          <p:cNvPr id="3" name="Подзаголовок 2"/>
          <p:cNvSpPr>
            <a:spLocks noGrp="1"/>
          </p:cNvSpPr>
          <p:nvPr>
            <p:ph type="subTitle" idx="1"/>
          </p:nvPr>
        </p:nvSpPr>
        <p:spPr>
          <a:xfrm>
            <a:off x="5072066" y="5072074"/>
            <a:ext cx="4543412" cy="1428760"/>
          </a:xfrm>
        </p:spPr>
        <p:txBody>
          <a:bodyPr/>
          <a:lstStyle/>
          <a:p>
            <a:r>
              <a:rPr lang="ru-RU" dirty="0" smtClean="0">
                <a:solidFill>
                  <a:schemeClr val="tx1"/>
                </a:solidFill>
                <a:latin typeface="Monotype Corsiva" pitchFamily="66" charset="0"/>
              </a:rPr>
              <a:t>Автор: Терешко Елена </a:t>
            </a:r>
            <a:endParaRPr lang="ru-RU" dirty="0">
              <a:solidFill>
                <a:schemeClr val="tx1"/>
              </a:solidFill>
              <a:latin typeface="Monotype Corsiva" pitchFamily="66" charset="0"/>
            </a:endParaRPr>
          </a:p>
        </p:txBody>
      </p:sp>
    </p:spTree>
    <p:extLst>
      <p:ext uri="{BB962C8B-B14F-4D97-AF65-F5344CB8AC3E}">
        <p14:creationId xmlns:p14="http://schemas.microsoft.com/office/powerpoint/2010/main" xmlns="" val="4283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a:t>Сохранение рабочей книги</a:t>
            </a:r>
            <a:endParaRPr lang="uk-UA" dirty="0"/>
          </a:p>
        </p:txBody>
      </p:sp>
      <p:sp>
        <p:nvSpPr>
          <p:cNvPr id="2" name="Місце для вмісту 1"/>
          <p:cNvSpPr>
            <a:spLocks noGrp="1"/>
          </p:cNvSpPr>
          <p:nvPr>
            <p:ph sz="quarter" idx="13"/>
          </p:nvPr>
        </p:nvSpPr>
        <p:spPr>
          <a:xfrm>
            <a:off x="4929190" y="1857364"/>
            <a:ext cx="3822192" cy="4500594"/>
          </a:xfrm>
        </p:spPr>
        <p:txBody>
          <a:bodyPr>
            <a:normAutofit fontScale="92500" lnSpcReduction="10000"/>
          </a:bodyPr>
          <a:lstStyle/>
          <a:p>
            <a:pPr>
              <a:buNone/>
            </a:pPr>
            <a:r>
              <a:rPr lang="ru-RU" dirty="0" smtClean="0">
                <a:latin typeface="Times New Roman" pitchFamily="18" charset="0"/>
                <a:cs typeface="Times New Roman" pitchFamily="18" charset="0"/>
              </a:rPr>
              <a:t>     Для </a:t>
            </a:r>
            <a:r>
              <a:rPr lang="ru-RU" dirty="0">
                <a:latin typeface="Times New Roman" pitchFamily="18" charset="0"/>
                <a:cs typeface="Times New Roman" pitchFamily="18" charset="0"/>
              </a:rPr>
              <a:t>сохранения </a:t>
            </a:r>
            <a:r>
              <a:rPr lang="ru-RU" dirty="0" smtClean="0">
                <a:latin typeface="Times New Roman" pitchFamily="18" charset="0"/>
                <a:cs typeface="Times New Roman" pitchFamily="18" charset="0"/>
              </a:rPr>
              <a:t>рабочей книги </a:t>
            </a:r>
            <a:r>
              <a:rPr lang="ru-RU" dirty="0">
                <a:latin typeface="Times New Roman" pitchFamily="18" charset="0"/>
                <a:cs typeface="Times New Roman" pitchFamily="18" charset="0"/>
              </a:rPr>
              <a:t>необходимо вызвать команду Сохранить меню Файл или щелкнуть </a:t>
            </a:r>
            <a:r>
              <a:rPr lang="ru-RU" dirty="0" smtClean="0">
                <a:latin typeface="Times New Roman" pitchFamily="18" charset="0"/>
                <a:cs typeface="Times New Roman" pitchFamily="18" charset="0"/>
              </a:rPr>
              <a:t>кнопку</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 </a:t>
            </a:r>
            <a:r>
              <a:rPr lang="ru-RU" dirty="0">
                <a:latin typeface="Times New Roman" pitchFamily="18" charset="0"/>
                <a:cs typeface="Times New Roman" pitchFamily="18" charset="0"/>
              </a:rPr>
              <a:t>При первом сохранении появляется диалоговое окно Сохранение документа. В поле списка Папка следует выбрать диск, а в списке, расположенном ниже - папку, в которой необходимо сохранить книгу.</a:t>
            </a:r>
            <a:endParaRPr lang="uk-UA" dirty="0">
              <a:latin typeface="Times New Roman" pitchFamily="18" charset="0"/>
              <a:cs typeface="Times New Roman" pitchFamily="18" charset="0"/>
            </a:endParaRPr>
          </a:p>
        </p:txBody>
      </p:sp>
      <p:pic>
        <p:nvPicPr>
          <p:cNvPr id="4" name="Рисунок 3" descr="рис"/>
          <p:cNvPicPr/>
          <p:nvPr/>
        </p:nvPicPr>
        <p:blipFill>
          <a:blip r:embed="rId2"/>
          <a:srcRect/>
          <a:stretch>
            <a:fillRect/>
          </a:stretch>
        </p:blipFill>
        <p:spPr bwMode="auto">
          <a:xfrm>
            <a:off x="6143636" y="3143248"/>
            <a:ext cx="357190" cy="285752"/>
          </a:xfrm>
          <a:prstGeom prst="rect">
            <a:avLst/>
          </a:prstGeom>
          <a:noFill/>
          <a:ln w="9525">
            <a:noFill/>
            <a:miter lim="800000"/>
            <a:headEnd/>
            <a:tailEnd/>
          </a:ln>
        </p:spPr>
      </p:pic>
      <p:sp>
        <p:nvSpPr>
          <p:cNvPr id="5" name="Стрелка вправо с вырезом 4">
            <a:hlinkClick r:id="rId3" action="ppaction://hlinksldjump"/>
          </p:cNvPr>
          <p:cNvSpPr/>
          <p:nvPr/>
        </p:nvSpPr>
        <p:spPr>
          <a:xfrm rot="10800000">
            <a:off x="8286776"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Управляющая кнопка: домой 5">
            <a:hlinkClick r:id="rId4" action="ppaction://hlinksldjump" highlightClick="1"/>
          </p:cNvPr>
          <p:cNvSpPr/>
          <p:nvPr/>
        </p:nvSpPr>
        <p:spPr>
          <a:xfrm>
            <a:off x="8429652" y="500042"/>
            <a:ext cx="285752" cy="285752"/>
          </a:xfrm>
          <a:prstGeom prst="actionButtonHom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pic>
        <p:nvPicPr>
          <p:cNvPr id="9" name="Содержимое 8" descr="1.html15 (1).jpg"/>
          <p:cNvPicPr>
            <a:picLocks noGrp="1" noChangeAspect="1"/>
          </p:cNvPicPr>
          <p:nvPr>
            <p:ph sz="quarter" idx="14"/>
          </p:nvPr>
        </p:nvPicPr>
        <p:blipFill>
          <a:blip r:embed="rId5"/>
          <a:stretch>
            <a:fillRect/>
          </a:stretch>
        </p:blipFill>
        <p:spPr>
          <a:xfrm>
            <a:off x="357158" y="1857364"/>
            <a:ext cx="4429156" cy="4053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71464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a:t>Рабочий лист</a:t>
            </a:r>
            <a:endParaRPr lang="uk-UA" dirty="0"/>
          </a:p>
        </p:txBody>
      </p:sp>
      <p:sp>
        <p:nvSpPr>
          <p:cNvPr id="2" name="Місце для вмісту 1"/>
          <p:cNvSpPr>
            <a:spLocks noGrp="1"/>
          </p:cNvSpPr>
          <p:nvPr>
            <p:ph sz="quarter" idx="13"/>
          </p:nvPr>
        </p:nvSpPr>
        <p:spPr>
          <a:xfrm>
            <a:off x="323528" y="1700808"/>
            <a:ext cx="4175319" cy="4752528"/>
          </a:xfrm>
        </p:spPr>
        <p:txBody>
          <a:bodyPr>
            <a:normAutofit fontScale="77500" lnSpcReduction="20000"/>
          </a:bodyPr>
          <a:lstStyle/>
          <a:p>
            <a:r>
              <a:rPr lang="ru-RU" b="1" i="1" dirty="0">
                <a:solidFill>
                  <a:srgbClr val="FF0000"/>
                </a:solidFill>
                <a:latin typeface="Times New Roman" pitchFamily="18" charset="0"/>
                <a:cs typeface="Times New Roman" pitchFamily="18" charset="0"/>
              </a:rPr>
              <a:t>Представляет собой таблицу, состоящую из 256 столбцов и 65536 строк</a:t>
            </a:r>
            <a:r>
              <a:rPr lang="ru-RU" dirty="0">
                <a:solidFill>
                  <a:srgbClr val="FF0000"/>
                </a:solidFill>
                <a:latin typeface="Times New Roman" pitchFamily="18" charset="0"/>
                <a:cs typeface="Times New Roman" pitchFamily="18" charset="0"/>
              </a:rPr>
              <a:t>.</a:t>
            </a:r>
            <a:r>
              <a:rPr lang="ru-RU" dirty="0">
                <a:latin typeface="Times New Roman" pitchFamily="18" charset="0"/>
                <a:cs typeface="Times New Roman" pitchFamily="18" charset="0"/>
              </a:rPr>
              <a:t> Столбцы именуются латинскими буквами, а строки - цифрами. Каждая ячейка таблицы имеет адрес, который состоит из имени строки и имени столбца. </a:t>
            </a:r>
            <a:r>
              <a:rPr lang="ru-RU" b="1" i="1" dirty="0">
                <a:latin typeface="Times New Roman" pitchFamily="18" charset="0"/>
                <a:cs typeface="Times New Roman" pitchFamily="18" charset="0"/>
              </a:rPr>
              <a:t>Например, если ячейка находится в столбце А и строке 7, то она имеет адрес А7.</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Одна из ячеек таблицы всегда является активной. Активная ячейка выделяется рамкой. Чтобы сделать ячейку активной, необходимо клавишами управления курсором подвести рамку к этой ячейке или щелкнуть в ней мышью.</a:t>
            </a:r>
            <a:br>
              <a:rPr lang="ru-RU" dirty="0">
                <a:latin typeface="Times New Roman" pitchFamily="18" charset="0"/>
                <a:cs typeface="Times New Roman" pitchFamily="18" charset="0"/>
              </a:rPr>
            </a:br>
            <a:endParaRPr lang="uk-UA" dirty="0">
              <a:latin typeface="Times New Roman" pitchFamily="18" charset="0"/>
              <a:cs typeface="Times New Roman" pitchFamily="18" charset="0"/>
            </a:endParaRPr>
          </a:p>
        </p:txBody>
      </p:sp>
      <p:pic>
        <p:nvPicPr>
          <p:cNvPr id="7" name="Содержимое 6" descr="excel_1.JPG"/>
          <p:cNvPicPr>
            <a:picLocks noGrp="1" noChangeAspect="1"/>
          </p:cNvPicPr>
          <p:nvPr>
            <p:ph sz="quarter" idx="14"/>
          </p:nvPr>
        </p:nvPicPr>
        <p:blipFill>
          <a:blip r:embed="rId2"/>
          <a:stretch>
            <a:fillRect/>
          </a:stretch>
        </p:blipFill>
        <p:spPr>
          <a:xfrm>
            <a:off x="4429124" y="2071678"/>
            <a:ext cx="4523835" cy="2668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39865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sz="quarter" idx="13"/>
          </p:nvPr>
        </p:nvSpPr>
        <p:spPr>
          <a:xfrm>
            <a:off x="500034" y="1285860"/>
            <a:ext cx="8286808" cy="4500594"/>
          </a:xfrm>
        </p:spPr>
        <p:txBody>
          <a:bodyPr>
            <a:normAutofit/>
          </a:bodyPr>
          <a:lstStyle/>
          <a:p>
            <a:r>
              <a:rPr lang="ru-RU" dirty="0" smtClean="0">
                <a:latin typeface="Times New Roman" pitchFamily="18" charset="0"/>
                <a:cs typeface="Times New Roman" pitchFamily="18" charset="0"/>
              </a:rPr>
              <a:t>Для </a:t>
            </a:r>
            <a:r>
              <a:rPr lang="ru-RU" dirty="0">
                <a:latin typeface="Times New Roman" pitchFamily="18" charset="0"/>
                <a:cs typeface="Times New Roman" pitchFamily="18" charset="0"/>
              </a:rPr>
              <a:t>выделения нескольких смежных ячеек необходимо установить указатель мыши в одну из ячеек, нажать левую кнопку мыши и, не отпуская ее, растянуть выделение на всю область. Для выделения нескольких несмежных групп ячеек следует выделить одну группу, нажать клавишу Ctrl и, не отпуская ее, выделить другие ячейки.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Чтобы выделить целый столбец или строку таблицы, необходимо щелкнуть мышью на его имени. Для выделения нескольких столбцов или строк следует щелкнуть на имени первого столбца или строки и растянуть выделение на всю область. </a:t>
            </a:r>
          </a:p>
          <a:p>
            <a:endParaRPr lang="uk-UA" dirty="0"/>
          </a:p>
        </p:txBody>
      </p:sp>
    </p:spTree>
    <p:extLst>
      <p:ext uri="{BB962C8B-B14F-4D97-AF65-F5344CB8AC3E}">
        <p14:creationId xmlns:p14="http://schemas.microsoft.com/office/powerpoint/2010/main" xmlns="" val="11982665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1785926"/>
            <a:ext cx="7408333" cy="3450696"/>
          </a:xfrm>
        </p:spPr>
        <p:txBody>
          <a:bodyPr>
            <a:normAutofit fontScale="92500" lnSpcReduction="20000"/>
          </a:bodyPr>
          <a:lstStyle/>
          <a:p>
            <a:r>
              <a:rPr lang="ru-RU" dirty="0" smtClean="0">
                <a:latin typeface="Times New Roman" pitchFamily="18" charset="0"/>
                <a:cs typeface="Times New Roman" pitchFamily="18" charset="0"/>
              </a:rPr>
              <a:t>По умолчанию ячейки имеют стандартную ширину и высоту. Высота строки определяется размером шрифта. Для изменения высоты строки или ширины столбца можно перетянуть границу заголовка до необходимого значения (на границе заголовка указатель мыши примет вид двунаправленной стрелки) . Для изменения размеров сразу нескольких столбцов или строк следует их выделить и перетянуть границу заголовка одного из выделенных элементов. Если на границе заголовков столбцов дважды щелкнуть мышью, то ширина столбца установится по ширине ячейки с самым длинным содержимым.</a:t>
            </a:r>
          </a:p>
          <a:p>
            <a:endParaRPr lang="ru-RU" dirty="0"/>
          </a:p>
        </p:txBody>
      </p:sp>
      <p:sp>
        <p:nvSpPr>
          <p:cNvPr id="3" name="Заголовок 2"/>
          <p:cNvSpPr>
            <a:spLocks noGrp="1"/>
          </p:cNvSpPr>
          <p:nvPr>
            <p:ph type="title"/>
          </p:nvPr>
        </p:nvSpPr>
        <p:spPr/>
        <p:txBody>
          <a:bodyPr>
            <a:normAutofit fontScale="90000"/>
          </a:bodyPr>
          <a:lstStyle/>
          <a:p>
            <a:r>
              <a:rPr lang="ru-RU" b="1" dirty="0" smtClean="0"/>
              <a:t>Изменение размеров строк и столбцов</a:t>
            </a:r>
            <a:endParaRPr lang="ru-RU" dirty="0"/>
          </a:p>
        </p:txBody>
      </p:sp>
      <p:pic>
        <p:nvPicPr>
          <p:cNvPr id="4" name="Рисунок 3" descr="image016.jpg"/>
          <p:cNvPicPr>
            <a:picLocks noChangeAspect="1"/>
          </p:cNvPicPr>
          <p:nvPr/>
        </p:nvPicPr>
        <p:blipFill>
          <a:blip r:embed="rId2"/>
          <a:stretch>
            <a:fillRect/>
          </a:stretch>
        </p:blipFill>
        <p:spPr>
          <a:xfrm>
            <a:off x="2357422" y="5000636"/>
            <a:ext cx="6151090" cy="10715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Заполнение ячеек</a:t>
            </a:r>
            <a:endParaRPr lang="uk-UA" dirty="0"/>
          </a:p>
        </p:txBody>
      </p:sp>
      <p:sp>
        <p:nvSpPr>
          <p:cNvPr id="3" name="Місце для вмісту 2"/>
          <p:cNvSpPr>
            <a:spLocks noGrp="1"/>
          </p:cNvSpPr>
          <p:nvPr>
            <p:ph idx="1"/>
          </p:nvPr>
        </p:nvSpPr>
        <p:spPr>
          <a:xfrm>
            <a:off x="500034" y="3714752"/>
            <a:ext cx="8072494" cy="2643206"/>
          </a:xfrm>
        </p:spPr>
        <p:txBody>
          <a:bodyPr>
            <a:normAutofit lnSpcReduction="10000"/>
          </a:bodyPr>
          <a:lstStyle/>
          <a:p>
            <a:r>
              <a:rPr lang="ru-RU" dirty="0">
                <a:latin typeface="Times New Roman" pitchFamily="18" charset="0"/>
                <a:cs typeface="Times New Roman" pitchFamily="18" charset="0"/>
              </a:rPr>
              <a:t>Для ввода данных в ячейку необходимо сделать ее активной и ввести данные с клавиатуры. Данные появятся в ячейке и в строке редактирования. Для завершения ввода следует нажать Enter или одну из клавиш управления курсором.</a:t>
            </a:r>
          </a:p>
          <a:p>
            <a:r>
              <a:rPr lang="ru-RU" dirty="0">
                <a:latin typeface="Times New Roman" pitchFamily="18" charset="0"/>
                <a:cs typeface="Times New Roman" pitchFamily="18" charset="0"/>
              </a:rPr>
              <a:t>Чтобы отредактировать содержимое ячейки достаточно сделать на ней двойной щелчок</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Рисунок 3" descr="Excel_0003.jpg"/>
          <p:cNvPicPr>
            <a:picLocks noChangeAspect="1"/>
          </p:cNvPicPr>
          <p:nvPr/>
        </p:nvPicPr>
        <p:blipFill>
          <a:blip r:embed="rId2"/>
          <a:stretch>
            <a:fillRect/>
          </a:stretch>
        </p:blipFill>
        <p:spPr>
          <a:xfrm>
            <a:off x="1785918" y="1285860"/>
            <a:ext cx="5357850" cy="2357454"/>
          </a:xfrm>
          <a:prstGeom prst="rect">
            <a:avLst/>
          </a:prstGeom>
        </p:spPr>
      </p:pic>
    </p:spTree>
    <p:extLst>
      <p:ext uri="{BB962C8B-B14F-4D97-AF65-F5344CB8AC3E}">
        <p14:creationId xmlns:p14="http://schemas.microsoft.com/office/powerpoint/2010/main" xmlns="" val="327984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93.jpg"/>
          <p:cNvPicPr>
            <a:picLocks noChangeAspect="1"/>
          </p:cNvPicPr>
          <p:nvPr/>
        </p:nvPicPr>
        <p:blipFill>
          <a:blip r:embed="rId2"/>
          <a:stretch>
            <a:fillRect/>
          </a:stretch>
        </p:blipFill>
        <p:spPr>
          <a:xfrm>
            <a:off x="285720" y="2928934"/>
            <a:ext cx="3714777" cy="2938144"/>
          </a:xfrm>
          <a:prstGeom prst="rect">
            <a:avLst/>
          </a:prstGeom>
        </p:spPr>
      </p:pic>
      <p:sp>
        <p:nvSpPr>
          <p:cNvPr id="2" name="Заголовок 1"/>
          <p:cNvSpPr>
            <a:spLocks noGrp="1"/>
          </p:cNvSpPr>
          <p:nvPr>
            <p:ph type="title"/>
          </p:nvPr>
        </p:nvSpPr>
        <p:spPr>
          <a:xfrm>
            <a:off x="457200" y="338328"/>
            <a:ext cx="8229600" cy="733218"/>
          </a:xfrm>
        </p:spPr>
        <p:txBody>
          <a:bodyPr>
            <a:normAutofit fontScale="90000"/>
          </a:bodyPr>
          <a:lstStyle/>
          <a:p>
            <a:r>
              <a:rPr lang="ru-RU" b="1" dirty="0" smtClean="0"/>
              <a:t>Форматирование ячеек</a:t>
            </a:r>
            <a:endParaRPr lang="ru-RU" b="1" dirty="0"/>
          </a:p>
        </p:txBody>
      </p:sp>
      <p:sp>
        <p:nvSpPr>
          <p:cNvPr id="14" name="Текст 13"/>
          <p:cNvSpPr>
            <a:spLocks noGrp="1"/>
          </p:cNvSpPr>
          <p:nvPr>
            <p:ph type="body" idx="1"/>
          </p:nvPr>
        </p:nvSpPr>
        <p:spPr>
          <a:xfrm>
            <a:off x="214282" y="1214422"/>
            <a:ext cx="4322258" cy="1643074"/>
          </a:xfrm>
        </p:spPr>
        <p:txBody>
          <a:bodyPr>
            <a:normAutofit fontScale="70000" lnSpcReduction="20000"/>
          </a:bodyPr>
          <a:lstStyle/>
          <a:p>
            <a:r>
              <a:rPr lang="ru-RU" b="1" dirty="0" smtClean="0">
                <a:latin typeface="Times New Roman" pitchFamily="18" charset="0"/>
                <a:cs typeface="Times New Roman" pitchFamily="18" charset="0"/>
              </a:rPr>
              <a:t>Выравнивание данных в ячейках</a:t>
            </a:r>
          </a:p>
          <a:p>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Здесь (слева направо) кнопки: по левому краю, по центру и по правому краю. Выравнивание по вертикали изменяется с помощью окна "Формат ячеек", закладка "Выравнивание":</a:t>
            </a:r>
          </a:p>
          <a:p>
            <a:endParaRPr lang="ru-RU" dirty="0"/>
          </a:p>
        </p:txBody>
      </p:sp>
      <p:sp>
        <p:nvSpPr>
          <p:cNvPr id="8" name="Содержимое 7"/>
          <p:cNvSpPr>
            <a:spLocks noGrp="1"/>
          </p:cNvSpPr>
          <p:nvPr>
            <p:ph sz="half" idx="2"/>
          </p:nvPr>
        </p:nvSpPr>
        <p:spPr/>
        <p:txBody>
          <a:bodyPr>
            <a:normAutofit/>
          </a:bodyPr>
          <a:lstStyle/>
          <a:p>
            <a:pPr>
              <a:buNone/>
            </a:pPr>
            <a:endParaRPr lang="ru-RU" dirty="0" smtClean="0"/>
          </a:p>
          <a:p>
            <a:pPr>
              <a:buNone/>
            </a:pPr>
            <a:endParaRPr lang="ru-RU" b="1" dirty="0" smtClean="0"/>
          </a:p>
          <a:p>
            <a:pPr>
              <a:buNone/>
            </a:pPr>
            <a:endParaRPr lang="ru-RU" dirty="0"/>
          </a:p>
        </p:txBody>
      </p:sp>
      <p:sp>
        <p:nvSpPr>
          <p:cNvPr id="15" name="Текст 14"/>
          <p:cNvSpPr>
            <a:spLocks noGrp="1"/>
          </p:cNvSpPr>
          <p:nvPr>
            <p:ph type="body" sz="quarter" idx="3"/>
          </p:nvPr>
        </p:nvSpPr>
        <p:spPr>
          <a:xfrm>
            <a:off x="4786314" y="1214422"/>
            <a:ext cx="3822192" cy="1714512"/>
          </a:xfrm>
        </p:spPr>
        <p:txBody>
          <a:bodyPr>
            <a:normAutofit fontScale="62500" lnSpcReduction="20000"/>
          </a:bodyPr>
          <a:lstStyle/>
          <a:p>
            <a:r>
              <a:rPr lang="ru-RU" b="1" dirty="0" smtClean="0">
                <a:latin typeface="Times New Roman" pitchFamily="18" charset="0"/>
                <a:cs typeface="Times New Roman" pitchFamily="18" charset="0"/>
              </a:rPr>
              <a:t>Объединение ячеек</a:t>
            </a:r>
          </a:p>
          <a:p>
            <a:r>
              <a:rPr lang="ru-RU" dirty="0" smtClean="0">
                <a:latin typeface="Times New Roman" pitchFamily="18" charset="0"/>
                <a:cs typeface="Times New Roman" pitchFamily="18" charset="0"/>
              </a:rPr>
              <a:t>Это можно сделать двумя способами:</a:t>
            </a:r>
          </a:p>
          <a:p>
            <a:r>
              <a:rPr lang="ru-RU" b="1" dirty="0" smtClean="0">
                <a:latin typeface="Times New Roman" pitchFamily="18" charset="0"/>
                <a:cs typeface="Times New Roman" pitchFamily="18" charset="0"/>
              </a:rPr>
              <a:t>кнопка "Объединить и поместить в центре"</a:t>
            </a:r>
            <a:r>
              <a:rPr lang="ru-RU" dirty="0" smtClean="0">
                <a:latin typeface="Times New Roman" pitchFamily="18" charset="0"/>
                <a:cs typeface="Times New Roman" pitchFamily="18" charset="0"/>
              </a:rPr>
              <a:t> на панели инструментов "Форматирование"           ;</a:t>
            </a:r>
          </a:p>
          <a:p>
            <a:r>
              <a:rPr lang="ru-RU" b="1" dirty="0" smtClean="0">
                <a:latin typeface="Times New Roman" pitchFamily="18" charset="0"/>
                <a:cs typeface="Times New Roman" pitchFamily="18" charset="0"/>
              </a:rPr>
              <a:t>галочка "объединение ячеек"</a:t>
            </a:r>
            <a:r>
              <a:rPr lang="ru-RU" dirty="0" smtClean="0">
                <a:latin typeface="Times New Roman" pitchFamily="18" charset="0"/>
                <a:cs typeface="Times New Roman" pitchFamily="18" charset="0"/>
              </a:rPr>
              <a:t> в окне "Формат ячеек", закладка "Выравнивание".</a:t>
            </a:r>
          </a:p>
          <a:p>
            <a:endParaRPr lang="ru-RU" dirty="0"/>
          </a:p>
        </p:txBody>
      </p:sp>
      <p:pic>
        <p:nvPicPr>
          <p:cNvPr id="17" name="Содержимое 16" descr="Knopka_obedinenie_yacheek.png"/>
          <p:cNvPicPr>
            <a:picLocks noGrp="1" noChangeAspect="1"/>
          </p:cNvPicPr>
          <p:nvPr>
            <p:ph sz="quarter" idx="4"/>
          </p:nvPr>
        </p:nvPicPr>
        <p:blipFill>
          <a:blip r:embed="rId3"/>
          <a:stretch>
            <a:fillRect/>
          </a:stretch>
        </p:blipFill>
        <p:spPr>
          <a:xfrm>
            <a:off x="7286644" y="1928802"/>
            <a:ext cx="312967" cy="285752"/>
          </a:xfrm>
        </p:spPr>
      </p:pic>
      <p:pic>
        <p:nvPicPr>
          <p:cNvPr id="9" name="Рисунок 8" descr="Viravnivanie_texta_01.png"/>
          <p:cNvPicPr>
            <a:picLocks noChangeAspect="1"/>
          </p:cNvPicPr>
          <p:nvPr/>
        </p:nvPicPr>
        <p:blipFill>
          <a:blip r:embed="rId4"/>
          <a:stretch>
            <a:fillRect/>
          </a:stretch>
        </p:blipFill>
        <p:spPr>
          <a:xfrm>
            <a:off x="285720" y="1357298"/>
            <a:ext cx="714380" cy="285752"/>
          </a:xfrm>
          <a:prstGeom prst="rect">
            <a:avLst/>
          </a:prstGeom>
        </p:spPr>
      </p:pic>
      <p:pic>
        <p:nvPicPr>
          <p:cNvPr id="18" name="Рисунок 17" descr="4_455.png"/>
          <p:cNvPicPr>
            <a:picLocks noChangeAspect="1"/>
          </p:cNvPicPr>
          <p:nvPr/>
        </p:nvPicPr>
        <p:blipFill>
          <a:blip r:embed="rId5"/>
          <a:stretch>
            <a:fillRect/>
          </a:stretch>
        </p:blipFill>
        <p:spPr>
          <a:xfrm>
            <a:off x="4786314" y="2857496"/>
            <a:ext cx="4065395" cy="311349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1"/>
          </p:nvPr>
        </p:nvSpPr>
        <p:spPr>
          <a:xfrm>
            <a:off x="285720" y="571480"/>
            <a:ext cx="3893630" cy="1785950"/>
          </a:xfrm>
        </p:spPr>
        <p:txBody>
          <a:bodyPr>
            <a:normAutofit fontScale="70000" lnSpcReduction="20000"/>
          </a:bodyPr>
          <a:lstStyle/>
          <a:p>
            <a:r>
              <a:rPr lang="ru-RU" b="1" dirty="0" smtClean="0">
                <a:latin typeface="Times New Roman" pitchFamily="18" charset="0"/>
                <a:cs typeface="Times New Roman" pitchFamily="18" charset="0"/>
              </a:rPr>
              <a:t>Заливка ячеек цветом</a:t>
            </a:r>
          </a:p>
          <a:p>
            <a:r>
              <a:rPr lang="ru-RU" dirty="0" smtClean="0">
                <a:latin typeface="Times New Roman" pitchFamily="18" charset="0"/>
                <a:cs typeface="Times New Roman" pitchFamily="18" charset="0"/>
              </a:rPr>
              <a:t>Есть два способа изменить цвет заливки выделенных ячеек:</a:t>
            </a:r>
          </a:p>
          <a:p>
            <a:r>
              <a:rPr lang="ru-RU" dirty="0" smtClean="0">
                <a:latin typeface="Times New Roman" pitchFamily="18" charset="0"/>
                <a:cs typeface="Times New Roman" pitchFamily="18" charset="0"/>
              </a:rPr>
              <a:t>кнопка "Цвет заливки" на панели инструментов "Форматирование"         ;</a:t>
            </a:r>
          </a:p>
          <a:p>
            <a:r>
              <a:rPr lang="ru-RU" dirty="0" smtClean="0">
                <a:latin typeface="Times New Roman" pitchFamily="18" charset="0"/>
                <a:cs typeface="Times New Roman" pitchFamily="18" charset="0"/>
              </a:rPr>
              <a:t>окно "Формат ячеек", закладка "Вид":</a:t>
            </a:r>
          </a:p>
          <a:p>
            <a:endParaRPr lang="ru-RU" dirty="0"/>
          </a:p>
        </p:txBody>
      </p:sp>
      <p:pic>
        <p:nvPicPr>
          <p:cNvPr id="11" name="Содержимое 10" descr="Knopka_cvet_zalivki.png"/>
          <p:cNvPicPr>
            <a:picLocks noGrp="1" noChangeAspect="1"/>
          </p:cNvPicPr>
          <p:nvPr>
            <p:ph sz="half" idx="2"/>
          </p:nvPr>
        </p:nvPicPr>
        <p:blipFill>
          <a:blip r:embed="rId2"/>
          <a:stretch>
            <a:fillRect/>
          </a:stretch>
        </p:blipFill>
        <p:spPr>
          <a:xfrm>
            <a:off x="3643306" y="1571612"/>
            <a:ext cx="357190" cy="258963"/>
          </a:xfrm>
        </p:spPr>
      </p:pic>
      <p:sp>
        <p:nvSpPr>
          <p:cNvPr id="9" name="Текст 8"/>
          <p:cNvSpPr>
            <a:spLocks noGrp="1"/>
          </p:cNvSpPr>
          <p:nvPr>
            <p:ph type="body" sz="quarter" idx="3"/>
          </p:nvPr>
        </p:nvSpPr>
        <p:spPr>
          <a:xfrm>
            <a:off x="4643438" y="500042"/>
            <a:ext cx="4071966" cy="1714512"/>
          </a:xfrm>
        </p:spPr>
        <p:txBody>
          <a:bodyPr>
            <a:normAutofit fontScale="55000" lnSpcReduction="20000"/>
          </a:bodyPr>
          <a:lstStyle/>
          <a:p>
            <a:r>
              <a:rPr lang="ru-RU" b="1" dirty="0" smtClean="0">
                <a:latin typeface="Times New Roman" pitchFamily="18" charset="0"/>
                <a:cs typeface="Times New Roman" pitchFamily="18" charset="0"/>
              </a:rPr>
              <a:t>Добавление границ ячеек</a:t>
            </a:r>
          </a:p>
          <a:p>
            <a:r>
              <a:rPr lang="ru-RU" dirty="0" smtClean="0">
                <a:latin typeface="Times New Roman" pitchFamily="18" charset="0"/>
                <a:cs typeface="Times New Roman" pitchFamily="18" charset="0"/>
              </a:rPr>
              <a:t>Лист Excel по умолчанию представляет из себя таблицу. Однако сетка таблицы не выводится на печать, пока мы их не наведем. Существует три способа добавить границы к выделенным ячейкам:</a:t>
            </a:r>
          </a:p>
          <a:p>
            <a:r>
              <a:rPr lang="ru-RU" dirty="0" smtClean="0">
                <a:latin typeface="Times New Roman" pitchFamily="18" charset="0"/>
                <a:cs typeface="Times New Roman" pitchFamily="18" charset="0"/>
              </a:rPr>
              <a:t>Кнопка "Границы" на панели инструментов "Форматирование"              ;</a:t>
            </a:r>
          </a:p>
          <a:p>
            <a:r>
              <a:rPr lang="ru-RU" dirty="0" smtClean="0">
                <a:latin typeface="Times New Roman" pitchFamily="18" charset="0"/>
                <a:cs typeface="Times New Roman" pitchFamily="18" charset="0"/>
              </a:rPr>
              <a:t>окно "Граница", вызываемое из кнопки "Границы" —&gt; "Нарисовать границы..."</a:t>
            </a:r>
          </a:p>
          <a:p>
            <a:endParaRPr lang="ru-RU" dirty="0"/>
          </a:p>
        </p:txBody>
      </p:sp>
      <p:pic>
        <p:nvPicPr>
          <p:cNvPr id="12" name="Содержимое 11" descr="Format_yacheek_vid.png"/>
          <p:cNvPicPr>
            <a:picLocks noGrp="1" noChangeAspect="1"/>
          </p:cNvPicPr>
          <p:nvPr>
            <p:ph sz="quarter" idx="4"/>
          </p:nvPr>
        </p:nvPicPr>
        <p:blipFill>
          <a:blip r:embed="rId3"/>
          <a:stretch>
            <a:fillRect/>
          </a:stretch>
        </p:blipFill>
        <p:spPr>
          <a:xfrm>
            <a:off x="428596" y="2571744"/>
            <a:ext cx="3578447" cy="3071834"/>
          </a:xfrm>
        </p:spPr>
      </p:pic>
      <p:pic>
        <p:nvPicPr>
          <p:cNvPr id="13" name="Рисунок 12" descr="Knopka_granici.png"/>
          <p:cNvPicPr>
            <a:picLocks noChangeAspect="1"/>
          </p:cNvPicPr>
          <p:nvPr/>
        </p:nvPicPr>
        <p:blipFill>
          <a:blip r:embed="rId4"/>
          <a:stretch>
            <a:fillRect/>
          </a:stretch>
        </p:blipFill>
        <p:spPr>
          <a:xfrm>
            <a:off x="7215206" y="1500174"/>
            <a:ext cx="325439" cy="214314"/>
          </a:xfrm>
          <a:prstGeom prst="rect">
            <a:avLst/>
          </a:prstGeom>
        </p:spPr>
      </p:pic>
      <p:pic>
        <p:nvPicPr>
          <p:cNvPr id="14" name="Рисунок 13" descr="Okno_granica.png"/>
          <p:cNvPicPr>
            <a:picLocks noChangeAspect="1"/>
          </p:cNvPicPr>
          <p:nvPr/>
        </p:nvPicPr>
        <p:blipFill>
          <a:blip r:embed="rId5"/>
          <a:stretch>
            <a:fillRect/>
          </a:stretch>
        </p:blipFill>
        <p:spPr>
          <a:xfrm>
            <a:off x="4357686" y="2071678"/>
            <a:ext cx="2571768" cy="1479183"/>
          </a:xfrm>
          <a:prstGeom prst="rect">
            <a:avLst/>
          </a:prstGeom>
        </p:spPr>
      </p:pic>
      <p:pic>
        <p:nvPicPr>
          <p:cNvPr id="15" name="Рисунок 14" descr="Format_granica.png"/>
          <p:cNvPicPr>
            <a:picLocks noChangeAspect="1"/>
          </p:cNvPicPr>
          <p:nvPr/>
        </p:nvPicPr>
        <p:blipFill>
          <a:blip r:embed="rId6"/>
          <a:stretch>
            <a:fillRect/>
          </a:stretch>
        </p:blipFill>
        <p:spPr>
          <a:xfrm>
            <a:off x="5072066" y="3643314"/>
            <a:ext cx="3929090" cy="28714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1928802"/>
            <a:ext cx="7408333" cy="3929090"/>
          </a:xfrm>
        </p:spPr>
        <p:txBody>
          <a:bodyPr/>
          <a:lstStyle/>
          <a:p>
            <a:pPr marL="457200" indent="-457200">
              <a:buFont typeface="+mj-lt"/>
              <a:buAutoNum type="arabicPeriod"/>
            </a:pPr>
            <a:r>
              <a:rPr lang="ru-RU" dirty="0" smtClean="0">
                <a:hlinkClick r:id="rId2" action="ppaction://hlinksldjump"/>
              </a:rPr>
              <a:t>Понятие </a:t>
            </a:r>
            <a:r>
              <a:rPr lang="ru-RU" i="1" dirty="0" smtClean="0">
                <a:hlinkClick r:id="rId2" action="ppaction://hlinksldjump"/>
              </a:rPr>
              <a:t>Excel</a:t>
            </a:r>
            <a:endParaRPr lang="ru-RU" i="1" dirty="0" smtClean="0"/>
          </a:p>
          <a:p>
            <a:pPr marL="457200" indent="-457200">
              <a:buFont typeface="+mj-lt"/>
              <a:buAutoNum type="arabicPeriod"/>
            </a:pPr>
            <a:r>
              <a:rPr lang="uk-UA" dirty="0" smtClean="0">
                <a:hlinkClick r:id="rId3" action="ppaction://hlinksldjump"/>
              </a:rPr>
              <a:t>Окно программы</a:t>
            </a:r>
            <a:endParaRPr lang="uk-UA" dirty="0" smtClean="0"/>
          </a:p>
          <a:p>
            <a:pPr marL="457200" indent="-457200">
              <a:buFont typeface="+mj-lt"/>
              <a:buAutoNum type="arabicPeriod"/>
            </a:pPr>
            <a:r>
              <a:rPr lang="uk-UA" dirty="0" smtClean="0">
                <a:hlinkClick r:id="rId4" action="ppaction://hlinksldjump"/>
              </a:rPr>
              <a:t>Общие сведения о рабочей книге</a:t>
            </a:r>
            <a:endParaRPr lang="uk-UA" dirty="0" smtClean="0"/>
          </a:p>
          <a:p>
            <a:pPr marL="457200" indent="-457200">
              <a:buFont typeface="Wingdings" pitchFamily="2" charset="2"/>
              <a:buChar char="Ø"/>
            </a:pPr>
            <a:r>
              <a:rPr lang="uk-UA" dirty="0" smtClean="0">
                <a:hlinkClick r:id="rId5" action="ppaction://hlinksldjump"/>
              </a:rPr>
              <a:t>Создание рабочей книги</a:t>
            </a:r>
            <a:endParaRPr lang="uk-UA" dirty="0" smtClean="0"/>
          </a:p>
          <a:p>
            <a:pPr marL="457200" indent="-457200">
              <a:buFont typeface="Wingdings" pitchFamily="2" charset="2"/>
              <a:buChar char="Ø"/>
            </a:pPr>
            <a:r>
              <a:rPr lang="uk-UA" dirty="0" smtClean="0">
                <a:hlinkClick r:id="rId6" action="ppaction://hlinksldjump"/>
              </a:rPr>
              <a:t>Открытие рабочей книги</a:t>
            </a:r>
            <a:endParaRPr lang="uk-UA" dirty="0" smtClean="0"/>
          </a:p>
          <a:p>
            <a:pPr marL="457200" indent="-457200">
              <a:buFont typeface="Wingdings" pitchFamily="2" charset="2"/>
              <a:buChar char="Ø"/>
            </a:pPr>
            <a:r>
              <a:rPr lang="uk-UA" dirty="0" smtClean="0">
                <a:hlinkClick r:id="rId7" action="ppaction://hlinksldjump"/>
              </a:rPr>
              <a:t>Сохранение рабочей книги</a:t>
            </a:r>
            <a:endParaRPr lang="uk-UA" dirty="0" smtClean="0"/>
          </a:p>
          <a:p>
            <a:pPr marL="457200" indent="-457200">
              <a:buFont typeface="+mj-lt"/>
              <a:buAutoNum type="arabicPeriod" startAt="4"/>
            </a:pPr>
            <a:r>
              <a:rPr lang="uk-UA" dirty="0" smtClean="0">
                <a:hlinkClick r:id="rId8" action="ppaction://hlinksldjump"/>
              </a:rPr>
              <a:t>Рабочий Лист</a:t>
            </a:r>
            <a:endParaRPr lang="uk-UA" dirty="0" smtClean="0"/>
          </a:p>
          <a:p>
            <a:pPr marL="457200" indent="-457200">
              <a:buFont typeface="+mj-lt"/>
              <a:buAutoNum type="arabicPeriod" startAt="4"/>
            </a:pPr>
            <a:endParaRPr lang="uk-UA" dirty="0" smtClean="0"/>
          </a:p>
          <a:p>
            <a:endParaRPr lang="ru-RU" dirty="0" smtClean="0"/>
          </a:p>
          <a:p>
            <a:endParaRPr lang="ru-RU" dirty="0"/>
          </a:p>
        </p:txBody>
      </p:sp>
      <p:sp>
        <p:nvSpPr>
          <p:cNvPr id="3" name="Заголовок 2"/>
          <p:cNvSpPr>
            <a:spLocks noGrp="1"/>
          </p:cNvSpPr>
          <p:nvPr>
            <p:ph type="title"/>
          </p:nvPr>
        </p:nvSpPr>
        <p:spPr/>
        <p:txBody>
          <a:bodyPr/>
          <a:lstStyle/>
          <a:p>
            <a:r>
              <a:rPr lang="ru-RU" dirty="0" smtClean="0"/>
              <a:t>Содержание </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5" y="2214554"/>
            <a:ext cx="7780366" cy="3911609"/>
          </a:xfrm>
        </p:spPr>
        <p:txBody>
          <a:bodyPr>
            <a:normAutofit fontScale="92500" lnSpcReduction="10000"/>
          </a:bodyPr>
          <a:lstStyle/>
          <a:p>
            <a:r>
              <a:rPr lang="ru-RU" dirty="0" smtClean="0">
                <a:latin typeface="Times New Roman" pitchFamily="18" charset="0"/>
                <a:cs typeface="Times New Roman" pitchFamily="18" charset="0"/>
              </a:rPr>
              <a:t>С помощью перетаскивания </a:t>
            </a:r>
            <a:r>
              <a:rPr lang="ru-RU" b="1" dirty="0" smtClean="0">
                <a:latin typeface="Times New Roman" pitchFamily="18" charset="0"/>
                <a:cs typeface="Times New Roman" pitchFamily="18" charset="0"/>
              </a:rPr>
              <a:t>маркера заполнения</a:t>
            </a:r>
            <a:r>
              <a:rPr lang="ru-RU" dirty="0" smtClean="0">
                <a:latin typeface="Times New Roman" pitchFamily="18" charset="0"/>
                <a:cs typeface="Times New Roman" pitchFamily="18" charset="0"/>
                <a:hlinkClick r:id="rId2"/>
              </a:rPr>
              <a:t>*</a:t>
            </a:r>
            <a:r>
              <a:rPr lang="ru-RU" dirty="0" smtClean="0">
                <a:latin typeface="Times New Roman" pitchFamily="18" charset="0"/>
                <a:cs typeface="Times New Roman" pitchFamily="18" charset="0"/>
              </a:rPr>
              <a:t> ячейки можно копировать ее данные в другие ячейки той же строки или того же столбца. Если ячейка содержит число, дату или период времени, который может являться частью ряда, то при копировании происходит приращение ее значения. </a:t>
            </a:r>
          </a:p>
          <a:p>
            <a:r>
              <a:rPr lang="ru-RU" dirty="0" smtClean="0">
                <a:latin typeface="Times New Roman" pitchFamily="18" charset="0"/>
                <a:cs typeface="Times New Roman" pitchFamily="18" charset="0"/>
              </a:rPr>
              <a:t>Например, если ячейка имеет значение "Январь", то существует возможность быстрого заполнения других ячеек строки или столбца значениями "Февраль", "Март" и т.д. </a:t>
            </a:r>
          </a:p>
          <a:p>
            <a:r>
              <a:rPr lang="ru-RU" dirty="0" smtClean="0">
                <a:latin typeface="Times New Roman" pitchFamily="18" charset="0"/>
                <a:cs typeface="Times New Roman" pitchFamily="18" charset="0"/>
              </a:rPr>
              <a:t>Могут создаваться пользовательские списки </a:t>
            </a:r>
            <a:r>
              <a:rPr lang="ru-RU" dirty="0" err="1" smtClean="0">
                <a:latin typeface="Times New Roman" pitchFamily="18" charset="0"/>
                <a:cs typeface="Times New Roman" pitchFamily="18" charset="0"/>
              </a:rPr>
              <a:t>автозаполнения</a:t>
            </a:r>
            <a:r>
              <a:rPr lang="ru-RU" dirty="0" smtClean="0">
                <a:latin typeface="Times New Roman" pitchFamily="18" charset="0"/>
                <a:cs typeface="Times New Roman" pitchFamily="18" charset="0"/>
              </a:rPr>
              <a:t> для часто используемых значений, например: перечень показателей деятельности библиотеки, ФИО и должности сотрудников, перечень подразделений и т.д.</a:t>
            </a:r>
          </a:p>
          <a:p>
            <a:endParaRPr lang="ru-RU" dirty="0"/>
          </a:p>
        </p:txBody>
      </p:sp>
      <p:sp>
        <p:nvSpPr>
          <p:cNvPr id="3" name="Заголовок 2"/>
          <p:cNvSpPr>
            <a:spLocks noGrp="1"/>
          </p:cNvSpPr>
          <p:nvPr>
            <p:ph type="title"/>
          </p:nvPr>
        </p:nvSpPr>
        <p:spPr/>
        <p:txBody>
          <a:bodyPr>
            <a:normAutofit fontScale="90000"/>
          </a:bodyPr>
          <a:lstStyle/>
          <a:p>
            <a:r>
              <a:rPr lang="ru-RU" b="1" dirty="0" smtClean="0"/>
              <a:t>Автозаполнение, основанное на смежных ячейках</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1928802"/>
            <a:ext cx="7858180" cy="3143272"/>
          </a:xfrm>
        </p:spPr>
        <p:txBody>
          <a:bodyPr>
            <a:normAutofit fontScale="92500" lnSpcReduction="20000"/>
          </a:bodyPr>
          <a:lstStyle/>
          <a:p>
            <a:r>
              <a:rPr lang="ru-RU" sz="3500" dirty="0" smtClean="0">
                <a:latin typeface="Times New Roman" pitchFamily="18" charset="0"/>
                <a:cs typeface="Times New Roman" pitchFamily="18" charset="0"/>
              </a:rPr>
              <a:t>1. Укажите ячейку, в которую необходимо ввести данные.</a:t>
            </a:r>
          </a:p>
          <a:p>
            <a:r>
              <a:rPr lang="ru-RU" sz="3500" dirty="0" smtClean="0">
                <a:latin typeface="Times New Roman" pitchFamily="18" charset="0"/>
                <a:cs typeface="Times New Roman" pitchFamily="18" charset="0"/>
              </a:rPr>
              <a:t>2. Наберите данные и нажмите клавишу Enter.</a:t>
            </a:r>
          </a:p>
          <a:p>
            <a:pPr>
              <a:buNone/>
            </a:pPr>
            <a:r>
              <a:rPr lang="en-US" sz="3500" dirty="0" smtClean="0">
                <a:latin typeface="Times New Roman" pitchFamily="18" charset="0"/>
                <a:cs typeface="Times New Roman" pitchFamily="18" charset="0"/>
              </a:rPr>
              <a:t>    </a:t>
            </a:r>
            <a:r>
              <a:rPr lang="ru-RU" sz="3500" dirty="0" smtClean="0">
                <a:latin typeface="Times New Roman" pitchFamily="18" charset="0"/>
                <a:cs typeface="Times New Roman" pitchFamily="18" charset="0"/>
              </a:rPr>
              <a:t>При вводе даты используйте точку или дефис в качестве разделителя, например 09.05.99 или Янв-99.</a:t>
            </a:r>
          </a:p>
          <a:p>
            <a:endParaRPr lang="ru-RU" dirty="0"/>
          </a:p>
        </p:txBody>
      </p:sp>
      <p:sp>
        <p:nvSpPr>
          <p:cNvPr id="3" name="Заголовок 2"/>
          <p:cNvSpPr>
            <a:spLocks noGrp="1"/>
          </p:cNvSpPr>
          <p:nvPr>
            <p:ph type="title"/>
          </p:nvPr>
        </p:nvSpPr>
        <p:spPr/>
        <p:txBody>
          <a:bodyPr>
            <a:normAutofit fontScale="90000"/>
          </a:bodyPr>
          <a:lstStyle/>
          <a:p>
            <a:r>
              <a:rPr lang="ru-RU" b="1" dirty="0" smtClean="0"/>
              <a:t>Ввод чисел, текста, даты или времени суток:</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7" y="2071678"/>
            <a:ext cx="7851804" cy="4054485"/>
          </a:xfrm>
        </p:spPr>
        <p:txBody>
          <a:bodyPr>
            <a:normAutofit fontScale="92500" lnSpcReduction="20000"/>
          </a:bodyPr>
          <a:lstStyle/>
          <a:p>
            <a:r>
              <a:rPr lang="ru-RU" dirty="0" smtClean="0">
                <a:latin typeface="Times New Roman" pitchFamily="18" charset="0"/>
                <a:cs typeface="Times New Roman" pitchFamily="18" charset="0"/>
              </a:rPr>
              <a:t>1. Укажите первую ячейку заполняемого диапазона и введите начальное значение.</a:t>
            </a:r>
          </a:p>
          <a:p>
            <a:pPr>
              <a:buNone/>
            </a:pPr>
            <a:r>
              <a:rPr lang="en-US"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Чтобы задать приращение, отличное от 1, укажите вторую ячейку ряда и введите соответствующее ей значение. Величина приращения будет задана разностью, находящейся в этих значениях.</a:t>
            </a:r>
          </a:p>
          <a:p>
            <a:r>
              <a:rPr lang="ru-RU" dirty="0" smtClean="0">
                <a:latin typeface="Times New Roman" pitchFamily="18" charset="0"/>
                <a:cs typeface="Times New Roman" pitchFamily="18" charset="0"/>
              </a:rPr>
              <a:t>2. Выделите ячейку или ячейки, содержащие начальные значения.</a:t>
            </a:r>
          </a:p>
          <a:p>
            <a:r>
              <a:rPr lang="ru-RU" dirty="0" smtClean="0">
                <a:latin typeface="Times New Roman" pitchFamily="18" charset="0"/>
                <a:cs typeface="Times New Roman" pitchFamily="18" charset="0"/>
              </a:rPr>
              <a:t>3. Перетащите маркер заполнения через заполняемые ячейки.</a:t>
            </a:r>
          </a:p>
          <a:p>
            <a:r>
              <a:rPr lang="ru-RU" dirty="0" smtClean="0">
                <a:latin typeface="Times New Roman" pitchFamily="18" charset="0"/>
                <a:cs typeface="Times New Roman" pitchFamily="18" charset="0"/>
              </a:rPr>
              <a:t>Для заполнения в возрастающем порядке перетащите маркер вниз или вправо.</a:t>
            </a:r>
          </a:p>
          <a:p>
            <a:r>
              <a:rPr lang="ru-RU" dirty="0" smtClean="0">
                <a:latin typeface="Times New Roman" pitchFamily="18" charset="0"/>
                <a:cs typeface="Times New Roman" pitchFamily="18" charset="0"/>
              </a:rPr>
              <a:t>Для заполнения в убывающем порядке перетащите маркер вверх или влево.</a:t>
            </a:r>
          </a:p>
          <a:p>
            <a:endParaRPr lang="ru-RU" dirty="0"/>
          </a:p>
        </p:txBody>
      </p:sp>
      <p:sp>
        <p:nvSpPr>
          <p:cNvPr id="3" name="Заголовок 2"/>
          <p:cNvSpPr>
            <a:spLocks noGrp="1"/>
          </p:cNvSpPr>
          <p:nvPr>
            <p:ph type="title"/>
          </p:nvPr>
        </p:nvSpPr>
        <p:spPr/>
        <p:txBody>
          <a:bodyPr>
            <a:normAutofit fontScale="90000"/>
          </a:bodyPr>
          <a:lstStyle/>
          <a:p>
            <a:r>
              <a:rPr lang="ru-RU" b="1" dirty="0" smtClean="0"/>
              <a:t>Заполнение рядов чисел, дат и других элементов</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714488"/>
            <a:ext cx="7622647" cy="4643470"/>
          </a:xfrm>
        </p:spPr>
        <p:txBody>
          <a:bodyPr>
            <a:normAutofit/>
          </a:bodyPr>
          <a:lstStyle/>
          <a:p>
            <a:r>
              <a:rPr lang="ru-RU" dirty="0" smtClean="0">
                <a:latin typeface="Times New Roman" pitchFamily="18" charset="0"/>
                <a:cs typeface="Times New Roman" pitchFamily="18" charset="0"/>
              </a:rPr>
              <a:t>1. Укажите ячейку, в которую необходимо ввести формулу.</a:t>
            </a:r>
          </a:p>
          <a:p>
            <a:r>
              <a:rPr lang="ru-RU" dirty="0" smtClean="0">
                <a:latin typeface="Times New Roman" pitchFamily="18" charset="0"/>
                <a:cs typeface="Times New Roman" pitchFamily="18" charset="0"/>
              </a:rPr>
              <a:t>2. Введите </a:t>
            </a:r>
            <a:r>
              <a:rPr lang="ru-RU" b="1" dirty="0" smtClean="0">
                <a:latin typeface="Times New Roman" pitchFamily="18" charset="0"/>
                <a:cs typeface="Times New Roman" pitchFamily="18" charset="0"/>
              </a:rPr>
              <a:t>= (знак равенства)</a:t>
            </a:r>
            <a:r>
              <a:rPr lang="ru-RU" dirty="0" smtClean="0">
                <a:latin typeface="Times New Roman" pitchFamily="18" charset="0"/>
                <a:cs typeface="Times New Roman" pitchFamily="18" charset="0"/>
              </a:rPr>
              <a:t>.</a:t>
            </a:r>
          </a:p>
          <a:p>
            <a:pPr>
              <a:buNone/>
            </a:pPr>
            <a:r>
              <a:rPr lang="ru-RU" i="1" dirty="0" smtClean="0">
                <a:latin typeface="Times New Roman" pitchFamily="18" charset="0"/>
                <a:cs typeface="Times New Roman" pitchFamily="18" charset="0"/>
              </a:rPr>
              <a:t>Если нажать кнопку </a:t>
            </a:r>
            <a:r>
              <a:rPr lang="ru-RU" b="1" i="1" dirty="0" smtClean="0">
                <a:latin typeface="Times New Roman" pitchFamily="18" charset="0"/>
                <a:cs typeface="Times New Roman" pitchFamily="18" charset="0"/>
              </a:rPr>
              <a:t>Изменить</a:t>
            </a:r>
            <a:r>
              <a:rPr lang="ru-RU" i="1" dirty="0" smtClean="0">
                <a:latin typeface="Times New Roman" pitchFamily="18" charset="0"/>
                <a:cs typeface="Times New Roman" pitchFamily="18" charset="0"/>
              </a:rPr>
              <a:t> </a:t>
            </a:r>
            <a:r>
              <a:rPr lang="ru-RU" b="1" i="1" dirty="0" smtClean="0">
                <a:latin typeface="Times New Roman" pitchFamily="18" charset="0"/>
                <a:cs typeface="Times New Roman" pitchFamily="18" charset="0"/>
              </a:rPr>
              <a:t>формулу</a:t>
            </a:r>
            <a:r>
              <a:rPr lang="ru-RU" i="1" dirty="0" smtClean="0">
                <a:latin typeface="Times New Roman" pitchFamily="18" charset="0"/>
                <a:cs typeface="Times New Roman" pitchFamily="18" charset="0"/>
              </a:rPr>
              <a:t> или </a:t>
            </a:r>
            <a:r>
              <a:rPr lang="ru-RU" b="1" i="1" dirty="0" smtClean="0">
                <a:latin typeface="Times New Roman" pitchFamily="18" charset="0"/>
                <a:cs typeface="Times New Roman" pitchFamily="18" charset="0"/>
              </a:rPr>
              <a:t>Вставка функции</a:t>
            </a:r>
            <a:r>
              <a:rPr lang="ru-RU" dirty="0" smtClean="0">
                <a:latin typeface="Times New Roman" pitchFamily="18" charset="0"/>
                <a:cs typeface="Times New Roman" pitchFamily="18" charset="0"/>
              </a:rPr>
              <a:t>,</a:t>
            </a:r>
            <a:r>
              <a:rPr lang="ru-RU" i="1" dirty="0" smtClean="0">
                <a:latin typeface="Times New Roman" pitchFamily="18" charset="0"/>
                <a:cs typeface="Times New Roman" pitchFamily="18" charset="0"/>
              </a:rPr>
              <a:t> автоматически вставляется знак равенства.</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 Введите формулу.</a:t>
            </a:r>
          </a:p>
          <a:p>
            <a:pPr>
              <a:buNone/>
            </a:pPr>
            <a:r>
              <a:rPr lang="ru-RU" dirty="0" smtClean="0">
                <a:latin typeface="Times New Roman" pitchFamily="18" charset="0"/>
                <a:cs typeface="Times New Roman" pitchFamily="18" charset="0"/>
              </a:rPr>
              <a:t>Схема формулы: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4. Нажмите клавишу </a:t>
            </a:r>
            <a:r>
              <a:rPr lang="en-US" dirty="0" smtClean="0">
                <a:latin typeface="Times New Roman" pitchFamily="18" charset="0"/>
                <a:cs typeface="Times New Roman" pitchFamily="18" charset="0"/>
              </a:rPr>
              <a:t>Enter.</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b="1" dirty="0" smtClean="0"/>
              <a:t>Ввод формулы:</a:t>
            </a:r>
            <a:endParaRPr lang="ru-RU" dirty="0"/>
          </a:p>
        </p:txBody>
      </p:sp>
      <p:pic>
        <p:nvPicPr>
          <p:cNvPr id="4" name="Рисунок 3" descr="glava5.gif"/>
          <p:cNvPicPr>
            <a:picLocks noChangeAspect="1"/>
          </p:cNvPicPr>
          <p:nvPr/>
        </p:nvPicPr>
        <p:blipFill>
          <a:blip r:embed="rId2"/>
          <a:stretch>
            <a:fillRect/>
          </a:stretch>
        </p:blipFill>
        <p:spPr>
          <a:xfrm>
            <a:off x="2786050" y="4572008"/>
            <a:ext cx="6072198" cy="50006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1500174"/>
            <a:ext cx="7408333" cy="1571636"/>
          </a:xfrm>
        </p:spPr>
        <p:txBody>
          <a:bodyPr>
            <a:normAutofit fontScale="70000" lnSpcReduction="20000"/>
          </a:bodyPr>
          <a:lstStyle/>
          <a:p>
            <a:r>
              <a:rPr lang="ru-RU" dirty="0" smtClean="0">
                <a:latin typeface="Times New Roman" pitchFamily="18" charset="0"/>
                <a:cs typeface="Times New Roman" pitchFamily="18" charset="0"/>
              </a:rPr>
              <a:t>Для начала </a:t>
            </a:r>
            <a:r>
              <a:rPr lang="ru-RU" b="1" dirty="0" smtClean="0">
                <a:latin typeface="Times New Roman" pitchFamily="18" charset="0"/>
                <a:cs typeface="Times New Roman" pitchFamily="18" charset="0"/>
              </a:rPr>
              <a:t>выберем ячейку В2</a:t>
            </a:r>
            <a:r>
              <a:rPr lang="ru-RU" dirty="0" smtClean="0">
                <a:latin typeface="Times New Roman" pitchFamily="18" charset="0"/>
                <a:cs typeface="Times New Roman" pitchFamily="18" charset="0"/>
              </a:rPr>
              <a:t> и введем любую цифру, к примеру 5. Далее делаем тоже самое с ячейкой </a:t>
            </a:r>
            <a:r>
              <a:rPr lang="ru-RU" b="1" dirty="0" smtClean="0">
                <a:latin typeface="Times New Roman" pitchFamily="18" charset="0"/>
                <a:cs typeface="Times New Roman" pitchFamily="18" charset="0"/>
              </a:rPr>
              <a:t>B3</a:t>
            </a:r>
            <a:r>
              <a:rPr lang="ru-RU" dirty="0" smtClean="0">
                <a:latin typeface="Times New Roman" pitchFamily="18" charset="0"/>
                <a:cs typeface="Times New Roman" pitchFamily="18" charset="0"/>
              </a:rPr>
              <a:t> только можно ввести любую другую цифру. Таким образом мы сказали компьютеру какие значения в каких ячейках. Теперь нам надо</a:t>
            </a:r>
            <a:r>
              <a:rPr lang="ru-RU" b="1" dirty="0" smtClean="0">
                <a:latin typeface="Times New Roman" pitchFamily="18" charset="0"/>
                <a:cs typeface="Times New Roman" pitchFamily="18" charset="0"/>
              </a:rPr>
              <a:t> сложить эти ячейки.</a:t>
            </a:r>
            <a:r>
              <a:rPr lang="ru-RU" dirty="0" smtClean="0">
                <a:latin typeface="Times New Roman" pitchFamily="18" charset="0"/>
                <a:cs typeface="Times New Roman" pitchFamily="18" charset="0"/>
              </a:rPr>
              <a:t> Выберем ячейку </a:t>
            </a:r>
            <a:r>
              <a:rPr lang="ru-RU" b="1" dirty="0" smtClean="0">
                <a:latin typeface="Times New Roman" pitchFamily="18" charset="0"/>
                <a:cs typeface="Times New Roman" pitchFamily="18" charset="0"/>
              </a:rPr>
              <a:t>В4</a:t>
            </a:r>
            <a:r>
              <a:rPr lang="ru-RU" dirty="0" smtClean="0">
                <a:latin typeface="Times New Roman" pitchFamily="18" charset="0"/>
                <a:cs typeface="Times New Roman" pitchFamily="18" charset="0"/>
              </a:rPr>
              <a:t> и в нее мы запишем команду сложения двух ячеек. Выбрали ячейку B4  и в нее вписали </a:t>
            </a:r>
            <a:r>
              <a:rPr lang="ru-RU" b="1" dirty="0" smtClean="0">
                <a:latin typeface="Times New Roman" pitchFamily="18" charset="0"/>
                <a:cs typeface="Times New Roman" pitchFamily="18" charset="0"/>
              </a:rPr>
              <a:t>"=В2+B3" </a:t>
            </a:r>
            <a:r>
              <a:rPr lang="ru-RU" dirty="0" smtClean="0">
                <a:latin typeface="Times New Roman" pitchFamily="18" charset="0"/>
                <a:cs typeface="Times New Roman" pitchFamily="18" charset="0"/>
              </a:rPr>
              <a:t>после чего нажали клавишу </a:t>
            </a:r>
            <a:r>
              <a:rPr lang="en-US" dirty="0" smtClean="0">
                <a:latin typeface="Times New Roman" pitchFamily="18" charset="0"/>
                <a:cs typeface="Times New Roman" pitchFamily="18" charset="0"/>
              </a:rPr>
              <a:t>E</a:t>
            </a:r>
            <a:r>
              <a:rPr lang="ru-RU" dirty="0" smtClean="0">
                <a:latin typeface="Times New Roman" pitchFamily="18" charset="0"/>
                <a:cs typeface="Times New Roman" pitchFamily="18" charset="0"/>
              </a:rPr>
              <a:t>NTER.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338328"/>
            <a:ext cx="8229600" cy="947532"/>
          </a:xfrm>
        </p:spPr>
        <p:txBody>
          <a:bodyPr>
            <a:normAutofit fontScale="90000"/>
          </a:bodyPr>
          <a:lstStyle/>
          <a:p>
            <a:r>
              <a:rPr lang="ru-RU" dirty="0" smtClean="0"/>
              <a:t>Сложение и вычитание ячеек в Excel</a:t>
            </a:r>
            <a:endParaRPr lang="ru-RU" dirty="0"/>
          </a:p>
        </p:txBody>
      </p:sp>
      <p:pic>
        <p:nvPicPr>
          <p:cNvPr id="4" name="Рисунок 3" descr="Excel_005.jpg"/>
          <p:cNvPicPr>
            <a:picLocks noChangeAspect="1"/>
          </p:cNvPicPr>
          <p:nvPr/>
        </p:nvPicPr>
        <p:blipFill>
          <a:blip r:embed="rId2"/>
          <a:stretch>
            <a:fillRect/>
          </a:stretch>
        </p:blipFill>
        <p:spPr>
          <a:xfrm>
            <a:off x="1785918" y="2857496"/>
            <a:ext cx="5429288" cy="1916269"/>
          </a:xfrm>
          <a:prstGeom prst="rect">
            <a:avLst/>
          </a:prstGeom>
        </p:spPr>
      </p:pic>
      <p:sp>
        <p:nvSpPr>
          <p:cNvPr id="5" name="Прямоугольник 4"/>
          <p:cNvSpPr/>
          <p:nvPr/>
        </p:nvSpPr>
        <p:spPr>
          <a:xfrm>
            <a:off x="714348" y="4929198"/>
            <a:ext cx="6858048" cy="1754326"/>
          </a:xfrm>
          <a:prstGeom prst="rect">
            <a:avLst/>
          </a:prstGeom>
        </p:spPr>
        <p:txBody>
          <a:bodyPr wrap="square">
            <a:spAutoFit/>
          </a:bodyPr>
          <a:lstStyle/>
          <a:p>
            <a:pPr fontAlgn="base"/>
            <a:r>
              <a:rPr lang="ru-RU" b="1" dirty="0" smtClean="0">
                <a:latin typeface="Times New Roman" pitchFamily="18" charset="0"/>
                <a:cs typeface="Times New Roman" pitchFamily="18" charset="0"/>
              </a:rPr>
              <a:t>"=В2+B3"</a:t>
            </a:r>
            <a:r>
              <a:rPr lang="ru-RU" dirty="0" smtClean="0">
                <a:latin typeface="Times New Roman" pitchFamily="18" charset="0"/>
                <a:cs typeface="Times New Roman" pitchFamily="18" charset="0"/>
              </a:rPr>
              <a:t> - команда, которая говорит компьютеру, что в ячейку в которой написана команда необходимо вписать результат сложения ячеек В2 и В3</a:t>
            </a:r>
          </a:p>
          <a:p>
            <a:pPr fontAlgn="base"/>
            <a:r>
              <a:rPr lang="ru-RU" dirty="0" smtClean="0">
                <a:latin typeface="Times New Roman" pitchFamily="18" charset="0"/>
                <a:cs typeface="Times New Roman" pitchFamily="18" charset="0"/>
              </a:rPr>
              <a:t>Если вы все правильно сделали, то у вас должно получиться сложение ячеек. Вычитание делается точно также только ставится знак минус </a:t>
            </a:r>
            <a:r>
              <a:rPr lang="ru-RU" b="1" dirty="0" smtClean="0">
                <a:solidFill>
                  <a:srgbClr val="FF0000"/>
                </a:solidFill>
                <a:latin typeface="Times New Roman" pitchFamily="18" charset="0"/>
                <a:cs typeface="Times New Roman" pitchFamily="18" charset="0"/>
              </a:rPr>
              <a:t>"-"</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14348" y="1928802"/>
            <a:ext cx="7408333" cy="3450696"/>
          </a:xfrm>
        </p:spPr>
        <p:txBody>
          <a:bodyPr/>
          <a:lstStyle/>
          <a:p>
            <a:pPr fontAlgn="base"/>
            <a:r>
              <a:rPr lang="ru-RU" dirty="0" smtClean="0">
                <a:latin typeface="Times New Roman" pitchFamily="18" charset="0"/>
                <a:cs typeface="Times New Roman" pitchFamily="18" charset="0"/>
              </a:rPr>
              <a:t>Здесь все тоже самое, только ставим знак умножения </a:t>
            </a:r>
            <a:r>
              <a:rPr lang="ru-RU" b="1" dirty="0" smtClean="0">
                <a:solidFill>
                  <a:srgbClr val="FF0000"/>
                </a:solidFill>
                <a:latin typeface="Times New Roman" pitchFamily="18" charset="0"/>
                <a:cs typeface="Times New Roman" pitchFamily="18" charset="0"/>
              </a:rPr>
              <a:t>"*"</a:t>
            </a:r>
            <a:r>
              <a:rPr lang="ru-RU" dirty="0" smtClean="0">
                <a:latin typeface="Times New Roman" pitchFamily="18" charset="0"/>
                <a:cs typeface="Times New Roman" pitchFamily="18" charset="0"/>
              </a:rPr>
              <a:t> при умножении ячеек или знак деления </a:t>
            </a:r>
            <a:r>
              <a:rPr lang="ru-RU" b="1" dirty="0" smtClean="0">
                <a:solidFill>
                  <a:srgbClr val="FF0000"/>
                </a:solidFill>
                <a:latin typeface="Times New Roman" pitchFamily="18" charset="0"/>
                <a:cs typeface="Times New Roman" pitchFamily="18" charset="0"/>
              </a:rPr>
              <a:t>"/"</a:t>
            </a:r>
            <a:r>
              <a:rPr lang="ru-RU" dirty="0" smtClean="0">
                <a:latin typeface="Times New Roman" pitchFamily="18" charset="0"/>
                <a:cs typeface="Times New Roman" pitchFamily="18" charset="0"/>
              </a:rPr>
              <a:t> при делении ячеек</a:t>
            </a:r>
          </a:p>
          <a:p>
            <a:pPr fontAlgn="base"/>
            <a:r>
              <a:rPr lang="ru-RU" dirty="0" smtClean="0">
                <a:latin typeface="Times New Roman" pitchFamily="18" charset="0"/>
                <a:cs typeface="Times New Roman" pitchFamily="18" charset="0"/>
              </a:rPr>
              <a:t>Не забывайте, что на нуль (0) делить нельзя, т.е. на пустую ячейку без цифры.</a:t>
            </a:r>
          </a:p>
          <a:p>
            <a:endParaRPr lang="ru-RU" dirty="0"/>
          </a:p>
        </p:txBody>
      </p:sp>
      <p:sp>
        <p:nvSpPr>
          <p:cNvPr id="3" name="Заголовок 2"/>
          <p:cNvSpPr>
            <a:spLocks noGrp="1"/>
          </p:cNvSpPr>
          <p:nvPr>
            <p:ph type="title"/>
          </p:nvPr>
        </p:nvSpPr>
        <p:spPr>
          <a:xfrm>
            <a:off x="457200" y="338328"/>
            <a:ext cx="8229600" cy="1018970"/>
          </a:xfrm>
        </p:spPr>
        <p:txBody>
          <a:bodyPr>
            <a:normAutofit fontScale="90000"/>
          </a:bodyPr>
          <a:lstStyle/>
          <a:p>
            <a:r>
              <a:rPr lang="ru-RU" dirty="0" smtClean="0"/>
              <a:t>Деление и умножение ячеек Excel</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1714488"/>
            <a:ext cx="7786742" cy="4500594"/>
          </a:xfrm>
        </p:spPr>
        <p:txBody>
          <a:bodyPr>
            <a:normAutofit fontScale="62500" lnSpcReduction="20000"/>
          </a:bodyPr>
          <a:lstStyle/>
          <a:p>
            <a:r>
              <a:rPr lang="ru-RU" dirty="0" smtClean="0">
                <a:latin typeface="Times New Roman" pitchFamily="18" charset="0"/>
                <a:cs typeface="Times New Roman" pitchFamily="18" charset="0"/>
              </a:rPr>
              <a:t>Вычисления в таблицах выполняются с помощью формул. Формула может состоять из математических операторов, значений, ссылок на ячейку и имена функций. Результатом выполнения формулы есть некоторое новое значение, содержащееся в ячейке, где находится формула. Формула начинается со знака равенства "=". В формуле могут использоваться арифметические операторы +, -, *, /. Порядок вычислений определяется обычными математическими законами.</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Примеры формул: =(D4^2+В8)*A6, =A7*С4+B2. и т.д.</a:t>
            </a:r>
          </a:p>
          <a:p>
            <a:r>
              <a:rPr lang="ru-RU" dirty="0" smtClean="0">
                <a:latin typeface="Times New Roman" pitchFamily="18" charset="0"/>
                <a:cs typeface="Times New Roman" pitchFamily="18" charset="0"/>
              </a:rPr>
              <a:t>Функциями в Microsoft Excel называют объединения нескольких вычислительных операций для решения определенной задачи. Функции в Microsoft Excel представляют собой формулы, которые имеют один или несколько аргументов. В качестве аргументов указываются числовые значения или адреса ячеек.</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Например:</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=СУММ(А1:А9) - сумма ячеек А1, А2, А3, А4, А5, А6, А7, А8, А9;</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Для введения функции в ячейку необходимо: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-выделить ячейку для формулы;</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-вызывать Мастер функций с помощью команды Функция меню Вставка или кнопки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диалоговом окне Мастер функций , выбрать тип функции в поле Категория, затем функцию в списке Функция;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-щелкнуть кнопку ОК;</a:t>
            </a:r>
          </a:p>
          <a:p>
            <a:endParaRPr lang="ru-RU" dirty="0"/>
          </a:p>
        </p:txBody>
      </p:sp>
      <p:sp>
        <p:nvSpPr>
          <p:cNvPr id="3" name="Заголовок 2"/>
          <p:cNvSpPr>
            <a:spLocks noGrp="1"/>
          </p:cNvSpPr>
          <p:nvPr>
            <p:ph type="title"/>
          </p:nvPr>
        </p:nvSpPr>
        <p:spPr/>
        <p:txBody>
          <a:bodyPr>
            <a:normAutofit/>
          </a:bodyPr>
          <a:lstStyle/>
          <a:p>
            <a:r>
              <a:rPr lang="ru-RU" b="1" dirty="0" smtClean="0"/>
              <a:t>Основные виды действий </a:t>
            </a:r>
            <a:endParaRPr lang="ru-RU" dirty="0"/>
          </a:p>
        </p:txBody>
      </p:sp>
      <p:pic>
        <p:nvPicPr>
          <p:cNvPr id="4" name="Рисунок 3" descr="image014.jpg"/>
          <p:cNvPicPr>
            <a:picLocks noChangeAspect="1"/>
          </p:cNvPicPr>
          <p:nvPr/>
        </p:nvPicPr>
        <p:blipFill>
          <a:blip r:embed="rId2"/>
          <a:stretch>
            <a:fillRect/>
          </a:stretch>
        </p:blipFill>
        <p:spPr>
          <a:xfrm>
            <a:off x="7715272" y="4500570"/>
            <a:ext cx="285751" cy="23812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1500174"/>
            <a:ext cx="7408333" cy="3450696"/>
          </a:xfrm>
        </p:spPr>
        <p:txBody>
          <a:bodyPr/>
          <a:lstStyle/>
          <a:p>
            <a:pPr lvl="0"/>
            <a:r>
              <a:rPr lang="ru-RU" b="1" dirty="0" smtClean="0"/>
              <a:t>Строка заголовков</a:t>
            </a:r>
            <a:r>
              <a:rPr lang="ru-RU" dirty="0" smtClean="0"/>
              <a:t>    По умолчанию таблица включает строку заголовков. Для каждого столбца в таблице в строке заголовка включена возможность фильтрации, что позволяет быстро фильтровать или сортировать данные.</a:t>
            </a:r>
          </a:p>
          <a:p>
            <a:endParaRPr lang="ru-RU" dirty="0"/>
          </a:p>
        </p:txBody>
      </p:sp>
      <p:sp>
        <p:nvSpPr>
          <p:cNvPr id="3" name="Заголовок 2"/>
          <p:cNvSpPr>
            <a:spLocks noGrp="1"/>
          </p:cNvSpPr>
          <p:nvPr>
            <p:ph type="title"/>
          </p:nvPr>
        </p:nvSpPr>
        <p:spPr/>
        <p:txBody>
          <a:bodyPr>
            <a:normAutofit fontScale="90000"/>
          </a:bodyPr>
          <a:lstStyle/>
          <a:p>
            <a:r>
              <a:rPr lang="ru-RU" dirty="0" smtClean="0"/>
              <a:t>Элементы таблиц Microsoft Excel</a:t>
            </a:r>
            <a:endParaRPr lang="ru-RU" dirty="0"/>
          </a:p>
        </p:txBody>
      </p:sp>
      <p:pic>
        <p:nvPicPr>
          <p:cNvPr id="4" name="Рисунок 3" descr="ZA010242859.GIF"/>
          <p:cNvPicPr>
            <a:picLocks noChangeAspect="1"/>
          </p:cNvPicPr>
          <p:nvPr/>
        </p:nvPicPr>
        <p:blipFill>
          <a:blip r:embed="rId2"/>
          <a:stretch>
            <a:fillRect/>
          </a:stretch>
        </p:blipFill>
        <p:spPr>
          <a:xfrm>
            <a:off x="2928926" y="3500438"/>
            <a:ext cx="5288716" cy="250033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idx="1"/>
          </p:nvPr>
        </p:nvSpPr>
        <p:spPr>
          <a:xfrm>
            <a:off x="500034" y="928670"/>
            <a:ext cx="3822192" cy="1643074"/>
          </a:xfrm>
        </p:spPr>
        <p:txBody>
          <a:bodyPr>
            <a:normAutofit fontScale="92500" lnSpcReduction="20000"/>
          </a:bodyPr>
          <a:lstStyle/>
          <a:p>
            <a:r>
              <a:rPr lang="ru-RU" b="1" dirty="0" smtClean="0">
                <a:latin typeface="Times New Roman" pitchFamily="18" charset="0"/>
                <a:cs typeface="Times New Roman" pitchFamily="18" charset="0"/>
              </a:rPr>
              <a:t>Чередование строк</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По умолчанию в таблице используется чередующийся фон строк, что повышает удобочитаемость данных.</a:t>
            </a:r>
          </a:p>
          <a:p>
            <a:endParaRPr lang="ru-RU" dirty="0"/>
          </a:p>
        </p:txBody>
      </p:sp>
      <p:pic>
        <p:nvPicPr>
          <p:cNvPr id="10" name="Содержимое 9" descr="ZA010242861.GIF"/>
          <p:cNvPicPr>
            <a:picLocks noGrp="1" noChangeAspect="1"/>
          </p:cNvPicPr>
          <p:nvPr>
            <p:ph sz="half" idx="2"/>
          </p:nvPr>
        </p:nvPicPr>
        <p:blipFill>
          <a:blip r:embed="rId2"/>
          <a:stretch>
            <a:fillRect/>
          </a:stretch>
        </p:blipFill>
        <p:spPr>
          <a:xfrm>
            <a:off x="357158" y="3000372"/>
            <a:ext cx="4112788" cy="2214578"/>
          </a:xfrm>
        </p:spPr>
      </p:pic>
      <p:sp>
        <p:nvSpPr>
          <p:cNvPr id="8" name="Текст 7"/>
          <p:cNvSpPr>
            <a:spLocks noGrp="1"/>
          </p:cNvSpPr>
          <p:nvPr>
            <p:ph type="body" sz="quarter" idx="3"/>
          </p:nvPr>
        </p:nvSpPr>
        <p:spPr>
          <a:xfrm>
            <a:off x="5000628" y="1000108"/>
            <a:ext cx="4000528" cy="1714512"/>
          </a:xfrm>
        </p:spPr>
        <p:txBody>
          <a:bodyPr>
            <a:normAutofit fontScale="85000" lnSpcReduction="20000"/>
          </a:bodyPr>
          <a:lstStyle/>
          <a:p>
            <a:r>
              <a:rPr lang="ru-RU" b="1" dirty="0" smtClean="0">
                <a:latin typeface="Times New Roman" pitchFamily="18" charset="0"/>
                <a:cs typeface="Times New Roman" pitchFamily="18" charset="0"/>
              </a:rPr>
              <a:t>Вычисляемые столбцы</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Введя формулу в одну ячейку столбца таблицы, можно создать вычисляемый столбец, ко всем остальным ячейкам которого будет сразу применена эта формула.</a:t>
            </a:r>
          </a:p>
          <a:p>
            <a:endParaRPr lang="ru-RU" dirty="0"/>
          </a:p>
        </p:txBody>
      </p:sp>
      <p:pic>
        <p:nvPicPr>
          <p:cNvPr id="11" name="Содержимое 10" descr="ZA010242860.GIF"/>
          <p:cNvPicPr>
            <a:picLocks noGrp="1" noChangeAspect="1"/>
          </p:cNvPicPr>
          <p:nvPr>
            <p:ph sz="quarter" idx="4"/>
          </p:nvPr>
        </p:nvPicPr>
        <p:blipFill>
          <a:blip r:embed="rId3"/>
          <a:stretch>
            <a:fillRect/>
          </a:stretch>
        </p:blipFill>
        <p:spPr>
          <a:xfrm>
            <a:off x="5000628" y="3143248"/>
            <a:ext cx="3884053" cy="203107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71472" y="714356"/>
            <a:ext cx="3893630" cy="1785950"/>
          </a:xfrm>
        </p:spPr>
        <p:txBody>
          <a:bodyPr>
            <a:normAutofit fontScale="62500" lnSpcReduction="20000"/>
          </a:bodyPr>
          <a:lstStyle/>
          <a:p>
            <a:r>
              <a:rPr lang="ru-RU" b="1" dirty="0" smtClean="0">
                <a:latin typeface="Times New Roman" pitchFamily="18" charset="0"/>
                <a:cs typeface="Times New Roman" pitchFamily="18" charset="0"/>
              </a:rPr>
              <a:t>Строка итогов</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 таблицу можно добавить строку итогов, которая обеспечивает доступ к функциям подведения итогов (например, к функциям СРЗНАЧ, СЧЁТ или СУММ). В каждой ячейке строки итогов отображается раскрывающийся список, что позволяет быстро вычислять нужные итоговые значения.</a:t>
            </a:r>
          </a:p>
          <a:p>
            <a:endParaRPr lang="ru-RU" dirty="0"/>
          </a:p>
        </p:txBody>
      </p:sp>
      <p:pic>
        <p:nvPicPr>
          <p:cNvPr id="7" name="Содержимое 6" descr="ZA010242862.GIF"/>
          <p:cNvPicPr>
            <a:picLocks noGrp="1" noChangeAspect="1"/>
          </p:cNvPicPr>
          <p:nvPr>
            <p:ph sz="half" idx="2"/>
          </p:nvPr>
        </p:nvPicPr>
        <p:blipFill>
          <a:blip r:embed="rId2"/>
          <a:stretch>
            <a:fillRect/>
          </a:stretch>
        </p:blipFill>
        <p:spPr>
          <a:xfrm>
            <a:off x="571500" y="2717790"/>
            <a:ext cx="4216219" cy="2497160"/>
          </a:xfrm>
        </p:spPr>
      </p:pic>
      <p:sp>
        <p:nvSpPr>
          <p:cNvPr id="5" name="Текст 4"/>
          <p:cNvSpPr>
            <a:spLocks noGrp="1"/>
          </p:cNvSpPr>
          <p:nvPr>
            <p:ph type="body" sz="quarter" idx="3"/>
          </p:nvPr>
        </p:nvSpPr>
        <p:spPr>
          <a:xfrm>
            <a:off x="5000628" y="857232"/>
            <a:ext cx="3822192" cy="1428760"/>
          </a:xfrm>
        </p:spPr>
        <p:txBody>
          <a:bodyPr>
            <a:normAutofit fontScale="85000" lnSpcReduction="20000"/>
          </a:bodyPr>
          <a:lstStyle/>
          <a:p>
            <a:r>
              <a:rPr lang="ru-RU" b="1" dirty="0" smtClean="0">
                <a:latin typeface="Times New Roman" pitchFamily="18" charset="0"/>
                <a:cs typeface="Times New Roman" pitchFamily="18" charset="0"/>
              </a:rPr>
              <a:t>Маркер изменения размера</a:t>
            </a:r>
            <a:r>
              <a:rPr lang="ru-RU"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 Маркер изменения размера в нижнем правом углу таблицы позволяет путем перетаскивания изменять размеры таблицы.</a:t>
            </a:r>
          </a:p>
          <a:p>
            <a:endParaRPr lang="ru-RU" dirty="0"/>
          </a:p>
        </p:txBody>
      </p:sp>
      <p:pic>
        <p:nvPicPr>
          <p:cNvPr id="8" name="Содержимое 7" descr="ZA010242863.GIF"/>
          <p:cNvPicPr>
            <a:picLocks noGrp="1" noChangeAspect="1"/>
          </p:cNvPicPr>
          <p:nvPr>
            <p:ph sz="quarter" idx="4"/>
          </p:nvPr>
        </p:nvPicPr>
        <p:blipFill>
          <a:blip r:embed="rId3"/>
          <a:stretch>
            <a:fillRect/>
          </a:stretch>
        </p:blipFill>
        <p:spPr>
          <a:xfrm>
            <a:off x="5981474" y="2428875"/>
            <a:ext cx="2448178" cy="329517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827584" y="2132856"/>
            <a:ext cx="7408333" cy="3888432"/>
          </a:xfrm>
        </p:spPr>
        <p:txBody>
          <a:bodyPr>
            <a:normAutofit fontScale="92500" lnSpcReduction="10000"/>
          </a:bodyPr>
          <a:lstStyle/>
          <a:p>
            <a:r>
              <a:rPr lang="ru-RU" b="1" i="1" dirty="0">
                <a:latin typeface="Times New Roman" pitchFamily="18" charset="0"/>
                <a:cs typeface="Times New Roman" pitchFamily="18" charset="0"/>
              </a:rPr>
              <a:t>Excel</a:t>
            </a:r>
            <a:r>
              <a:rPr lang="ru-RU" dirty="0">
                <a:latin typeface="Times New Roman" pitchFamily="18" charset="0"/>
                <a:cs typeface="Times New Roman" pitchFamily="18" charset="0"/>
              </a:rPr>
              <a:t> — это программное обеспечение, с помощью которого можно создавать таблицы, производить вычисления и анализировать данные. Программы такого типа называются электронными таблицами. В приложении Excel можно создавать таблицы, в которых автоматические вычисляются итоговые значения для введенных числовых данных, печатать красиво оформленные таблицы и создавать простые графики</a:t>
            </a:r>
            <a:r>
              <a:rPr lang="ru-RU" dirty="0" smtClean="0">
                <a:latin typeface="Times New Roman" pitchFamily="18" charset="0"/>
                <a:cs typeface="Times New Roman" pitchFamily="18" charset="0"/>
              </a:rPr>
              <a:t>.</a:t>
            </a:r>
          </a:p>
          <a:p>
            <a:r>
              <a:rPr lang="ru-RU" b="1" i="1" dirty="0">
                <a:latin typeface="Times New Roman" pitchFamily="18" charset="0"/>
                <a:cs typeface="Times New Roman" pitchFamily="18" charset="0"/>
              </a:rPr>
              <a:t>Приложение Excel входит в состав пакета Office</a:t>
            </a:r>
            <a:r>
              <a:rPr lang="ru-RU" dirty="0">
                <a:latin typeface="Times New Roman" pitchFamily="18" charset="0"/>
                <a:cs typeface="Times New Roman" pitchFamily="18" charset="0"/>
              </a:rPr>
              <a:t>, представляющего собой набор программных продуктов для создания документов, электронных таблиц и презентаций, а также для работы с электронной почтой.</a:t>
            </a:r>
            <a:endParaRPr lang="uk-UA" dirty="0">
              <a:latin typeface="Times New Roman" pitchFamily="18" charset="0"/>
              <a:cs typeface="Times New Roman" pitchFamily="18" charset="0"/>
            </a:endParaRPr>
          </a:p>
          <a:p>
            <a:endParaRPr lang="uk-UA" dirty="0"/>
          </a:p>
          <a:p>
            <a:endParaRPr lang="uk-UA" dirty="0"/>
          </a:p>
        </p:txBody>
      </p:sp>
      <p:sp>
        <p:nvSpPr>
          <p:cNvPr id="2" name="Заголовок 1"/>
          <p:cNvSpPr>
            <a:spLocks noGrp="1"/>
          </p:cNvSpPr>
          <p:nvPr>
            <p:ph type="title"/>
          </p:nvPr>
        </p:nvSpPr>
        <p:spPr/>
        <p:txBody>
          <a:bodyPr/>
          <a:lstStyle/>
          <a:p>
            <a:r>
              <a:rPr lang="ru-RU" dirty="0" smtClean="0"/>
              <a:t>Понятие Excel</a:t>
            </a:r>
            <a:endParaRPr lang="uk-UA" dirty="0"/>
          </a:p>
        </p:txBody>
      </p:sp>
      <p:sp>
        <p:nvSpPr>
          <p:cNvPr id="5" name="Стрелка вправо с вырезом 4">
            <a:hlinkClick r:id="rId2" action="ppaction://hlinksldjump"/>
          </p:cNvPr>
          <p:cNvSpPr/>
          <p:nvPr/>
        </p:nvSpPr>
        <p:spPr>
          <a:xfrm rot="10800000">
            <a:off x="7858148" y="6286520"/>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975561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Управление данными в таблице Excel</a:t>
            </a:r>
            <a:endParaRPr lang="ru-RU" dirty="0"/>
          </a:p>
        </p:txBody>
      </p:sp>
      <p:sp>
        <p:nvSpPr>
          <p:cNvPr id="9" name="Текст 8"/>
          <p:cNvSpPr>
            <a:spLocks noGrp="1"/>
          </p:cNvSpPr>
          <p:nvPr>
            <p:ph type="body" idx="1"/>
          </p:nvPr>
        </p:nvSpPr>
        <p:spPr>
          <a:xfrm>
            <a:off x="428596" y="2143116"/>
            <a:ext cx="3998814" cy="639762"/>
          </a:xfrm>
        </p:spPr>
        <p:txBody>
          <a:bodyPr>
            <a:normAutofit fontScale="92500"/>
          </a:bodyPr>
          <a:lstStyle/>
          <a:p>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Сортировка и фильтрация</a:t>
            </a:r>
            <a:r>
              <a:rPr lang="ru-RU" dirty="0" smtClean="0">
                <a:latin typeface="Times New Roman" pitchFamily="18" charset="0"/>
                <a:cs typeface="Times New Roman" pitchFamily="18" charset="0"/>
              </a:rPr>
              <a:t>  </a:t>
            </a:r>
            <a:r>
              <a:rPr lang="ru-RU" dirty="0" smtClean="0"/>
              <a:t>  </a:t>
            </a:r>
            <a:endParaRPr lang="ru-RU" dirty="0"/>
          </a:p>
        </p:txBody>
      </p:sp>
      <p:sp>
        <p:nvSpPr>
          <p:cNvPr id="8" name="Содержимое 7"/>
          <p:cNvSpPr>
            <a:spLocks noGrp="1"/>
          </p:cNvSpPr>
          <p:nvPr>
            <p:ph sz="half" idx="2"/>
          </p:nvPr>
        </p:nvSpPr>
        <p:spPr>
          <a:xfrm>
            <a:off x="428596" y="2857496"/>
            <a:ext cx="3962931" cy="3714776"/>
          </a:xfrm>
        </p:spPr>
        <p:txBody>
          <a:bodyPr>
            <a:normAutofit fontScale="85000" lnSpcReduction="10000"/>
          </a:bodyPr>
          <a:lstStyle/>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Раскрывающиеся списки фильтров добавляются</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автоматически в строку заголовка таблицы. Таблицы можно сортировать в порядке возрастания или убывания, по цвету, а также можно задавать пользовательский порядок сортировки. Можно применять к таблице фильтр, отображающий только данные, удовлетворяющие определенным условиям, или фильтр по цвету. Для получения дополнительных сведений о сортировке и фильтрации данных см. статьи Отбор данных или</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Сортировка данных.</a:t>
            </a:r>
          </a:p>
          <a:p>
            <a:pPr>
              <a:buNone/>
            </a:pPr>
            <a:endParaRPr lang="ru-RU" b="1" dirty="0"/>
          </a:p>
        </p:txBody>
      </p:sp>
      <p:sp>
        <p:nvSpPr>
          <p:cNvPr id="10" name="Текст 9"/>
          <p:cNvSpPr>
            <a:spLocks noGrp="1"/>
          </p:cNvSpPr>
          <p:nvPr>
            <p:ph type="body" sz="quarter" idx="3"/>
          </p:nvPr>
        </p:nvSpPr>
        <p:spPr>
          <a:xfrm>
            <a:off x="4714876" y="2214554"/>
            <a:ext cx="3822192" cy="639762"/>
          </a:xfrm>
        </p:spPr>
        <p:txBody>
          <a:bodyPr>
            <a:normAutofit fontScale="92500" lnSpcReduction="20000"/>
          </a:bodyPr>
          <a:lstStyle/>
          <a:p>
            <a:r>
              <a:rPr lang="ru-RU" b="1" dirty="0" smtClean="0">
                <a:latin typeface="Times New Roman" pitchFamily="18" charset="0"/>
                <a:cs typeface="Times New Roman" pitchFamily="18" charset="0"/>
              </a:rPr>
              <a:t>Форматирование данных таблицы</a:t>
            </a:r>
            <a:r>
              <a:rPr lang="ru-RU" dirty="0" smtClean="0">
                <a:latin typeface="Times New Roman" pitchFamily="18" charset="0"/>
                <a:cs typeface="Times New Roman" pitchFamily="18" charset="0"/>
              </a:rPr>
              <a:t> </a:t>
            </a:r>
            <a:r>
              <a:rPr lang="ru-RU" dirty="0" smtClean="0"/>
              <a:t>   </a:t>
            </a:r>
            <a:endParaRPr lang="ru-RU" dirty="0"/>
          </a:p>
        </p:txBody>
      </p:sp>
      <p:sp>
        <p:nvSpPr>
          <p:cNvPr id="11" name="Содержимое 10"/>
          <p:cNvSpPr>
            <a:spLocks noGrp="1"/>
          </p:cNvSpPr>
          <p:nvPr>
            <p:ph sz="quarter" idx="4"/>
          </p:nvPr>
        </p:nvSpPr>
        <p:spPr>
          <a:xfrm>
            <a:off x="4643438" y="2786058"/>
            <a:ext cx="3822192" cy="3786190"/>
          </a:xfrm>
        </p:spPr>
        <p:txBody>
          <a:bodyPr>
            <a:normAutofit fontScale="85000" lnSpcReduction="20000"/>
          </a:bodyPr>
          <a:lstStyle/>
          <a:p>
            <a:pPr>
              <a:buNone/>
            </a:pP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Данные таблицы можно быстро отформатировать, применив встроенный или пользовательский стиль таблицы. Можно также использовать экспресс-стили для отображения таблиц с заголовком, строкой итогов или без них, для применения чередующегося оформления строк или столбцов с целью улучшения удобочитаемости таблицы, а также для выделения другим оформлением первого или последнего столбца таблицы. Дополнительные сведения о форматировании данных таблицы см. в статье Форматирование таблицы Excel</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4348" y="1857364"/>
            <a:ext cx="7643866" cy="3693319"/>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Вставка и удаление строк и столбцов таблицы   </a:t>
            </a:r>
            <a:r>
              <a:rPr lang="ru-RU" sz="2100" dirty="0" smtClean="0">
                <a:latin typeface="Times New Roman" pitchFamily="18" charset="0"/>
                <a:cs typeface="Times New Roman" pitchFamily="18" charset="0"/>
              </a:rPr>
              <a:t> </a:t>
            </a:r>
            <a:endParaRPr lang="en-US" sz="2100" dirty="0" smtClean="0">
              <a:latin typeface="Times New Roman" pitchFamily="18" charset="0"/>
              <a:cs typeface="Times New Roman" pitchFamily="18" charset="0"/>
            </a:endParaRPr>
          </a:p>
          <a:p>
            <a:r>
              <a:rPr lang="ru-RU" sz="2100" dirty="0" smtClean="0">
                <a:latin typeface="Times New Roman" pitchFamily="18" charset="0"/>
                <a:cs typeface="Times New Roman" pitchFamily="18" charset="0"/>
              </a:rPr>
              <a:t>Для добавления строк и столбцов в таблицу можно использовать несколько способов. Можно быстро добавить пустую строку в конец таблицы, включить в таблицу смежные строки или столбцы листа или вставить строки или столбцы таблицы в любое ее место. При необходимости можно удалять столбцы и строки, а также быстро удалять из таблицы строки, содержащие повторяющиеся данные. Для получения дополнительных сведений о добавлении и удалении строк и столбцов таблицы см. статью Добавление и удаление строк и столбцов в таблицах Excel</a:t>
            </a:r>
            <a:r>
              <a:rPr lang="en-US" sz="2100" dirty="0" smtClean="0">
                <a:latin typeface="Times New Roman" pitchFamily="18" charset="0"/>
                <a:cs typeface="Times New Roman" pitchFamily="18" charset="0"/>
              </a:rPr>
              <a:t>.</a:t>
            </a:r>
            <a:endParaRPr lang="ru-RU" sz="21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excel.gif"/>
          <p:cNvPicPr>
            <a:picLocks noGrp="1" noChangeAspect="1"/>
          </p:cNvPicPr>
          <p:nvPr>
            <p:ph idx="1"/>
          </p:nvPr>
        </p:nvPicPr>
        <p:blipFill>
          <a:blip r:embed="rId2"/>
          <a:stretch>
            <a:fillRect/>
          </a:stretch>
        </p:blipFill>
        <p:spPr>
          <a:xfrm>
            <a:off x="4429124" y="1857364"/>
            <a:ext cx="4324350" cy="2695575"/>
          </a:xfrm>
        </p:spPr>
      </p:pic>
      <p:sp>
        <p:nvSpPr>
          <p:cNvPr id="3" name="Заголовок 2"/>
          <p:cNvSpPr>
            <a:spLocks noGrp="1"/>
          </p:cNvSpPr>
          <p:nvPr>
            <p:ph type="title"/>
          </p:nvPr>
        </p:nvSpPr>
        <p:spPr/>
        <p:txBody>
          <a:bodyPr>
            <a:normAutofit/>
          </a:bodyPr>
          <a:lstStyle/>
          <a:p>
            <a:r>
              <a:rPr lang="ru-RU" b="1" dirty="0" smtClean="0"/>
              <a:t>Сортировка данных:</a:t>
            </a:r>
            <a:endParaRPr lang="ru-RU" dirty="0"/>
          </a:p>
        </p:txBody>
      </p:sp>
      <p:sp>
        <p:nvSpPr>
          <p:cNvPr id="2" name="Содержимое 1"/>
          <p:cNvSpPr>
            <a:spLocks noGrp="1"/>
          </p:cNvSpPr>
          <p:nvPr>
            <p:ph type="body" sz="half" idx="4294967295"/>
          </p:nvPr>
        </p:nvSpPr>
        <p:spPr>
          <a:xfrm>
            <a:off x="357158" y="1785926"/>
            <a:ext cx="4071966" cy="3429024"/>
          </a:xfrm>
        </p:spPr>
        <p:txBody>
          <a:bodyPr>
            <a:normAutofit fontScale="92500" lnSpcReduction="10000"/>
          </a:bodyPr>
          <a:lstStyle/>
          <a:p>
            <a:pPr>
              <a:buNone/>
            </a:pPr>
            <a:r>
              <a:rPr lang="ru-RU" dirty="0" smtClean="0">
                <a:latin typeface="Times New Roman" pitchFamily="18" charset="0"/>
                <a:cs typeface="Times New Roman" pitchFamily="18" charset="0"/>
              </a:rPr>
              <a:t>1. Выделить данные в таблице.</a:t>
            </a:r>
          </a:p>
          <a:p>
            <a:pPr>
              <a:buNone/>
            </a:pPr>
            <a:r>
              <a:rPr lang="ru-RU" dirty="0" smtClean="0">
                <a:latin typeface="Times New Roman" pitchFamily="18" charset="0"/>
                <a:cs typeface="Times New Roman" pitchFamily="18" charset="0"/>
              </a:rPr>
              <a:t>2. Меню </a:t>
            </a:r>
            <a:r>
              <a:rPr lang="ru-RU" b="1" dirty="0" smtClean="0">
                <a:latin typeface="Times New Roman" pitchFamily="18" charset="0"/>
                <a:cs typeface="Times New Roman" pitchFamily="18" charset="0"/>
              </a:rPr>
              <a:t>Данные</a:t>
            </a:r>
            <a:r>
              <a:rPr lang="ru-RU" dirty="0" smtClean="0">
                <a:latin typeface="Times New Roman" pitchFamily="18" charset="0"/>
                <a:cs typeface="Times New Roman" pitchFamily="18" charset="0"/>
              </a:rPr>
              <a:t> — </a:t>
            </a:r>
            <a:r>
              <a:rPr lang="ru-RU" b="1" dirty="0" smtClean="0">
                <a:latin typeface="Times New Roman" pitchFamily="18" charset="0"/>
                <a:cs typeface="Times New Roman" pitchFamily="18" charset="0"/>
              </a:rPr>
              <a:t>Сортировка</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3. В окне </a:t>
            </a:r>
            <a:r>
              <a:rPr lang="ru-RU" b="1" dirty="0" smtClean="0">
                <a:latin typeface="Times New Roman" pitchFamily="18" charset="0"/>
                <a:cs typeface="Times New Roman" pitchFamily="18" charset="0"/>
              </a:rPr>
              <a:t>Сортировка диапазона</a:t>
            </a:r>
            <a:r>
              <a:rPr lang="ru-RU" dirty="0" smtClean="0">
                <a:latin typeface="Times New Roman" pitchFamily="18" charset="0"/>
                <a:cs typeface="Times New Roman" pitchFamily="18" charset="0"/>
              </a:rPr>
              <a:t> указать столбец, по которому будет производиться сортировка, затем ее способ (по возрастанию или по убыванию).</a:t>
            </a:r>
          </a:p>
          <a:p>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1857364"/>
            <a:ext cx="8001056" cy="4214842"/>
          </a:xfrm>
        </p:spPr>
        <p:txBody>
          <a:bodyPr>
            <a:normAutofit fontScale="85000" lnSpcReduction="20000"/>
          </a:bodyPr>
          <a:lstStyle/>
          <a:p>
            <a:pPr>
              <a:buNone/>
            </a:pPr>
            <a:r>
              <a:rPr lang="ru-RU" i="1" dirty="0" smtClean="0">
                <a:latin typeface="Times New Roman" pitchFamily="18" charset="0"/>
                <a:cs typeface="Times New Roman" pitchFamily="18" charset="0"/>
              </a:rPr>
              <a:t>Фильтрация — это скрытие ненужных данных и показ нужных.</a:t>
            </a:r>
            <a:endParaRPr lang="ru-RU" dirty="0" smtClean="0">
              <a:latin typeface="Times New Roman" pitchFamily="18" charset="0"/>
              <a:cs typeface="Times New Roman" pitchFamily="18" charset="0"/>
            </a:endParaRPr>
          </a:p>
          <a:p>
            <a:pPr>
              <a:buNone/>
            </a:pPr>
            <a:r>
              <a:rPr lang="ru-RU" i="1" dirty="0" smtClean="0">
                <a:latin typeface="Times New Roman" pitchFamily="18" charset="0"/>
                <a:cs typeface="Times New Roman" pitchFamily="18" charset="0"/>
              </a:rPr>
              <a:t>Фильтры могут быть использованы только для одного списка на листе.</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1. Укажите ячейки в фильтруемом списке.</a:t>
            </a:r>
          </a:p>
          <a:p>
            <a:pPr>
              <a:buNone/>
            </a:pPr>
            <a:r>
              <a:rPr lang="ru-RU" dirty="0" smtClean="0">
                <a:latin typeface="Times New Roman" pitchFamily="18" charset="0"/>
                <a:cs typeface="Times New Roman" pitchFamily="18" charset="0"/>
              </a:rPr>
              <a:t>2. Меню </a:t>
            </a:r>
            <a:r>
              <a:rPr lang="ru-RU" b="1" dirty="0" smtClean="0">
                <a:latin typeface="Times New Roman" pitchFamily="18" charset="0"/>
                <a:cs typeface="Times New Roman" pitchFamily="18" charset="0"/>
              </a:rPr>
              <a:t>Данные</a:t>
            </a:r>
            <a:r>
              <a:rPr lang="ru-RU" dirty="0" smtClean="0">
                <a:latin typeface="Times New Roman" pitchFamily="18" charset="0"/>
                <a:cs typeface="Times New Roman" pitchFamily="18" charset="0"/>
              </a:rPr>
              <a:t> — </a:t>
            </a:r>
            <a:r>
              <a:rPr lang="ru-RU" b="1" dirty="0" smtClean="0">
                <a:latin typeface="Times New Roman" pitchFamily="18" charset="0"/>
                <a:cs typeface="Times New Roman" pitchFamily="18" charset="0"/>
              </a:rPr>
              <a:t>Фильтр</a:t>
            </a:r>
            <a:r>
              <a:rPr lang="ru-RU" dirty="0" smtClean="0">
                <a:latin typeface="Times New Roman" pitchFamily="18" charset="0"/>
                <a:cs typeface="Times New Roman" pitchFamily="18" charset="0"/>
              </a:rPr>
              <a:t> — </a:t>
            </a:r>
            <a:r>
              <a:rPr lang="ru-RU" b="1" dirty="0" smtClean="0">
                <a:latin typeface="Times New Roman" pitchFamily="18" charset="0"/>
                <a:cs typeface="Times New Roman" pitchFamily="18" charset="0"/>
              </a:rPr>
              <a:t>Автофильтр</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3. Чтобы отфильтровать строки, содержащие определенное значение, нажмите кнопку со стрелкой в столбце, в котором содержатся искомые данные.</a:t>
            </a:r>
          </a:p>
          <a:p>
            <a:pPr>
              <a:buNone/>
            </a:pPr>
            <a:r>
              <a:rPr lang="ru-RU" dirty="0" smtClean="0">
                <a:latin typeface="Times New Roman" pitchFamily="18" charset="0"/>
                <a:cs typeface="Times New Roman" pitchFamily="18" charset="0"/>
              </a:rPr>
              <a:t>4. Выберите значение в списке.</a:t>
            </a:r>
          </a:p>
          <a:p>
            <a:pPr>
              <a:buNone/>
            </a:pPr>
            <a:r>
              <a:rPr lang="ru-RU" dirty="0" smtClean="0">
                <a:latin typeface="Times New Roman" pitchFamily="18" charset="0"/>
                <a:cs typeface="Times New Roman" pitchFamily="18" charset="0"/>
              </a:rPr>
              <a:t>5. Повторите шаги 3 и 4 для введения дополнительных ограничений значений в других столбцах.</a:t>
            </a:r>
          </a:p>
          <a:p>
            <a:pPr>
              <a:buNone/>
            </a:pPr>
            <a:r>
              <a:rPr lang="ru-RU" i="1" dirty="0" smtClean="0">
                <a:latin typeface="Times New Roman" pitchFamily="18" charset="0"/>
                <a:cs typeface="Times New Roman" pitchFamily="18" charset="0"/>
              </a:rPr>
              <a:t>Если данные уже отфильтрованы по одному из столбцов, то при использовании фильтра для другого столбца будут предложены только те значения, которые видны в отфильтрованном списке.</a:t>
            </a:r>
            <a:endParaRPr lang="ru-RU" dirty="0" smtClean="0">
              <a:latin typeface="Times New Roman" pitchFamily="18" charset="0"/>
              <a:cs typeface="Times New Roman" pitchFamily="18" charset="0"/>
            </a:endParaRPr>
          </a:p>
          <a:p>
            <a:endParaRPr lang="ru-RU" dirty="0"/>
          </a:p>
        </p:txBody>
      </p:sp>
      <p:sp>
        <p:nvSpPr>
          <p:cNvPr id="3" name="Заголовок 2"/>
          <p:cNvSpPr>
            <a:spLocks noGrp="1"/>
          </p:cNvSpPr>
          <p:nvPr>
            <p:ph type="title"/>
          </p:nvPr>
        </p:nvSpPr>
        <p:spPr/>
        <p:txBody>
          <a:bodyPr>
            <a:normAutofit/>
          </a:bodyPr>
          <a:lstStyle/>
          <a:p>
            <a:r>
              <a:rPr lang="ru-RU" b="1" dirty="0" smtClean="0"/>
              <a:t>Фильтрация данных:</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214422"/>
            <a:ext cx="7408333" cy="3450696"/>
          </a:xfrm>
        </p:spPr>
        <p:txBody>
          <a:bodyPr/>
          <a:lstStyle/>
          <a:p>
            <a:pPr marL="457200" indent="-457200">
              <a:buClrTx/>
              <a:buFont typeface="+mj-lt"/>
              <a:buAutoNum type="arabicPeriod"/>
            </a:pPr>
            <a:r>
              <a:rPr lang="ru-RU" dirty="0" smtClean="0">
                <a:latin typeface="Times New Roman" pitchFamily="18" charset="0"/>
                <a:cs typeface="Times New Roman" pitchFamily="18" charset="0"/>
              </a:rPr>
              <a:t>Ниже на рисунке изображена таблица автоматически вычисляющая объем прямоугольной канистры. Даны ее размеры. Это самое простое задание, с которого мы начнем. Для начала постарайтесь добиться решения самостоятельно.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338328"/>
            <a:ext cx="8229600" cy="876094"/>
          </a:xfrm>
        </p:spPr>
        <p:txBody>
          <a:bodyPr/>
          <a:lstStyle/>
          <a:p>
            <a:r>
              <a:rPr lang="ru-RU" dirty="0" smtClean="0"/>
              <a:t>Практические работы</a:t>
            </a:r>
            <a:endParaRPr lang="ru-RU" dirty="0"/>
          </a:p>
        </p:txBody>
      </p:sp>
      <p:pic>
        <p:nvPicPr>
          <p:cNvPr id="4" name="Рисунок 3" descr="primer_1.png"/>
          <p:cNvPicPr>
            <a:picLocks noChangeAspect="1"/>
          </p:cNvPicPr>
          <p:nvPr/>
        </p:nvPicPr>
        <p:blipFill>
          <a:blip r:embed="rId2"/>
          <a:stretch>
            <a:fillRect/>
          </a:stretch>
        </p:blipFill>
        <p:spPr>
          <a:xfrm>
            <a:off x="2571736" y="3071810"/>
            <a:ext cx="5966305" cy="350046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b="1" dirty="0" smtClean="0">
                <a:solidFill>
                  <a:schemeClr val="bg1"/>
                </a:solidFill>
                <a:latin typeface="+mn-lt"/>
              </a:rPr>
              <a:t>Какой результат будет получен в ячейках с формулами?</a:t>
            </a:r>
            <a:endParaRPr lang="ru-RU" dirty="0">
              <a:solidFill>
                <a:schemeClr val="bg1"/>
              </a:solidFill>
              <a:latin typeface="+mn-lt"/>
            </a:endParaRPr>
          </a:p>
        </p:txBody>
      </p:sp>
      <p:graphicFrame>
        <p:nvGraphicFramePr>
          <p:cNvPr id="5" name="Таблица 4"/>
          <p:cNvGraphicFramePr>
            <a:graphicFrameLocks noGrp="1"/>
          </p:cNvGraphicFramePr>
          <p:nvPr/>
        </p:nvGraphicFramePr>
        <p:xfrm>
          <a:off x="785786" y="1785926"/>
          <a:ext cx="5286375" cy="1706880"/>
        </p:xfrm>
        <a:graphic>
          <a:graphicData uri="http://schemas.openxmlformats.org/drawingml/2006/table">
            <a:tbl>
              <a:tblPr/>
              <a:tblGrid>
                <a:gridCol w="835025"/>
                <a:gridCol w="2262187"/>
                <a:gridCol w="2189163"/>
              </a:tblGrid>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95300" algn="l"/>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В</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A1*B1/2</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 name="Таблица 5"/>
          <p:cNvGraphicFramePr>
            <a:graphicFrameLocks noGrp="1"/>
          </p:cNvGraphicFramePr>
          <p:nvPr/>
        </p:nvGraphicFramePr>
        <p:xfrm>
          <a:off x="1857375" y="3929063"/>
          <a:ext cx="6786563" cy="2540318"/>
        </p:xfrm>
        <a:graphic>
          <a:graphicData uri="http://schemas.openxmlformats.org/drawingml/2006/table">
            <a:tbl>
              <a:tblPr/>
              <a:tblGrid>
                <a:gridCol w="515938"/>
                <a:gridCol w="1033462"/>
                <a:gridCol w="1179513"/>
                <a:gridCol w="1401762"/>
                <a:gridCol w="2655888"/>
              </a:tblGrid>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B</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C</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D</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2800" b="0" i="0" u="none" strike="noStrike" cap="none" normalizeH="0" baseline="0" dirty="0" smtClean="0">
                          <a:ln>
                            <a:noFill/>
                          </a:ln>
                          <a:solidFill>
                            <a:schemeClr val="tx1"/>
                          </a:solidFill>
                          <a:effectLst/>
                          <a:latin typeface="Times New Roman" pitchFamily="18" charset="0"/>
                          <a:cs typeface="Times New Roman" pitchFamily="18" charset="0"/>
                        </a:rPr>
                        <a:t>СУММ</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(B1:D3)</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428596" y="1785926"/>
            <a:ext cx="428628" cy="400110"/>
          </a:xfrm>
          <a:prstGeom prst="rect">
            <a:avLst/>
          </a:prstGeom>
          <a:noFill/>
        </p:spPr>
        <p:txBody>
          <a:bodyPr wrap="square" rtlCol="0">
            <a:spAutoFit/>
          </a:bodyPr>
          <a:lstStyle/>
          <a:p>
            <a:r>
              <a:rPr lang="ru-RU" sz="2000" b="1" dirty="0" smtClean="0"/>
              <a:t>1.</a:t>
            </a:r>
            <a:endParaRPr lang="ru-RU" sz="2000" b="1" dirty="0"/>
          </a:p>
        </p:txBody>
      </p:sp>
      <p:sp>
        <p:nvSpPr>
          <p:cNvPr id="8" name="TextBox 7"/>
          <p:cNvSpPr txBox="1"/>
          <p:nvPr/>
        </p:nvSpPr>
        <p:spPr>
          <a:xfrm>
            <a:off x="1500166" y="3929066"/>
            <a:ext cx="428628" cy="400110"/>
          </a:xfrm>
          <a:prstGeom prst="rect">
            <a:avLst/>
          </a:prstGeom>
          <a:noFill/>
        </p:spPr>
        <p:txBody>
          <a:bodyPr wrap="square" rtlCol="0">
            <a:spAutoFit/>
          </a:bodyPr>
          <a:lstStyle/>
          <a:p>
            <a:r>
              <a:rPr lang="ru-RU" sz="2000" b="1" dirty="0" smtClean="0"/>
              <a:t>2.</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714348" y="1785926"/>
            <a:ext cx="7408333" cy="3450696"/>
          </a:xfrm>
        </p:spPr>
        <p:txBody>
          <a:bodyPr>
            <a:normAutofit/>
          </a:bodyPr>
          <a:lstStyle/>
          <a:p>
            <a:pPr marL="457200" indent="-457200">
              <a:buFont typeface="+mj-lt"/>
              <a:buAutoNum type="arabicPeriod"/>
            </a:pPr>
            <a:r>
              <a:rPr lang="ru-RU" sz="4800" b="1" dirty="0" smtClean="0"/>
              <a:t>Ответ</a:t>
            </a:r>
            <a:r>
              <a:rPr lang="ru-RU" sz="4800" dirty="0" smtClean="0"/>
              <a:t>: 25*4/2=50</a:t>
            </a:r>
          </a:p>
          <a:p>
            <a:pPr marL="457200" indent="-457200">
              <a:buFont typeface="+mj-lt"/>
              <a:buAutoNum type="arabicPeriod"/>
            </a:pPr>
            <a:r>
              <a:rPr lang="ru-RU" sz="4800" b="1" dirty="0" smtClean="0"/>
              <a:t>Ответ: </a:t>
            </a:r>
            <a:r>
              <a:rPr lang="ru-RU" sz="4800" dirty="0" smtClean="0"/>
              <a:t>5+2+1+6+8+3+8+3+4= 40</a:t>
            </a:r>
          </a:p>
        </p:txBody>
      </p:sp>
      <p:sp>
        <p:nvSpPr>
          <p:cNvPr id="3" name="Заголовок 2"/>
          <p:cNvSpPr>
            <a:spLocks noGrp="1"/>
          </p:cNvSpPr>
          <p:nvPr>
            <p:ph type="title"/>
          </p:nvPr>
        </p:nvSpPr>
        <p:spPr/>
        <p:txBody>
          <a:bodyPr/>
          <a:lstStyle/>
          <a:p>
            <a:r>
              <a:rPr lang="ru-RU" dirty="0" smtClean="0"/>
              <a:t>Решения к задачам № </a:t>
            </a:r>
            <a:r>
              <a:rPr lang="ru-RU" b="1" dirty="0" smtClean="0"/>
              <a:t>1,2</a:t>
            </a:r>
            <a:endParaRPr lang="ru-RU"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0034" y="428604"/>
            <a:ext cx="8229600" cy="1252728"/>
          </a:xfrm>
        </p:spPr>
        <p:txBody>
          <a:bodyPr>
            <a:noAutofit/>
          </a:bodyPr>
          <a:lstStyle/>
          <a:p>
            <a:r>
              <a:rPr lang="ru-RU" sz="2000" b="1" dirty="0" smtClean="0">
                <a:solidFill>
                  <a:schemeClr val="bg1"/>
                </a:solidFill>
                <a:latin typeface="Comic Sans MS" pitchFamily="66" charset="0"/>
              </a:rPr>
              <a:t>3. Посчитайте, используя ЭТ, хватит ли Васе 150 рублей, чтобы купить все продукты, которые ему заказала мама, и хватит ли купить чипсы за 10 рублей? Сдачу мама разрешила положить в копилку. Сколько рублей попадет в копилку?</a:t>
            </a:r>
            <a:endParaRPr lang="ru-RU" sz="2000" dirty="0">
              <a:solidFill>
                <a:schemeClr val="bg1"/>
              </a:solidFill>
            </a:endParaRPr>
          </a:p>
        </p:txBody>
      </p:sp>
      <p:graphicFrame>
        <p:nvGraphicFramePr>
          <p:cNvPr id="4" name="Group 449"/>
          <p:cNvGraphicFramePr>
            <a:graphicFrameLocks/>
          </p:cNvGraphicFramePr>
          <p:nvPr/>
        </p:nvGraphicFramePr>
        <p:xfrm>
          <a:off x="1071538" y="2143116"/>
          <a:ext cx="7061200" cy="3876995"/>
        </p:xfrm>
        <a:graphic>
          <a:graphicData uri="http://schemas.openxmlformats.org/drawingml/2006/table">
            <a:tbl>
              <a:tblPr/>
              <a:tblGrid>
                <a:gridCol w="592137"/>
                <a:gridCol w="1924050"/>
                <a:gridCol w="1289050"/>
                <a:gridCol w="1501775"/>
                <a:gridCol w="1754188"/>
              </a:tblGrid>
              <a:tr h="406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Times New Roman" pitchFamily="18" charset="0"/>
                        </a:rPr>
                        <a:t>Цена в рублях</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Times New Roman" pitchFamily="18" charset="0"/>
                        </a:rPr>
                        <a:t>Количество</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Times New Roman" pitchFamily="18" charset="0"/>
                        </a:rPr>
                        <a:t>Стоимость</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Хлеб</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Кофе</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Молоко</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13,8</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Пельмени</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51,3</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smtClean="0">
                          <a:ln>
                            <a:noFill/>
                          </a:ln>
                          <a:solidFill>
                            <a:schemeClr val="tx1"/>
                          </a:solidFill>
                          <a:effectLst/>
                          <a:latin typeface="Times New Roman" pitchFamily="18" charset="0"/>
                          <a:cs typeface="Times New Roman" pitchFamily="18" charset="0"/>
                        </a:rPr>
                        <a:t>Итого:</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После покупок останется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После покупки чипсов останется</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ru-RU" sz="18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2143116"/>
          <a:ext cx="8501120" cy="3571903"/>
        </p:xfrm>
        <a:graphic>
          <a:graphicData uri="http://schemas.openxmlformats.org/drawingml/2006/table">
            <a:tbl>
              <a:tblPr firstRow="1" bandRow="1">
                <a:tableStyleId>{6E25E649-3F16-4E02-A733-19D2CDBF48F0}</a:tableStyleId>
              </a:tblPr>
              <a:tblGrid>
                <a:gridCol w="1700224"/>
                <a:gridCol w="1700224"/>
                <a:gridCol w="1700224"/>
                <a:gridCol w="1700224"/>
                <a:gridCol w="1700224"/>
              </a:tblGrid>
              <a:tr h="706530">
                <a:tc>
                  <a:txBody>
                    <a:bodyPr/>
                    <a:lstStyle/>
                    <a:p>
                      <a:pPr algn="ctr"/>
                      <a:r>
                        <a:rPr lang="ru-RU" dirty="0"/>
                        <a:t>№</a:t>
                      </a:r>
                    </a:p>
                  </a:txBody>
                  <a:tcPr/>
                </a:tc>
                <a:tc>
                  <a:txBody>
                    <a:bodyPr/>
                    <a:lstStyle/>
                    <a:p>
                      <a:pPr algn="ctr"/>
                      <a:r>
                        <a:rPr lang="ru-RU"/>
                        <a:t>Наименование</a:t>
                      </a:r>
                    </a:p>
                  </a:txBody>
                  <a:tcPr/>
                </a:tc>
                <a:tc>
                  <a:txBody>
                    <a:bodyPr/>
                    <a:lstStyle/>
                    <a:p>
                      <a:pPr algn="ctr"/>
                      <a:r>
                        <a:rPr lang="ru-RU"/>
                        <a:t>Цена в рублях</a:t>
                      </a:r>
                    </a:p>
                  </a:txBody>
                  <a:tcPr/>
                </a:tc>
                <a:tc>
                  <a:txBody>
                    <a:bodyPr/>
                    <a:lstStyle/>
                    <a:p>
                      <a:pPr algn="ctr"/>
                      <a:r>
                        <a:rPr lang="ru-RU"/>
                        <a:t>Количество</a:t>
                      </a:r>
                    </a:p>
                  </a:txBody>
                  <a:tcPr/>
                </a:tc>
                <a:tc>
                  <a:txBody>
                    <a:bodyPr/>
                    <a:lstStyle/>
                    <a:p>
                      <a:pPr algn="ctr"/>
                      <a:r>
                        <a:rPr lang="ru-RU"/>
                        <a:t>Стоимость</a:t>
                      </a:r>
                    </a:p>
                  </a:txBody>
                  <a:tcPr/>
                </a:tc>
              </a:tr>
              <a:tr h="409339">
                <a:tc>
                  <a:txBody>
                    <a:bodyPr/>
                    <a:lstStyle/>
                    <a:p>
                      <a:pPr algn="ctr"/>
                      <a:r>
                        <a:rPr lang="ru-RU"/>
                        <a:t>1</a:t>
                      </a:r>
                    </a:p>
                  </a:txBody>
                  <a:tcPr/>
                </a:tc>
                <a:tc>
                  <a:txBody>
                    <a:bodyPr/>
                    <a:lstStyle/>
                    <a:p>
                      <a:pPr algn="l"/>
                      <a:r>
                        <a:rPr lang="ru-RU"/>
                        <a:t>Хлеб</a:t>
                      </a:r>
                    </a:p>
                  </a:txBody>
                  <a:tcPr/>
                </a:tc>
                <a:tc>
                  <a:txBody>
                    <a:bodyPr/>
                    <a:lstStyle/>
                    <a:p>
                      <a:pPr algn="ctr"/>
                      <a:r>
                        <a:rPr lang="ru-RU"/>
                        <a:t>9,6</a:t>
                      </a:r>
                    </a:p>
                  </a:txBody>
                  <a:tcPr/>
                </a:tc>
                <a:tc>
                  <a:txBody>
                    <a:bodyPr/>
                    <a:lstStyle/>
                    <a:p>
                      <a:pPr algn="ctr"/>
                      <a:r>
                        <a:rPr lang="ru-RU"/>
                        <a:t>2</a:t>
                      </a:r>
                    </a:p>
                  </a:txBody>
                  <a:tcPr/>
                </a:tc>
                <a:tc>
                  <a:txBody>
                    <a:bodyPr/>
                    <a:lstStyle/>
                    <a:p>
                      <a:pPr algn="ctr"/>
                      <a:r>
                        <a:rPr lang="en-US"/>
                        <a:t>=C2*D2</a:t>
                      </a:r>
                    </a:p>
                  </a:txBody>
                  <a:tcPr/>
                </a:tc>
              </a:tr>
              <a:tr h="409339">
                <a:tc>
                  <a:txBody>
                    <a:bodyPr/>
                    <a:lstStyle/>
                    <a:p>
                      <a:pPr algn="ctr"/>
                      <a:r>
                        <a:rPr lang="ru-RU"/>
                        <a:t>2</a:t>
                      </a:r>
                    </a:p>
                  </a:txBody>
                  <a:tcPr/>
                </a:tc>
                <a:tc>
                  <a:txBody>
                    <a:bodyPr/>
                    <a:lstStyle/>
                    <a:p>
                      <a:pPr algn="l"/>
                      <a:r>
                        <a:rPr lang="ru-RU"/>
                        <a:t>Кофе</a:t>
                      </a:r>
                    </a:p>
                  </a:txBody>
                  <a:tcPr/>
                </a:tc>
                <a:tc>
                  <a:txBody>
                    <a:bodyPr/>
                    <a:lstStyle/>
                    <a:p>
                      <a:pPr algn="ctr"/>
                      <a:r>
                        <a:rPr lang="ru-RU"/>
                        <a:t>2,5</a:t>
                      </a:r>
                    </a:p>
                  </a:txBody>
                  <a:tcPr/>
                </a:tc>
                <a:tc>
                  <a:txBody>
                    <a:bodyPr/>
                    <a:lstStyle/>
                    <a:p>
                      <a:pPr algn="ctr"/>
                      <a:r>
                        <a:rPr lang="ru-RU"/>
                        <a:t>5</a:t>
                      </a:r>
                    </a:p>
                  </a:txBody>
                  <a:tcPr/>
                </a:tc>
                <a:tc>
                  <a:txBody>
                    <a:bodyPr/>
                    <a:lstStyle/>
                    <a:p>
                      <a:pPr algn="ctr"/>
                      <a:r>
                        <a:rPr lang="en-US" dirty="0"/>
                        <a:t>=C3*D3</a:t>
                      </a:r>
                    </a:p>
                  </a:txBody>
                  <a:tcPr/>
                </a:tc>
              </a:tr>
              <a:tr h="409339">
                <a:tc>
                  <a:txBody>
                    <a:bodyPr/>
                    <a:lstStyle/>
                    <a:p>
                      <a:pPr algn="ctr"/>
                      <a:r>
                        <a:rPr lang="ru-RU" dirty="0"/>
                        <a:t>3</a:t>
                      </a:r>
                    </a:p>
                  </a:txBody>
                  <a:tcPr/>
                </a:tc>
                <a:tc>
                  <a:txBody>
                    <a:bodyPr/>
                    <a:lstStyle/>
                    <a:p>
                      <a:pPr algn="l"/>
                      <a:r>
                        <a:rPr lang="ru-RU"/>
                        <a:t>Молоко</a:t>
                      </a:r>
                    </a:p>
                  </a:txBody>
                  <a:tcPr/>
                </a:tc>
                <a:tc>
                  <a:txBody>
                    <a:bodyPr/>
                    <a:lstStyle/>
                    <a:p>
                      <a:pPr algn="ctr"/>
                      <a:r>
                        <a:rPr lang="ru-RU"/>
                        <a:t>13,8</a:t>
                      </a:r>
                    </a:p>
                  </a:txBody>
                  <a:tcPr/>
                </a:tc>
                <a:tc>
                  <a:txBody>
                    <a:bodyPr/>
                    <a:lstStyle/>
                    <a:p>
                      <a:pPr algn="ctr"/>
                      <a:r>
                        <a:rPr lang="ru-RU"/>
                        <a:t>2</a:t>
                      </a:r>
                    </a:p>
                  </a:txBody>
                  <a:tcPr/>
                </a:tc>
                <a:tc>
                  <a:txBody>
                    <a:bodyPr/>
                    <a:lstStyle/>
                    <a:p>
                      <a:pPr algn="ctr"/>
                      <a:r>
                        <a:rPr lang="en-US"/>
                        <a:t>=C4*D4</a:t>
                      </a:r>
                    </a:p>
                  </a:txBody>
                  <a:tcPr/>
                </a:tc>
              </a:tr>
              <a:tr h="409339">
                <a:tc>
                  <a:txBody>
                    <a:bodyPr/>
                    <a:lstStyle/>
                    <a:p>
                      <a:pPr algn="ctr"/>
                      <a:r>
                        <a:rPr lang="ru-RU"/>
                        <a:t>4</a:t>
                      </a:r>
                    </a:p>
                  </a:txBody>
                  <a:tcPr/>
                </a:tc>
                <a:tc>
                  <a:txBody>
                    <a:bodyPr/>
                    <a:lstStyle/>
                    <a:p>
                      <a:pPr algn="l"/>
                      <a:r>
                        <a:rPr lang="ru-RU"/>
                        <a:t>Пельмени</a:t>
                      </a:r>
                    </a:p>
                  </a:txBody>
                  <a:tcPr/>
                </a:tc>
                <a:tc>
                  <a:txBody>
                    <a:bodyPr/>
                    <a:lstStyle/>
                    <a:p>
                      <a:pPr algn="ctr"/>
                      <a:r>
                        <a:rPr lang="ru-RU"/>
                        <a:t>51,3</a:t>
                      </a:r>
                    </a:p>
                  </a:txBody>
                  <a:tcPr/>
                </a:tc>
                <a:tc>
                  <a:txBody>
                    <a:bodyPr/>
                    <a:lstStyle/>
                    <a:p>
                      <a:pPr algn="ctr"/>
                      <a:r>
                        <a:rPr lang="ru-RU"/>
                        <a:t>1</a:t>
                      </a:r>
                    </a:p>
                  </a:txBody>
                  <a:tcPr/>
                </a:tc>
                <a:tc>
                  <a:txBody>
                    <a:bodyPr/>
                    <a:lstStyle/>
                    <a:p>
                      <a:pPr algn="ctr"/>
                      <a:r>
                        <a:rPr lang="en-US"/>
                        <a:t>=C5*D5</a:t>
                      </a:r>
                    </a:p>
                  </a:txBody>
                  <a:tcPr/>
                </a:tc>
              </a:tr>
              <a:tr h="409339">
                <a:tc gridSpan="4">
                  <a:txBody>
                    <a:bodyPr/>
                    <a:lstStyle/>
                    <a:p>
                      <a:pPr algn="r"/>
                      <a:r>
                        <a:rPr lang="ru-RU"/>
                        <a:t>Итого:</a:t>
                      </a:r>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r>
                        <a:rPr lang="ru-RU"/>
                        <a:t>=СУММ(</a:t>
                      </a:r>
                      <a:r>
                        <a:rPr lang="en-US"/>
                        <a:t>E2:E5)</a:t>
                      </a:r>
                    </a:p>
                  </a:txBody>
                  <a:tcPr/>
                </a:tc>
              </a:tr>
              <a:tr h="409339">
                <a:tc gridSpan="3">
                  <a:txBody>
                    <a:bodyPr/>
                    <a:lstStyle/>
                    <a:p>
                      <a:pPr algn="l"/>
                      <a:r>
                        <a:rPr lang="ru-RU" dirty="0"/>
                        <a:t>После покупок останется</a:t>
                      </a:r>
                    </a:p>
                  </a:txBody>
                  <a:tcPr/>
                </a:tc>
                <a:tc hMerge="1">
                  <a:txBody>
                    <a:bodyPr/>
                    <a:lstStyle/>
                    <a:p>
                      <a:endParaRPr lang="ru-RU"/>
                    </a:p>
                  </a:txBody>
                  <a:tcPr/>
                </a:tc>
                <a:tc hMerge="1">
                  <a:txBody>
                    <a:bodyPr/>
                    <a:lstStyle/>
                    <a:p>
                      <a:endParaRPr lang="ru-RU"/>
                    </a:p>
                  </a:txBody>
                  <a:tcPr/>
                </a:tc>
                <a:tc>
                  <a:txBody>
                    <a:bodyPr/>
                    <a:lstStyle/>
                    <a:p>
                      <a:pPr algn="ctr"/>
                      <a:r>
                        <a:rPr lang="en-US"/>
                        <a:t>=150-E6</a:t>
                      </a:r>
                    </a:p>
                  </a:txBody>
                  <a:tcPr/>
                </a:tc>
                <a:tc>
                  <a:txBody>
                    <a:bodyPr/>
                    <a:lstStyle/>
                    <a:p>
                      <a:pPr algn="ctr"/>
                      <a:r>
                        <a:rPr lang="ru-RU"/>
                        <a:t> </a:t>
                      </a:r>
                    </a:p>
                  </a:txBody>
                  <a:tcPr/>
                </a:tc>
              </a:tr>
              <a:tr h="409339">
                <a:tc gridSpan="3">
                  <a:txBody>
                    <a:bodyPr/>
                    <a:lstStyle/>
                    <a:p>
                      <a:pPr algn="l"/>
                      <a:r>
                        <a:rPr lang="ru-RU"/>
                        <a:t>После покупки чипсов останется</a:t>
                      </a:r>
                    </a:p>
                  </a:txBody>
                  <a:tcPr/>
                </a:tc>
                <a:tc hMerge="1">
                  <a:txBody>
                    <a:bodyPr/>
                    <a:lstStyle/>
                    <a:p>
                      <a:endParaRPr lang="ru-RU"/>
                    </a:p>
                  </a:txBody>
                  <a:tcPr/>
                </a:tc>
                <a:tc hMerge="1">
                  <a:txBody>
                    <a:bodyPr/>
                    <a:lstStyle/>
                    <a:p>
                      <a:endParaRPr lang="ru-RU"/>
                    </a:p>
                  </a:txBody>
                  <a:tcPr/>
                </a:tc>
                <a:tc>
                  <a:txBody>
                    <a:bodyPr/>
                    <a:lstStyle/>
                    <a:p>
                      <a:pPr algn="ctr"/>
                      <a:r>
                        <a:rPr lang="en-US"/>
                        <a:t>=D7-10</a:t>
                      </a:r>
                    </a:p>
                  </a:txBody>
                  <a:tcPr/>
                </a:tc>
                <a:tc>
                  <a:txBody>
                    <a:bodyPr/>
                    <a:lstStyle/>
                    <a:p>
                      <a:pPr algn="ctr"/>
                      <a:r>
                        <a:rPr lang="ru-RU" dirty="0"/>
                        <a:t> </a:t>
                      </a:r>
                    </a:p>
                  </a:txBody>
                  <a:tcPr/>
                </a:tc>
              </a:tr>
            </a:tbl>
          </a:graphicData>
        </a:graphic>
      </p:graphicFrame>
      <p:sp>
        <p:nvSpPr>
          <p:cNvPr id="3" name="Заголовок 2"/>
          <p:cNvSpPr>
            <a:spLocks noGrp="1"/>
          </p:cNvSpPr>
          <p:nvPr>
            <p:ph type="title"/>
          </p:nvPr>
        </p:nvSpPr>
        <p:spPr/>
        <p:txBody>
          <a:bodyPr/>
          <a:lstStyle/>
          <a:p>
            <a:r>
              <a:rPr lang="ru-RU" dirty="0" smtClean="0"/>
              <a:t>Решение к задаче № 3</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t>Окно программы</a:t>
            </a:r>
          </a:p>
        </p:txBody>
      </p:sp>
      <p:sp>
        <p:nvSpPr>
          <p:cNvPr id="5" name="Місце для вмісту 4"/>
          <p:cNvSpPr>
            <a:spLocks noGrp="1"/>
          </p:cNvSpPr>
          <p:nvPr>
            <p:ph sz="quarter" idx="13"/>
          </p:nvPr>
        </p:nvSpPr>
        <p:spPr>
          <a:xfrm>
            <a:off x="179512" y="1700808"/>
            <a:ext cx="8208912" cy="4896544"/>
          </a:xfrm>
        </p:spPr>
        <p:txBody>
          <a:bodyPr>
            <a:normAutofit lnSpcReduction="10000"/>
          </a:bodyPr>
          <a:lstStyle/>
          <a:p>
            <a:r>
              <a:rPr lang="ru-RU" dirty="0"/>
              <a:t>Microsoft Excel -программа для создания и обработки электронных таблиц. Ярлык Microsoft Excel чаще всего имеет вид </a:t>
            </a:r>
            <a:r>
              <a:rPr lang="ru-RU" dirty="0" smtClean="0"/>
              <a:t>        или</a:t>
            </a:r>
            <a:endParaRPr lang="ru-RU" dirty="0"/>
          </a:p>
          <a:p>
            <a:r>
              <a:rPr lang="ru-RU" dirty="0"/>
              <a:t>Microsoft Excel позволяет работать с таблицами в двух режимах:</a:t>
            </a:r>
          </a:p>
          <a:p>
            <a:r>
              <a:rPr lang="ru-RU" dirty="0"/>
              <a:t>Обычный - наиболее удобный для выполнения большинства операций.</a:t>
            </a:r>
          </a:p>
          <a:p>
            <a:r>
              <a:rPr lang="ru-RU" dirty="0"/>
              <a:t>Разметка страниц - удобен для окончательного форматирования таблицы перед распечаткой. Границы между страницами в этом режиме отображаются синими пунктирными линиями. Границы таблицы - сплошной синей линией, перетягивая которую, можно изменять размеры таблицы.</a:t>
            </a:r>
          </a:p>
          <a:p>
            <a:endParaRPr lang="uk-UA" dirty="0"/>
          </a:p>
        </p:txBody>
      </p:sp>
      <p:pic>
        <p:nvPicPr>
          <p:cNvPr id="7" name="Рисунок 6" descr="рис"/>
          <p:cNvPicPr/>
          <p:nvPr/>
        </p:nvPicPr>
        <p:blipFill>
          <a:blip r:embed="rId2"/>
          <a:srcRect/>
          <a:stretch>
            <a:fillRect/>
          </a:stretch>
        </p:blipFill>
        <p:spPr bwMode="auto">
          <a:xfrm>
            <a:off x="2996522" y="2348880"/>
            <a:ext cx="649027" cy="347276"/>
          </a:xfrm>
          <a:prstGeom prst="rect">
            <a:avLst/>
          </a:prstGeom>
          <a:noFill/>
          <a:ln w="9525">
            <a:noFill/>
            <a:miter lim="800000"/>
            <a:headEnd/>
            <a:tailEnd/>
          </a:ln>
        </p:spPr>
      </p:pic>
      <p:pic>
        <p:nvPicPr>
          <p:cNvPr id="8" name="Рисунок 7" descr="рис"/>
          <p:cNvPicPr/>
          <p:nvPr/>
        </p:nvPicPr>
        <p:blipFill>
          <a:blip r:embed="rId3"/>
          <a:srcRect/>
          <a:stretch>
            <a:fillRect/>
          </a:stretch>
        </p:blipFill>
        <p:spPr bwMode="auto">
          <a:xfrm>
            <a:off x="1964415" y="2355037"/>
            <a:ext cx="504056" cy="341119"/>
          </a:xfrm>
          <a:prstGeom prst="rect">
            <a:avLst/>
          </a:prstGeom>
          <a:noFill/>
          <a:ln w="9525">
            <a:noFill/>
            <a:miter lim="800000"/>
            <a:headEnd/>
            <a:tailEnd/>
          </a:ln>
        </p:spPr>
      </p:pic>
      <p:sp>
        <p:nvSpPr>
          <p:cNvPr id="6" name="Стрелка вправо с вырезом 5">
            <a:hlinkClick r:id="rId4" action="ppaction://hlinksldjump"/>
          </p:cNvPr>
          <p:cNvSpPr/>
          <p:nvPr/>
        </p:nvSpPr>
        <p:spPr>
          <a:xfrm rot="10800000">
            <a:off x="6858016"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9" name="Стрелка вправо с вырезом 8">
            <a:hlinkClick r:id="rId5" action="ppaction://hlinksldjump"/>
          </p:cNvPr>
          <p:cNvSpPr/>
          <p:nvPr/>
        </p:nvSpPr>
        <p:spPr>
          <a:xfrm>
            <a:off x="7643834"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876619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sz="quarter" idx="13"/>
          </p:nvPr>
        </p:nvSpPr>
        <p:spPr>
          <a:xfrm>
            <a:off x="142844" y="332656"/>
            <a:ext cx="3143272" cy="5904656"/>
          </a:xfrm>
        </p:spPr>
        <p:txBody>
          <a:bodyPr>
            <a:normAutofit/>
          </a:bodyPr>
          <a:lstStyle/>
          <a:p>
            <a:r>
              <a:rPr lang="ru-RU" sz="3500" dirty="0" smtClean="0">
                <a:latin typeface="Times New Roman" pitchFamily="18" charset="0"/>
                <a:ea typeface="Arial Unicode MS" panose="020B0604020202020204" pitchFamily="34" charset="-128"/>
                <a:cs typeface="Times New Roman" pitchFamily="18" charset="0"/>
              </a:rPr>
              <a:t>Для </a:t>
            </a:r>
            <a:r>
              <a:rPr lang="ru-RU" sz="3500" dirty="0">
                <a:latin typeface="Times New Roman" pitchFamily="18" charset="0"/>
                <a:ea typeface="Arial Unicode MS" panose="020B0604020202020204" pitchFamily="34" charset="-128"/>
                <a:cs typeface="Times New Roman" pitchFamily="18" charset="0"/>
              </a:rPr>
              <a:t>перехода между режимами Обычный и Разметка страниц используются соответствующие пункты меню Вид.</a:t>
            </a:r>
          </a:p>
          <a:p>
            <a:endParaRPr lang="uk-UA" dirty="0"/>
          </a:p>
        </p:txBody>
      </p:sp>
      <p:pic>
        <p:nvPicPr>
          <p:cNvPr id="2050" name="Picture 2"/>
          <p:cNvPicPr>
            <a:picLocks noGrp="1" noChangeAspect="1" noChangeArrowheads="1"/>
          </p:cNvPicPr>
          <p:nvPr>
            <p:ph sz="quarter" idx="14"/>
          </p:nvPr>
        </p:nvPicPr>
        <p:blipFill>
          <a:blip r:embed="rId2"/>
          <a:stretch>
            <a:fillRect/>
          </a:stretch>
        </p:blipFill>
        <p:spPr bwMode="auto">
          <a:xfrm>
            <a:off x="3357554" y="930398"/>
            <a:ext cx="5579147" cy="33541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4714876" y="4286256"/>
            <a:ext cx="3672408" cy="646331"/>
          </a:xfrm>
          <a:prstGeom prst="rect">
            <a:avLst/>
          </a:prstGeom>
          <a:noFill/>
        </p:spPr>
        <p:txBody>
          <a:bodyPr wrap="square" rtlCol="0">
            <a:spAutoFit/>
          </a:bodyPr>
          <a:lstStyle/>
          <a:p>
            <a:r>
              <a:rPr lang="ru-RU" dirty="0"/>
              <a:t>Внешний вид окна Microsoft Excel</a:t>
            </a:r>
            <a:endParaRPr lang="uk-UA" dirty="0"/>
          </a:p>
          <a:p>
            <a:endParaRPr lang="uk-UA" dirty="0"/>
          </a:p>
        </p:txBody>
      </p:sp>
      <p:sp>
        <p:nvSpPr>
          <p:cNvPr id="5" name="Стрелка вправо с вырезом 4">
            <a:hlinkClick r:id="rId3" action="ppaction://hlinksldjump"/>
          </p:cNvPr>
          <p:cNvSpPr/>
          <p:nvPr/>
        </p:nvSpPr>
        <p:spPr>
          <a:xfrm rot="10800000">
            <a:off x="8143900"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48969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611561" y="2348880"/>
            <a:ext cx="7668840" cy="3777283"/>
          </a:xfrm>
        </p:spPr>
        <p:txBody>
          <a:bodyPr/>
          <a:lstStyle/>
          <a:p>
            <a:r>
              <a:rPr lang="ru-RU" dirty="0">
                <a:latin typeface="Times New Roman" pitchFamily="18" charset="0"/>
                <a:cs typeface="Times New Roman" pitchFamily="18" charset="0"/>
              </a:rPr>
              <a:t>Файл Microsoft Excel называется рабочей книгой.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Рабочая книга состоит из рабочих листов, имена которых </a:t>
            </a:r>
            <a:r>
              <a:rPr lang="ru-RU" b="1" i="1" dirty="0">
                <a:latin typeface="Times New Roman" pitchFamily="18" charset="0"/>
                <a:cs typeface="Times New Roman" pitchFamily="18" charset="0"/>
              </a:rPr>
              <a:t>(Лист1, Лист2, …обычно </a:t>
            </a:r>
            <a:r>
              <a:rPr lang="ru-RU" b="1" i="1" dirty="0" smtClean="0">
                <a:latin typeface="Times New Roman" pitchFamily="18" charset="0"/>
                <a:cs typeface="Times New Roman" pitchFamily="18" charset="0"/>
              </a:rPr>
              <a:t>по умолчанию </a:t>
            </a:r>
            <a:r>
              <a:rPr lang="ru-RU" b="1" i="1" dirty="0">
                <a:latin typeface="Times New Roman" pitchFamily="18" charset="0"/>
                <a:cs typeface="Times New Roman" pitchFamily="18" charset="0"/>
              </a:rPr>
              <a:t>их четыре) </a:t>
            </a:r>
            <a:r>
              <a:rPr lang="ru-RU" dirty="0">
                <a:latin typeface="Times New Roman" pitchFamily="18" charset="0"/>
                <a:cs typeface="Times New Roman" pitchFamily="18" charset="0"/>
              </a:rPr>
              <a:t>выведены на ярлыках в нижней части окна рабочей книги Щелкая по ярлыкам, можно переходить от листа к листу внутри рабочей книги. </a:t>
            </a:r>
            <a:endParaRPr lang="uk-UA"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b="1" dirty="0"/>
              <a:t>Рабочая </a:t>
            </a:r>
            <a:r>
              <a:rPr lang="ru-RU" b="1" dirty="0" smtClean="0"/>
              <a:t>книга</a:t>
            </a:r>
            <a:endParaRPr lang="uk-UA" dirty="0"/>
          </a:p>
        </p:txBody>
      </p:sp>
      <p:sp>
        <p:nvSpPr>
          <p:cNvPr id="4" name="Стрелка вправо с вырезом 3">
            <a:hlinkClick r:id="rId2" action="ppaction://hlinksldjump"/>
          </p:cNvPr>
          <p:cNvSpPr/>
          <p:nvPr/>
        </p:nvSpPr>
        <p:spPr>
          <a:xfrm>
            <a:off x="8358214"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5" name="Стрелка вправо с вырезом 4">
            <a:hlinkClick r:id="rId3" action="ppaction://hlinksldjump"/>
          </p:cNvPr>
          <p:cNvSpPr/>
          <p:nvPr/>
        </p:nvSpPr>
        <p:spPr>
          <a:xfrm rot="10800000">
            <a:off x="7643834"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Управляющая кнопка: домой 5">
            <a:hlinkClick r:id="rId3" action="ppaction://hlinksldjump" highlightClick="1"/>
          </p:cNvPr>
          <p:cNvSpPr/>
          <p:nvPr/>
        </p:nvSpPr>
        <p:spPr>
          <a:xfrm>
            <a:off x="8429652" y="571480"/>
            <a:ext cx="285752" cy="285752"/>
          </a:xfrm>
          <a:prstGeom prst="actionButtonHom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8236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500034" y="1785926"/>
            <a:ext cx="7408333" cy="3450696"/>
          </a:xfrm>
        </p:spPr>
        <p:txBody>
          <a:bodyPr/>
          <a:lstStyle/>
          <a:p>
            <a:r>
              <a:rPr lang="ru-RU" dirty="0">
                <a:latin typeface="Times New Roman" pitchFamily="18" charset="0"/>
                <a:cs typeface="Times New Roman" pitchFamily="18" charset="0"/>
              </a:rPr>
              <a:t>Для создания новой рабочей книги следует в меню Файл выбрать команду Создать. В открывшемся диалоговом окне шаблон, на основе которого будет создана рабочая книга; после чего щелкнуть кнопку OK. Обычные рабочие книги создаются на основе шаблона Книга. Для создания рабочей книги на основе шаблона Книга можно щелкнуть кнопку  </a:t>
            </a:r>
            <a:r>
              <a:rPr lang="ru-RU" dirty="0" smtClean="0">
                <a:latin typeface="Times New Roman" pitchFamily="18" charset="0"/>
                <a:cs typeface="Times New Roman" pitchFamily="18" charset="0"/>
              </a:rPr>
              <a:t>     . </a:t>
            </a:r>
            <a:endParaRPr lang="uk-UA"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uk-UA" dirty="0"/>
              <a:t>Создание рабочей книги</a:t>
            </a:r>
          </a:p>
        </p:txBody>
      </p:sp>
      <p:pic>
        <p:nvPicPr>
          <p:cNvPr id="4" name="Рисунок 3" descr="рис"/>
          <p:cNvPicPr/>
          <p:nvPr/>
        </p:nvPicPr>
        <p:blipFill>
          <a:blip r:embed="rId2"/>
          <a:srcRect/>
          <a:stretch>
            <a:fillRect/>
          </a:stretch>
        </p:blipFill>
        <p:spPr bwMode="auto">
          <a:xfrm>
            <a:off x="7143768" y="4000504"/>
            <a:ext cx="360040" cy="360040"/>
          </a:xfrm>
          <a:prstGeom prst="rect">
            <a:avLst/>
          </a:prstGeom>
          <a:noFill/>
          <a:ln w="9525">
            <a:noFill/>
            <a:miter lim="800000"/>
            <a:headEnd/>
            <a:tailEnd/>
          </a:ln>
        </p:spPr>
      </p:pic>
      <p:sp>
        <p:nvSpPr>
          <p:cNvPr id="5" name="Стрелка вправо с вырезом 4">
            <a:hlinkClick r:id="rId3" action="ppaction://hlinksldjump"/>
          </p:cNvPr>
          <p:cNvSpPr/>
          <p:nvPr/>
        </p:nvSpPr>
        <p:spPr>
          <a:xfrm>
            <a:off x="8215338"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Стрелка вправо с вырезом 5">
            <a:hlinkClick r:id="rId4" action="ppaction://hlinksldjump"/>
          </p:cNvPr>
          <p:cNvSpPr/>
          <p:nvPr/>
        </p:nvSpPr>
        <p:spPr>
          <a:xfrm rot="10800000">
            <a:off x="7572396"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7" name="Управляющая кнопка: домой 6">
            <a:hlinkClick r:id="rId5" action="ppaction://hlinksldjump" highlightClick="1"/>
          </p:cNvPr>
          <p:cNvSpPr/>
          <p:nvPr/>
        </p:nvSpPr>
        <p:spPr>
          <a:xfrm>
            <a:off x="8429652" y="571480"/>
            <a:ext cx="285752" cy="285752"/>
          </a:xfrm>
          <a:prstGeom prst="actionButtonHom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017931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p:cNvSpPr>
            <a:spLocks noGrp="1"/>
          </p:cNvSpPr>
          <p:nvPr>
            <p:ph idx="1"/>
          </p:nvPr>
        </p:nvSpPr>
        <p:spPr>
          <a:xfrm>
            <a:off x="611560" y="1916832"/>
            <a:ext cx="7992888" cy="4248472"/>
          </a:xfrm>
        </p:spPr>
        <p:txBody>
          <a:bodyPr>
            <a:normAutofit fontScale="92500" lnSpcReduction="20000"/>
          </a:bodyPr>
          <a:lstStyle/>
          <a:p>
            <a:r>
              <a:rPr lang="ru-RU" sz="2800" dirty="0">
                <a:latin typeface="Times New Roman" pitchFamily="18" charset="0"/>
                <a:cs typeface="Times New Roman" pitchFamily="18" charset="0"/>
              </a:rPr>
              <a:t>Для открытия существующей рабочей книги необходимо в меню Файл выбрать команду Открыть или щелкнуть кнопку</a:t>
            </a:r>
            <a:r>
              <a:rPr lang="uk-UA" sz="2800" dirty="0">
                <a:latin typeface="Times New Roman" pitchFamily="18" charset="0"/>
                <a:cs typeface="Times New Roman" pitchFamily="18" charset="0"/>
              </a:rPr>
              <a:t> </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      , </a:t>
            </a:r>
            <a:r>
              <a:rPr lang="ru-RU" sz="2800" dirty="0">
                <a:latin typeface="Times New Roman" pitchFamily="18" charset="0"/>
                <a:cs typeface="Times New Roman" pitchFamily="18" charset="0"/>
              </a:rPr>
              <a:t>после чего откроется диалоговое окно Открытие документа. В поле списка Папка следует выбрать диск, на котором находится нужная рабочая книга. В списке, расположенном ниже, выбрать папку с книгой и затем саму книгу.</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По умолчанию в списке выводятся только файлы с книгами Microsoft Excel, которые имеют расширение xls. Для вывода других типов файлов или всех файлов необходимо выбрать соответствующий тип в поле списка Тип файлов. </a:t>
            </a:r>
            <a:endParaRPr lang="uk-UA" sz="28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b="1" dirty="0"/>
              <a:t>Открытие рабочей книги</a:t>
            </a:r>
            <a:endParaRPr lang="uk-UA" dirty="0"/>
          </a:p>
        </p:txBody>
      </p:sp>
      <p:pic>
        <p:nvPicPr>
          <p:cNvPr id="4" name="Рисунок 3" descr="рис"/>
          <p:cNvPicPr/>
          <p:nvPr/>
        </p:nvPicPr>
        <p:blipFill>
          <a:blip r:embed="rId2"/>
          <a:srcRect/>
          <a:stretch>
            <a:fillRect/>
          </a:stretch>
        </p:blipFill>
        <p:spPr bwMode="auto">
          <a:xfrm>
            <a:off x="4214810" y="2571744"/>
            <a:ext cx="432048" cy="288032"/>
          </a:xfrm>
          <a:prstGeom prst="rect">
            <a:avLst/>
          </a:prstGeom>
          <a:noFill/>
          <a:ln w="9525">
            <a:noFill/>
            <a:miter lim="800000"/>
            <a:headEnd/>
            <a:tailEnd/>
          </a:ln>
        </p:spPr>
      </p:pic>
      <p:sp>
        <p:nvSpPr>
          <p:cNvPr id="5" name="Стрелка вправо с вырезом 4">
            <a:hlinkClick r:id="rId3" action="ppaction://hlinksldjump"/>
          </p:cNvPr>
          <p:cNvSpPr/>
          <p:nvPr/>
        </p:nvSpPr>
        <p:spPr>
          <a:xfrm>
            <a:off x="8358214"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6" name="Стрелка вправо с вырезом 5">
            <a:hlinkClick r:id="rId4" action="ppaction://hlinksldjump"/>
          </p:cNvPr>
          <p:cNvSpPr/>
          <p:nvPr/>
        </p:nvSpPr>
        <p:spPr>
          <a:xfrm rot="10800000">
            <a:off x="7643834" y="6357958"/>
            <a:ext cx="500066" cy="285752"/>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7" name="Управляющая кнопка: домой 6">
            <a:hlinkClick r:id="rId5" action="ppaction://hlinksldjump" highlightClick="1"/>
          </p:cNvPr>
          <p:cNvSpPr/>
          <p:nvPr/>
        </p:nvSpPr>
        <p:spPr>
          <a:xfrm>
            <a:off x="8429652" y="500042"/>
            <a:ext cx="285752" cy="285752"/>
          </a:xfrm>
          <a:prstGeom prst="actionButtonHom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905792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Форма хвиль">
  <a:themeElements>
    <a:clrScheme name="Ості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Форма хвиль">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Форма хвиль">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350</TotalTime>
  <Words>1112</Words>
  <Application>Microsoft Office PowerPoint</Application>
  <PresentationFormat>Экран (4:3)</PresentationFormat>
  <Paragraphs>211</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Форма хвиль</vt:lpstr>
      <vt:lpstr>Общие сведения о Microsoft Excel</vt:lpstr>
      <vt:lpstr>Содержание </vt:lpstr>
      <vt:lpstr>Понятие Excel</vt:lpstr>
      <vt:lpstr>Слайд 4</vt:lpstr>
      <vt:lpstr>Окно программы</vt:lpstr>
      <vt:lpstr>Слайд 6</vt:lpstr>
      <vt:lpstr>Рабочая книга</vt:lpstr>
      <vt:lpstr>Создание рабочей книги</vt:lpstr>
      <vt:lpstr>Открытие рабочей книги</vt:lpstr>
      <vt:lpstr>Сохранение рабочей книги</vt:lpstr>
      <vt:lpstr>Слайд 11</vt:lpstr>
      <vt:lpstr>Слайд 12</vt:lpstr>
      <vt:lpstr>Рабочий лист</vt:lpstr>
      <vt:lpstr>Слайд 14</vt:lpstr>
      <vt:lpstr>Слайд 15</vt:lpstr>
      <vt:lpstr>Изменение размеров строк и столбцов</vt:lpstr>
      <vt:lpstr>Заполнение ячеек</vt:lpstr>
      <vt:lpstr>Форматирование ячеек</vt:lpstr>
      <vt:lpstr>Слайд 19</vt:lpstr>
      <vt:lpstr>Автозаполнение, основанное на смежных ячейках</vt:lpstr>
      <vt:lpstr>Ввод чисел, текста, даты или времени суток:</vt:lpstr>
      <vt:lpstr>Заполнение рядов чисел, дат и других элементов</vt:lpstr>
      <vt:lpstr>Ввод формулы:</vt:lpstr>
      <vt:lpstr>Сложение и вычитание ячеек в Excel</vt:lpstr>
      <vt:lpstr>Деление и умножение ячеек Excel</vt:lpstr>
      <vt:lpstr>Основные виды действий </vt:lpstr>
      <vt:lpstr>Элементы таблиц Microsoft Excel</vt:lpstr>
      <vt:lpstr>Слайд 28</vt:lpstr>
      <vt:lpstr>Слайд 29</vt:lpstr>
      <vt:lpstr>Управление данными в таблице Excel</vt:lpstr>
      <vt:lpstr>Слайд 31</vt:lpstr>
      <vt:lpstr>Сортировка данных:</vt:lpstr>
      <vt:lpstr>Фильтрация данных:</vt:lpstr>
      <vt:lpstr>Практические работы</vt:lpstr>
      <vt:lpstr>Какой результат будет получен в ячейках с формулами?</vt:lpstr>
      <vt:lpstr>Решения к задачам № 1,2</vt:lpstr>
      <vt:lpstr>3. Посчитайте, используя ЭТ, хватит ли Васе 150 рублей, чтобы купить все продукты, которые ему заказала мама, и хватит ли купить чипсы за 10 рублей? Сдачу мама разрешила положить в копилку. Сколько рублей попадет в копилку?</vt:lpstr>
      <vt:lpstr>Решение к задаче №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Общие сведения о Microsoft Excel</dc:title>
  <dc:creator>User</dc:creator>
  <cp:lastModifiedBy>Admin</cp:lastModifiedBy>
  <cp:revision>37</cp:revision>
  <dcterms:created xsi:type="dcterms:W3CDTF">2013-11-18T06:26:09Z</dcterms:created>
  <dcterms:modified xsi:type="dcterms:W3CDTF">2013-11-24T19:32:49Z</dcterms:modified>
</cp:coreProperties>
</file>