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79" autoAdjust="0"/>
  </p:normalViewPr>
  <p:slideViewPr>
    <p:cSldViewPr>
      <p:cViewPr varScale="1">
        <p:scale>
          <a:sx n="67" d="100"/>
          <a:sy n="67" d="100"/>
        </p:scale>
        <p:origin x="-14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728191"/>
          </a:xfrm>
        </p:spPr>
        <p:txBody>
          <a:bodyPr/>
          <a:lstStyle/>
          <a:p>
            <a:r>
              <a:rPr lang="uk-UA" dirty="0" smtClean="0"/>
              <a:t>МАТЕМАТИЧНІ ПРОЦЕСОРИ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52120" y="4437112"/>
            <a:ext cx="2120280" cy="647186"/>
          </a:xfrm>
        </p:spPr>
        <p:txBody>
          <a:bodyPr/>
          <a:lstStyle/>
          <a:p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563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графічне</a:t>
            </a:r>
            <a:r>
              <a:rPr lang="ru-RU" dirty="0"/>
              <a:t> </a:t>
            </a:r>
            <a:r>
              <a:rPr lang="ru-RU" dirty="0" err="1"/>
              <a:t>розв’язування</a:t>
            </a:r>
            <a:r>
              <a:rPr lang="ru-RU" dirty="0"/>
              <a:t> </a:t>
            </a:r>
            <a:r>
              <a:rPr lang="ru-RU" dirty="0" err="1"/>
              <a:t>нерівностей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систем;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5013176"/>
            <a:ext cx="2304256" cy="1112987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7170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7344816" cy="474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6670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обчислення</a:t>
            </a:r>
            <a:r>
              <a:rPr lang="ru-RU" dirty="0"/>
              <a:t> </a:t>
            </a:r>
            <a:r>
              <a:rPr lang="ru-RU" dirty="0" err="1"/>
              <a:t>площ</a:t>
            </a:r>
            <a:r>
              <a:rPr lang="ru-RU" dirty="0"/>
              <a:t> та </a:t>
            </a:r>
            <a:r>
              <a:rPr lang="ru-RU" dirty="0" err="1"/>
              <a:t>об’ємів</a:t>
            </a:r>
            <a:r>
              <a:rPr lang="ru-RU" dirty="0"/>
              <a:t> </a:t>
            </a:r>
            <a:r>
              <a:rPr lang="ru-RU" dirty="0" err="1"/>
              <a:t>геометричних</a:t>
            </a:r>
            <a:r>
              <a:rPr lang="ru-RU" dirty="0"/>
              <a:t> </a:t>
            </a:r>
            <a:r>
              <a:rPr lang="ru-RU" dirty="0" err="1"/>
              <a:t>фігур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856" y="3573016"/>
            <a:ext cx="3970784" cy="1329011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6146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393855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70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128792" cy="7416824"/>
          </a:xfrm>
        </p:spPr>
        <p:txBody>
          <a:bodyPr>
            <a:normAutofit/>
          </a:bodyPr>
          <a:lstStyle/>
          <a:p>
            <a:r>
              <a:rPr lang="uk-UA" dirty="0"/>
              <a:t>Прикладами таких програм є </a:t>
            </a:r>
            <a:r>
              <a:rPr lang="en-US" dirty="0"/>
              <a:t>GRAN, DG - </a:t>
            </a:r>
            <a:r>
              <a:rPr lang="uk-UA" dirty="0"/>
              <a:t>Динамічна геометрія (рис. 1.3 а), </a:t>
            </a:r>
            <a:r>
              <a:rPr lang="en-US" dirty="0"/>
              <a:t>Microsoft Mathematics (</a:t>
            </a:r>
            <a:r>
              <a:rPr lang="uk-UA" dirty="0"/>
              <a:t>рис. 1.3 б), </a:t>
            </a:r>
            <a:r>
              <a:rPr lang="en-US" dirty="0" err="1"/>
              <a:t>MathCad</a:t>
            </a:r>
            <a:r>
              <a:rPr lang="en-US" dirty="0"/>
              <a:t>, EUREKA, </a:t>
            </a:r>
            <a:r>
              <a:rPr lang="en-US" dirty="0" err="1"/>
              <a:t>MathLab</a:t>
            </a:r>
            <a:r>
              <a:rPr lang="en-US" dirty="0"/>
              <a:t>, </a:t>
            </a:r>
            <a:r>
              <a:rPr lang="uk-UA" dirty="0"/>
              <a:t>Мар</a:t>
            </a:r>
            <a:r>
              <a:rPr lang="en-US" dirty="0"/>
              <a:t>le, DERIVE, Advanced </a:t>
            </a:r>
            <a:r>
              <a:rPr lang="en-US" dirty="0" err="1"/>
              <a:t>Grapher</a:t>
            </a:r>
            <a:r>
              <a:rPr lang="en-US" dirty="0"/>
              <a:t> </a:t>
            </a:r>
            <a:r>
              <a:rPr lang="uk-UA" dirty="0"/>
              <a:t>та інші.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388" y="3224622"/>
            <a:ext cx="366196" cy="3845417"/>
          </a:xfrm>
        </p:spPr>
        <p:txBody>
          <a:bodyPr>
            <a:normAutofit/>
          </a:bodyPr>
          <a:lstStyle/>
          <a:p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631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 fontScale="90000"/>
          </a:bodyPr>
          <a:lstStyle/>
          <a:p>
            <a:r>
              <a:rPr lang="uk-UA" dirty="0"/>
              <a:t>Одні з цих програм – це потужні системи комп’ютерної математики з великою кількістю функціональних можливостей, які розраховані на фахівців високої кваліфікації, інші мають значно менші можливості і можуть бути використані учнями середньої школи.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69185"/>
              </p:ext>
            </p:extLst>
          </p:nvPr>
        </p:nvGraphicFramePr>
        <p:xfrm>
          <a:off x="7367588" y="5420360"/>
          <a:ext cx="1041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</a:tblGrid>
              <a:tr h="137304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37304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01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Підготувала </a:t>
            </a:r>
            <a:br>
              <a:rPr lang="uk-UA" dirty="0" smtClean="0"/>
            </a:br>
            <a:r>
              <a:rPr lang="uk-UA" dirty="0" smtClean="0"/>
              <a:t>Прокопенко Анна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619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6840760" cy="5184576"/>
          </a:xfrm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000000"/>
                </a:solidFill>
                <a:latin typeface="verdana"/>
              </a:rPr>
              <a:t>Процесор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 - 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виконує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обчислення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керує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роботою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ЕОМ (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Електронно-обчислювальна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машина)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733256"/>
            <a:ext cx="3466728" cy="3929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06928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2800" dirty="0" err="1"/>
              <a:t>Серед</a:t>
            </a:r>
            <a:r>
              <a:rPr lang="ru-RU" sz="2800" dirty="0"/>
              <a:t> </a:t>
            </a:r>
            <a:r>
              <a:rPr lang="ru-RU" sz="2800" dirty="0" err="1"/>
              <a:t>програмного</a:t>
            </a:r>
            <a:r>
              <a:rPr lang="ru-RU" sz="2800" dirty="0"/>
              <a:t> </a:t>
            </a:r>
            <a:r>
              <a:rPr lang="ru-RU" sz="2800" dirty="0" err="1"/>
              <a:t>забезпечення</a:t>
            </a:r>
            <a:r>
              <a:rPr lang="ru-RU" sz="2800" dirty="0"/>
              <a:t> </a:t>
            </a:r>
            <a:r>
              <a:rPr lang="ru-RU" sz="2800" dirty="0" err="1"/>
              <a:t>навчання</a:t>
            </a:r>
            <a:r>
              <a:rPr lang="ru-RU" sz="2800" dirty="0"/>
              <a:t> математики </a:t>
            </a:r>
            <a:r>
              <a:rPr lang="ru-RU" sz="2800" dirty="0" err="1"/>
              <a:t>важливе</a:t>
            </a:r>
            <a:r>
              <a:rPr lang="ru-RU" sz="2800" dirty="0"/>
              <a:t> </a:t>
            </a:r>
            <a:r>
              <a:rPr lang="ru-RU" sz="2800" dirty="0" err="1"/>
              <a:t>місце</a:t>
            </a:r>
            <a:r>
              <a:rPr lang="ru-RU" sz="2800" dirty="0"/>
              <a:t> </a:t>
            </a:r>
            <a:r>
              <a:rPr lang="ru-RU" sz="2800" dirty="0" err="1"/>
              <a:t>займають</a:t>
            </a:r>
            <a:r>
              <a:rPr lang="ru-RU" sz="2800" dirty="0"/>
              <a:t> </a:t>
            </a:r>
            <a:r>
              <a:rPr lang="ru-RU" sz="2800" dirty="0" err="1"/>
              <a:t>математичні</a:t>
            </a:r>
            <a:r>
              <a:rPr lang="ru-RU" sz="2800" dirty="0"/>
              <a:t> </a:t>
            </a:r>
            <a:r>
              <a:rPr lang="ru-RU" sz="2800" dirty="0" err="1"/>
              <a:t>процесори</a:t>
            </a:r>
            <a:r>
              <a:rPr lang="ru-RU" sz="2800" dirty="0"/>
              <a:t>. </a:t>
            </a:r>
            <a:r>
              <a:rPr lang="ru-RU" sz="2800" dirty="0" err="1"/>
              <a:t>Основні</a:t>
            </a:r>
            <a:r>
              <a:rPr lang="ru-RU" sz="2800" dirty="0"/>
              <a:t> </a:t>
            </a:r>
            <a:r>
              <a:rPr lang="ru-RU" sz="2800" dirty="0" err="1"/>
              <a:t>можливості</a:t>
            </a:r>
            <a:r>
              <a:rPr lang="ru-RU" sz="2800" dirty="0"/>
              <a:t> </a:t>
            </a:r>
            <a:r>
              <a:rPr lang="ru-RU" sz="2800" dirty="0" err="1"/>
              <a:t>цих</a:t>
            </a:r>
            <a:r>
              <a:rPr lang="ru-RU" sz="2800" dirty="0"/>
              <a:t> </a:t>
            </a:r>
            <a:r>
              <a:rPr lang="ru-RU" sz="2800" dirty="0" err="1"/>
              <a:t>прикладних</a:t>
            </a:r>
            <a:r>
              <a:rPr lang="ru-RU" sz="2800" dirty="0"/>
              <a:t> </a:t>
            </a:r>
            <a:r>
              <a:rPr lang="ru-RU" sz="2800" dirty="0" err="1"/>
              <a:t>програм</a:t>
            </a:r>
            <a:r>
              <a:rPr lang="ru-RU" sz="2800" dirty="0"/>
              <a:t>: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29075" y="4941168"/>
            <a:ext cx="1479030" cy="1184995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8194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92896"/>
            <a:ext cx="4966667" cy="396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96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/>
              <a:t>обчислення значень числових виразів;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3501008"/>
            <a:ext cx="4248472" cy="2625155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1026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457" y="2348880"/>
            <a:ext cx="5483299" cy="3916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25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/>
              <a:t>побудова</a:t>
            </a:r>
            <a:r>
              <a:rPr lang="ru-RU" sz="3600" dirty="0"/>
              <a:t> </a:t>
            </a:r>
            <a:r>
              <a:rPr lang="ru-RU" sz="3600" dirty="0" err="1"/>
              <a:t>графіків</a:t>
            </a:r>
            <a:r>
              <a:rPr lang="ru-RU" sz="3600" dirty="0"/>
              <a:t> </a:t>
            </a:r>
            <a:r>
              <a:rPr lang="ru-RU" sz="3600" dirty="0" err="1"/>
              <a:t>функцій</a:t>
            </a:r>
            <a:r>
              <a:rPr lang="ru-RU" sz="3600" dirty="0"/>
              <a:t> </a:t>
            </a:r>
            <a:r>
              <a:rPr lang="ru-RU" sz="3600" dirty="0" err="1"/>
              <a:t>заданих</a:t>
            </a:r>
            <a:r>
              <a:rPr lang="ru-RU" sz="3600" dirty="0"/>
              <a:t> </a:t>
            </a:r>
            <a:r>
              <a:rPr lang="ru-RU" sz="3600" dirty="0" err="1"/>
              <a:t>різними</a:t>
            </a:r>
            <a:r>
              <a:rPr lang="ru-RU" sz="3600" dirty="0"/>
              <a:t> способами;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752" y="3212977"/>
            <a:ext cx="3233961" cy="144016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2050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408712" cy="480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7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858218"/>
          </a:xfrm>
        </p:spPr>
        <p:txBody>
          <a:bodyPr>
            <a:normAutofit/>
          </a:bodyPr>
          <a:lstStyle/>
          <a:p>
            <a:r>
              <a:rPr lang="ru-RU" sz="3600" dirty="0" err="1"/>
              <a:t>трасування</a:t>
            </a:r>
            <a:r>
              <a:rPr lang="ru-RU" sz="3600" dirty="0"/>
              <a:t> </a:t>
            </a:r>
            <a:r>
              <a:rPr lang="ru-RU" sz="3600" dirty="0" err="1"/>
              <a:t>графіків</a:t>
            </a:r>
            <a:r>
              <a:rPr lang="ru-RU" sz="3600" dirty="0"/>
              <a:t> (</a:t>
            </a:r>
            <a:r>
              <a:rPr lang="ru-RU" sz="3600" dirty="0" err="1"/>
              <a:t>побудова</a:t>
            </a:r>
            <a:r>
              <a:rPr lang="ru-RU" sz="3600" dirty="0"/>
              <a:t> </a:t>
            </a:r>
            <a:r>
              <a:rPr lang="ru-RU" sz="3600" dirty="0" err="1"/>
              <a:t>таблиці</a:t>
            </a:r>
            <a:r>
              <a:rPr lang="ru-RU" sz="3600" dirty="0"/>
              <a:t> </a:t>
            </a:r>
            <a:r>
              <a:rPr lang="ru-RU" sz="3600" dirty="0" err="1"/>
              <a:t>значень</a:t>
            </a:r>
            <a:r>
              <a:rPr lang="ru-RU" sz="3600" dirty="0"/>
              <a:t> </a:t>
            </a:r>
            <a:r>
              <a:rPr lang="ru-RU" sz="3600" dirty="0" err="1"/>
              <a:t>функції</a:t>
            </a:r>
            <a:r>
              <a:rPr lang="ru-RU" sz="3600" dirty="0"/>
              <a:t> на </a:t>
            </a:r>
            <a:r>
              <a:rPr lang="ru-RU" sz="3600" dirty="0" err="1"/>
              <a:t>основі</a:t>
            </a:r>
            <a:r>
              <a:rPr lang="ru-RU" sz="3600" dirty="0"/>
              <a:t> </a:t>
            </a:r>
            <a:r>
              <a:rPr lang="ru-RU" sz="3600" dirty="0" err="1"/>
              <a:t>побудованого</a:t>
            </a:r>
            <a:r>
              <a:rPr lang="ru-RU" sz="3600" dirty="0"/>
              <a:t> </a:t>
            </a:r>
            <a:r>
              <a:rPr lang="ru-RU" sz="3600" dirty="0" err="1"/>
              <a:t>графіка</a:t>
            </a:r>
            <a:r>
              <a:rPr lang="ru-RU" sz="3600" dirty="0"/>
              <a:t>;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4869160"/>
            <a:ext cx="7067128" cy="1257003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3074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8244408" cy="412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9340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14625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знаходження</a:t>
            </a:r>
            <a:r>
              <a:rPr lang="ru-RU" dirty="0"/>
              <a:t> координат </a:t>
            </a:r>
            <a:r>
              <a:rPr lang="ru-RU" dirty="0" err="1"/>
              <a:t>точок</a:t>
            </a:r>
            <a:r>
              <a:rPr lang="ru-RU" dirty="0"/>
              <a:t> </a:t>
            </a:r>
            <a:r>
              <a:rPr lang="ru-RU" dirty="0" err="1"/>
              <a:t>перетину</a:t>
            </a:r>
            <a:r>
              <a:rPr lang="ru-RU" dirty="0"/>
              <a:t> </a:t>
            </a:r>
            <a:r>
              <a:rPr lang="ru-RU" dirty="0" err="1"/>
              <a:t>графіків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на </a:t>
            </a:r>
            <a:r>
              <a:rPr lang="ru-RU" dirty="0" err="1"/>
              <a:t>заданому</a:t>
            </a:r>
            <a:r>
              <a:rPr lang="ru-RU" dirty="0"/>
              <a:t> </a:t>
            </a:r>
            <a:r>
              <a:rPr lang="ru-RU" dirty="0" err="1"/>
              <a:t>проміжку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776" y="3356992"/>
            <a:ext cx="4042792" cy="1329011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098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7704856" cy="299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5763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знаходження</a:t>
            </a:r>
            <a:r>
              <a:rPr lang="ru-RU" dirty="0"/>
              <a:t> </a:t>
            </a:r>
            <a:r>
              <a:rPr lang="ru-RU" dirty="0" err="1"/>
              <a:t>нулів</a:t>
            </a:r>
            <a:r>
              <a:rPr lang="ru-RU" dirty="0"/>
              <a:t> і </a:t>
            </a:r>
            <a:r>
              <a:rPr lang="ru-RU" dirty="0" err="1"/>
              <a:t>екстремумів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 на </a:t>
            </a:r>
            <a:r>
              <a:rPr lang="ru-RU" dirty="0" err="1"/>
              <a:t>заданому</a:t>
            </a:r>
            <a:r>
              <a:rPr lang="ru-RU" dirty="0"/>
              <a:t> </a:t>
            </a:r>
            <a:r>
              <a:rPr lang="ru-RU" dirty="0" err="1"/>
              <a:t>проміжку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5229200"/>
            <a:ext cx="3328764" cy="896963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9218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6441504" cy="483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58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наближене</a:t>
            </a:r>
            <a:r>
              <a:rPr lang="ru-RU" dirty="0"/>
              <a:t> </a:t>
            </a:r>
            <a:r>
              <a:rPr lang="ru-RU" dirty="0" err="1"/>
              <a:t>знаходження</a:t>
            </a:r>
            <a:r>
              <a:rPr lang="ru-RU" dirty="0"/>
              <a:t> </a:t>
            </a:r>
            <a:r>
              <a:rPr lang="ru-RU" dirty="0" err="1"/>
              <a:t>розв’язків</a:t>
            </a:r>
            <a:r>
              <a:rPr lang="ru-RU" dirty="0"/>
              <a:t> </a:t>
            </a:r>
            <a:r>
              <a:rPr lang="ru-RU" dirty="0" err="1"/>
              <a:t>рівнянь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систем;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3808" y="4437112"/>
            <a:ext cx="3456384" cy="1689051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5122" name="Picture 2" descr="C:\Users\Notebook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88840"/>
            <a:ext cx="5472608" cy="474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0871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</TotalTime>
  <Words>166</Words>
  <Application>Microsoft Office PowerPoint</Application>
  <PresentationFormat>Экран (4:3)</PresentationFormat>
  <Paragraphs>17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МАТЕМАТИЧНІ ПРОЦЕСОРИ </vt:lpstr>
      <vt:lpstr>Процесор - виконує обчислення та керує роботою ЕОМ (Електронно-обчислювальна машина)</vt:lpstr>
      <vt:lpstr>Серед програмного забезпечення навчання математики важливе місце займають математичні процесори. Основні можливості цих прикладних програм:</vt:lpstr>
      <vt:lpstr>обчислення значень числових виразів;</vt:lpstr>
      <vt:lpstr>побудова графіків функцій заданих різними способами;</vt:lpstr>
      <vt:lpstr>трасування графіків (побудова таблиці значень функції на основі побудованого графіка;</vt:lpstr>
      <vt:lpstr>знаходження координат точок перетину графіків двох функцій на заданому проміжку;</vt:lpstr>
      <vt:lpstr>знаходження нулів і екстремумів функції  на заданому проміжку;</vt:lpstr>
      <vt:lpstr>наближене знаходження розв’язків рівнянь та їх систем;</vt:lpstr>
      <vt:lpstr>графічне розв’язування нерівностей та їх систем;</vt:lpstr>
      <vt:lpstr>обчислення площ та об’ємів геометричних фігур</vt:lpstr>
      <vt:lpstr>Прикладами таких програм є GRAN, DG - Динамічна геометрія (рис. 1.3 а), Microsoft Mathematics (рис. 1.3 б), MathCad, EUREKA, MathLab, Марle, DERIVE, Advanced Grapher та інші.</vt:lpstr>
      <vt:lpstr>Одні з цих програм – це потужні системи комп’ютерної математики з великою кількістю функціональних можливостей, які розраховані на фахівців високої кваліфікації, інші мають значно менші можливості і можуть бути використані учнями середньої школи.</vt:lpstr>
      <vt:lpstr>Підготувала  Прокопенко Анна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МАТЕМАТИЧНІ ПРОЦЕСОРИ </dc:title>
  <dc:creator>Notebook</dc:creator>
  <cp:lastModifiedBy>Notebook</cp:lastModifiedBy>
  <cp:revision>6</cp:revision>
  <dcterms:created xsi:type="dcterms:W3CDTF">2014-09-08T15:27:08Z</dcterms:created>
  <dcterms:modified xsi:type="dcterms:W3CDTF">2014-09-09T19:18:30Z</dcterms:modified>
</cp:coreProperties>
</file>