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506B19A-A812-4898-A3F7-C23E76BCC5A1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8D4301-7DB6-4AD0-B6E8-5EDED59A1F7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007" y="4869160"/>
            <a:ext cx="8843866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/>
              <a:t>Інтернет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від</a:t>
            </a:r>
            <a:r>
              <a:rPr lang="ru-RU" sz="2800" b="1" i="1" dirty="0" smtClean="0"/>
              <a:t> англ. </a:t>
            </a:r>
            <a:r>
              <a:rPr lang="ru-RU" sz="2800" b="1" i="1" dirty="0" err="1" smtClean="0"/>
              <a:t>Internet</a:t>
            </a:r>
            <a:r>
              <a:rPr lang="ru-RU" sz="2800" b="1" i="1" dirty="0" smtClean="0"/>
              <a:t>) — </a:t>
            </a:r>
            <a:r>
              <a:rPr lang="ru-RU" sz="2800" b="1" i="1" dirty="0" err="1" smtClean="0"/>
              <a:t>всесвітня</a:t>
            </a:r>
            <a:r>
              <a:rPr lang="ru-RU" sz="2800" b="1" i="1" dirty="0" smtClean="0"/>
              <a:t> система </a:t>
            </a:r>
            <a:r>
              <a:rPr lang="ru-RU" sz="2800" b="1" i="1" dirty="0" err="1" smtClean="0"/>
              <a:t>взаємосполучених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комп'ютерних</a:t>
            </a:r>
            <a:r>
              <a:rPr lang="ru-RU" sz="2800" b="1" i="1" dirty="0" smtClean="0"/>
              <a:t> мереж, </a:t>
            </a:r>
            <a:r>
              <a:rPr lang="ru-RU" sz="2800" b="1" i="1" dirty="0" err="1" smtClean="0"/>
              <a:t>що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базуються</a:t>
            </a:r>
            <a:r>
              <a:rPr lang="ru-RU" sz="2800" b="1" i="1" dirty="0" smtClean="0"/>
              <a:t> на </a:t>
            </a:r>
            <a:r>
              <a:rPr lang="ru-RU" sz="2800" b="1" i="1" dirty="0" err="1" smtClean="0"/>
              <a:t>комплекті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Інтернет-протоколів</a:t>
            </a:r>
            <a:r>
              <a:rPr lang="ru-RU" sz="2800" b="1" i="1" dirty="0" smtClean="0"/>
              <a:t>. </a:t>
            </a:r>
            <a:r>
              <a:rPr lang="ru-RU" sz="2800" b="1" i="1" dirty="0" err="1" smtClean="0"/>
              <a:t>Інтернет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також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називають</a:t>
            </a:r>
            <a:r>
              <a:rPr lang="ru-RU" sz="2800" b="1" i="1" dirty="0" smtClean="0"/>
              <a:t> мережею мереж. </a:t>
            </a:r>
            <a:endParaRPr lang="uk-UA" sz="28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1772816"/>
            <a:ext cx="56188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Інтернет</a:t>
            </a:r>
            <a:endParaRPr lang="ru-RU" sz="96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40400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031" y="1321210"/>
            <a:ext cx="3911218" cy="52629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Інтернет складається з мільйонів локальних і глобальних приватних, публічних, академічних, ділових і урядових мереж, пов'язаних між собою з використанням різноманітних дротових, оптичних і бездротових технологій.</a:t>
            </a:r>
            <a:endParaRPr lang="uk-UA" sz="28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628800"/>
            <a:ext cx="4608512" cy="495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3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97838"/>
            <a:ext cx="8640960" cy="470898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Історія Інтернету сягає досліджень 1960-х років, які проводилися на замовлення уряду США і мали на меті створення надійних розподілених комп'ютерних мереж, стійких до пошкоджень.</a:t>
            </a:r>
          </a:p>
          <a:p>
            <a:endParaRPr lang="uk-UA" sz="2800" dirty="0">
              <a:solidFill>
                <a:schemeClr val="bg1"/>
              </a:solidFill>
            </a:endParaRPr>
          </a:p>
          <a:p>
            <a:r>
              <a:rPr lang="uk-UA" sz="2800" dirty="0" smtClean="0">
                <a:solidFill>
                  <a:schemeClr val="bg1"/>
                </a:solidFill>
              </a:rPr>
              <a:t> Попередницею Інтернету стала мережа </a:t>
            </a:r>
            <a:r>
              <a:rPr lang="en-US" sz="2800" dirty="0" smtClean="0">
                <a:solidFill>
                  <a:schemeClr val="bg1"/>
                </a:solidFill>
                <a:latin typeface="Cooper Black" pitchFamily="18" charset="0"/>
              </a:rPr>
              <a:t>ARPANET (</a:t>
            </a:r>
            <a:r>
              <a:rPr lang="uk-UA" sz="2800" dirty="0" smtClean="0">
                <a:solidFill>
                  <a:schemeClr val="bg1"/>
                </a:solidFill>
              </a:rPr>
              <a:t>англ. </a:t>
            </a:r>
            <a:r>
              <a:rPr lang="en-US" sz="2800" dirty="0" smtClean="0">
                <a:solidFill>
                  <a:schemeClr val="bg1"/>
                </a:solidFill>
                <a:latin typeface="Cooper Black" pitchFamily="18" charset="0"/>
              </a:rPr>
              <a:t>Advanced Research Projects Agency Network), </a:t>
            </a:r>
            <a:r>
              <a:rPr lang="uk-UA" sz="2800" dirty="0" smtClean="0">
                <a:solidFill>
                  <a:schemeClr val="bg1"/>
                </a:solidFill>
              </a:rPr>
              <a:t>яка почавши функціонувати в кінці 1960-х, в кінці 1970-х об'єднувала близько 200 вузлів.</a:t>
            </a:r>
            <a:endParaRPr lang="uk-UA" sz="2800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640960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10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78" y="0"/>
            <a:ext cx="90284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Ключові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принципи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5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Інтернету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254" y="1628800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/>
              <a:t> 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</a:rPr>
              <a:t>Об'єднання різнорідних за архітектурою мереж стало можливо завдяки протоколу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IP (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</a:rPr>
              <a:t>англ. 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Internet Protocol) </a:t>
            </a: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</a:rPr>
              <a:t>і принципу маршрутизації пакетів даних.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стиках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мереж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спеціальні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маршрутизатори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займаються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сортуванням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перенаправленням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пакетів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даних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базуючись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на ІР-адресах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одержувачів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цих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пакетів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. Протокол ІР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утворює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єдиний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адресний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простір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у масштабах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всього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світу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, але в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кожній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окремо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взятій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мережі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може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існувати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свій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власний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адресний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підпростір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Така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організація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ІР-адрес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дозволяє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маршрутизаторам однозначно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визначати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подальший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напрямок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для кожного,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навіть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найменшого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, пакету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даних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результаті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між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різними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мережами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Інтернету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виникає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конфліктів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дані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точно і без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перешкод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передаються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мережі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мережі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по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всій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планеті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uk-UA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348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453" y="692696"/>
            <a:ext cx="8712968" cy="5632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Сам протокол ІР був народжений в дискусіях всередині організації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IETF (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англ.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Internet Engineering Task Force, Task force —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група спеціалістів, покликана вирішити певну задачу), назву котрої можна перекласти як «</a:t>
            </a:r>
            <a:r>
              <a:rPr lang="uk-UA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Група для вирішення задач проектування Інтернету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».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IETF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і її робочі групи досі займаються розвитком </a:t>
            </a:r>
            <a:r>
              <a:rPr lang="uk-UA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протоколів Всесвітньої мережі.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Комітети цієї організації публікують т.зв. документи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RFC (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англ.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Request for Comments —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запит коментарів). В цих документах даються </a:t>
            </a:r>
            <a:r>
              <a:rPr lang="uk-UA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технічні специфікації і точні пояснення багатьох питань.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 Деякі документи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RFC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організація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IAB (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англ.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Internet Architecture Board —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Рада з архітектури Інтернету) оголошує Стандартами Інтернету.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 З 1992 року </a:t>
            </a:r>
            <a:r>
              <a:rPr lang="en-US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IETF, IAB </a:t>
            </a:r>
            <a:r>
              <a:rPr lang="uk-UA" sz="20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та ряд інших організацій утворюють </a:t>
            </a:r>
            <a:r>
              <a:rPr lang="uk-UA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Товариство Інтернету (англ. </a:t>
            </a:r>
            <a:r>
              <a:rPr lang="en-US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Internet Society, ISOC) — </a:t>
            </a:r>
            <a:r>
              <a:rPr lang="uk-UA" sz="2000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організаційну основу для різноманітних дослідницьких та консультативних груп, що займаються розвитком Інтернету.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b="1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  <a:effectLst/>
              </a:rPr>
              <a:t>На думку багатьох науковців Інтернет це початок нової ери і продуктивно займаються розвитком і удосконаленням міжнародної системи Інтернет.</a:t>
            </a:r>
            <a:endParaRPr lang="uk-UA" sz="2000" b="1" i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5727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537" y="1052736"/>
            <a:ext cx="8718924" cy="56323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i="1" dirty="0" smtClean="0">
                <a:latin typeface="Georgia" pitchFamily="18" charset="0"/>
              </a:rPr>
              <a:t>e-mail – </a:t>
            </a:r>
            <a:r>
              <a:rPr lang="uk-UA" sz="2000" i="1" dirty="0" smtClean="0">
                <a:latin typeface="Georgia" pitchFamily="18" charset="0"/>
              </a:rPr>
              <a:t>електронна пошта;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групи новин;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списки поштової розсилки;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доступ до файлів віддалених комп’ютерів;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сеанси зв’язку з іншими комп’ютерами, під’єднаними до </a:t>
            </a:r>
            <a:r>
              <a:rPr lang="en-US" sz="2000" i="1" dirty="0" smtClean="0">
                <a:latin typeface="Georgia" pitchFamily="18" charset="0"/>
              </a:rPr>
              <a:t>INTERNET;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пошук інформації в базі даних в оперативному режимі;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спілкування з іншими користувачами шляхом використання сервісу </a:t>
            </a:r>
            <a:r>
              <a:rPr lang="en-US" sz="2000" i="1" dirty="0" smtClean="0">
                <a:latin typeface="Georgia" pitchFamily="18" charset="0"/>
              </a:rPr>
              <a:t>Internet Relay Chart;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000" i="1" dirty="0" smtClean="0">
                <a:latin typeface="Georgia" pitchFamily="18" charset="0"/>
              </a:rPr>
              <a:t>доступ до інформаційної системи </a:t>
            </a:r>
            <a:r>
              <a:rPr lang="en-US" sz="2000" i="1" dirty="0" smtClean="0">
                <a:latin typeface="Georgia" pitchFamily="18" charset="0"/>
              </a:rPr>
              <a:t>World Wide Web (WWW).</a:t>
            </a:r>
          </a:p>
          <a:p>
            <a:endParaRPr lang="uk-UA" sz="2000" i="1" dirty="0" smtClean="0">
              <a:latin typeface="Georgia" pitchFamily="18" charset="0"/>
            </a:endParaRPr>
          </a:p>
          <a:p>
            <a:r>
              <a:rPr lang="uk-UA" sz="2000" i="1" dirty="0">
                <a:latin typeface="Georgia" pitchFamily="18" charset="0"/>
              </a:rPr>
              <a:t> </a:t>
            </a:r>
            <a:r>
              <a:rPr lang="uk-UA" sz="2000" i="1" dirty="0" smtClean="0">
                <a:latin typeface="Georgia" pitchFamily="18" charset="0"/>
              </a:rPr>
              <a:t>      </a:t>
            </a:r>
            <a:r>
              <a:rPr lang="uk-UA" sz="2000" b="1" i="1" dirty="0" smtClean="0">
                <a:latin typeface="Georgia" pitchFamily="18" charset="0"/>
              </a:rPr>
              <a:t>З додаткових послуг можна виділити наступні: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 широка передача </a:t>
            </a:r>
            <a:r>
              <a:rPr lang="en-US" sz="2000" i="1" dirty="0" err="1" smtClean="0">
                <a:latin typeface="Georgia" pitchFamily="18" charset="0"/>
              </a:rPr>
              <a:t>MultiMedia</a:t>
            </a:r>
            <a:r>
              <a:rPr lang="en-US" sz="2000" i="1" dirty="0" smtClean="0"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i="1" dirty="0" err="1" smtClean="0">
                <a:latin typeface="Georgia" pitchFamily="18" charset="0"/>
              </a:rPr>
              <a:t>RadioInternet</a:t>
            </a:r>
            <a:r>
              <a:rPr lang="en-US" sz="2000" i="1" dirty="0" smtClean="0">
                <a:latin typeface="Georgia" pitchFamily="18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розмовний конференційний зв’язок;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безпечні угоди;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i="1" dirty="0" err="1" smtClean="0">
                <a:latin typeface="Georgia" pitchFamily="18" charset="0"/>
              </a:rPr>
              <a:t>відеоконференційний</a:t>
            </a:r>
            <a:r>
              <a:rPr lang="uk-UA" sz="2000" i="1" dirty="0" smtClean="0">
                <a:latin typeface="Georgia" pitchFamily="18" charset="0"/>
              </a:rPr>
              <a:t> зв’язок;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uk-UA" sz="2000" i="1" dirty="0" smtClean="0">
                <a:latin typeface="Georgia" pitchFamily="18" charset="0"/>
              </a:rPr>
              <a:t>безпровідне з’єднання.</a:t>
            </a:r>
            <a:endParaRPr lang="uk-UA" sz="2000" i="1" dirty="0"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536" y="188640"/>
            <a:ext cx="87189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INTERNET </a:t>
            </a:r>
            <a:r>
              <a:rPr lang="ru-RU" sz="3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надає</a:t>
            </a:r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такі</a:t>
            </a:r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основні</a:t>
            </a:r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види</a:t>
            </a:r>
            <a:r>
              <a:rPr lang="ru-RU" sz="3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55000" endA="50" endPos="85000" dist="60007" dir="5400000" sy="-100000" algn="bl" rotWithShape="0"/>
                </a:effectLst>
              </a:rPr>
              <a:t>послуг</a:t>
            </a:r>
            <a:endParaRPr lang="ru-RU" sz="3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864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852" y="205472"/>
            <a:ext cx="4572000" cy="62478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sz="2000" dirty="0" smtClean="0">
                <a:latin typeface="Georgia" pitchFamily="18" charset="0"/>
              </a:rPr>
              <a:t>Сучасний Інтернет має також дуже багато соціальних та культурних граней.</a:t>
            </a:r>
          </a:p>
          <a:p>
            <a:r>
              <a:rPr lang="uk-UA" sz="2000" dirty="0" smtClean="0">
                <a:latin typeface="Georgia" pitchFamily="18" charset="0"/>
              </a:rPr>
              <a:t>   </a:t>
            </a:r>
            <a:r>
              <a:rPr lang="uk-UA" sz="2000" i="1" dirty="0" smtClean="0">
                <a:latin typeface="Georgia" pitchFamily="18" charset="0"/>
              </a:rPr>
              <a:t>Він є універсальним середовищем для спілкування, розваг та навчання.</a:t>
            </a:r>
          </a:p>
          <a:p>
            <a:r>
              <a:rPr lang="uk-UA" sz="2000" dirty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>  За допомогою Інтернету стало можливо робити покупки та оплачувати послуги.</a:t>
            </a:r>
          </a:p>
          <a:p>
            <a:r>
              <a:rPr lang="uk-UA" sz="2000" dirty="0" smtClean="0">
                <a:latin typeface="Georgia" pitchFamily="18" charset="0"/>
              </a:rPr>
              <a:t>   </a:t>
            </a:r>
            <a:r>
              <a:rPr lang="uk-UA" sz="2000" i="1" dirty="0" smtClean="0">
                <a:latin typeface="Georgia" pitchFamily="18" charset="0"/>
              </a:rPr>
              <a:t>Для багатьох людей Інтернет — це спосіб заробітку</a:t>
            </a:r>
            <a:r>
              <a:rPr lang="uk-UA" sz="2000" dirty="0" smtClean="0">
                <a:latin typeface="Georgia" pitchFamily="18" charset="0"/>
              </a:rPr>
              <a:t>. </a:t>
            </a:r>
          </a:p>
          <a:p>
            <a:r>
              <a:rPr lang="uk-UA" sz="2000" dirty="0">
                <a:latin typeface="Georgia" pitchFamily="18" charset="0"/>
              </a:rPr>
              <a:t> </a:t>
            </a:r>
            <a:r>
              <a:rPr lang="uk-UA" sz="2000" dirty="0" smtClean="0">
                <a:latin typeface="Georgia" pitchFamily="18" charset="0"/>
              </a:rPr>
              <a:t> А в цілому Інтернет — це віддзеркалення сучасного суспільства та світосприйняття.</a:t>
            </a:r>
          </a:p>
          <a:p>
            <a:endParaRPr lang="uk-UA" sz="2000" dirty="0" smtClean="0">
              <a:latin typeface="Georgia" pitchFamily="18" charset="0"/>
            </a:endParaRPr>
          </a:p>
          <a:p>
            <a:r>
              <a:rPr lang="uk-UA" sz="2000" i="1" dirty="0" smtClean="0">
                <a:latin typeface="Georgia" pitchFamily="18" charset="0"/>
              </a:rPr>
              <a:t>Одним з проявів субкультури Інтернету є День безпечного інтернету, що відзначається щорічно з 2004 року другого вівторка лютого.</a:t>
            </a:r>
            <a:endParaRPr lang="uk-UA" sz="2000" i="1" dirty="0">
              <a:latin typeface="Georgia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175" y="1700808"/>
            <a:ext cx="429235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36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24128" y="188640"/>
            <a:ext cx="3131840" cy="63709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Історія українського сегменту Інтернет починається 19-го грудня 1990 року, коли Юрій Янковський (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Yuri </a:t>
            </a:r>
            <a:r>
              <a:rPr lang="en-US" sz="2400" dirty="0" err="1" smtClean="0">
                <a:solidFill>
                  <a:schemeClr val="bg2">
                    <a:lumMod val="10000"/>
                  </a:schemeClr>
                </a:solidFill>
              </a:rPr>
              <a:t>Yankovski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з Міжгалузевого Наукового Центру Технології Програмування «</a:t>
            </a:r>
            <a:r>
              <a:rPr lang="uk-UA" sz="2400" dirty="0" err="1" smtClean="0">
                <a:solidFill>
                  <a:schemeClr val="bg2">
                    <a:lumMod val="10000"/>
                  </a:schemeClr>
                </a:solidFill>
              </a:rPr>
              <a:t>Технософт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» (м. Київ, керівник Ігор </a:t>
            </a:r>
            <a:r>
              <a:rPr lang="uk-UA" sz="2400" dirty="0" err="1" smtClean="0">
                <a:solidFill>
                  <a:schemeClr val="bg2">
                    <a:lumMod val="10000"/>
                  </a:schemeClr>
                </a:solidFill>
              </a:rPr>
              <a:t>Вельбицький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) </a:t>
            </a:r>
            <a:r>
              <a:rPr lang="uk-UA" sz="2400" dirty="0" err="1" smtClean="0">
                <a:solidFill>
                  <a:schemeClr val="bg2">
                    <a:lumMod val="10000"/>
                  </a:schemeClr>
                </a:solidFill>
              </a:rPr>
              <a:t>під'єднався</a:t>
            </a:r>
            <a:r>
              <a:rPr lang="uk-UA" sz="2400" dirty="0" smtClean="0">
                <a:solidFill>
                  <a:schemeClr val="bg2">
                    <a:lumMod val="10000"/>
                  </a:schemeClr>
                </a:solidFill>
              </a:rPr>
              <a:t> до світової мережі Інтернет. </a:t>
            </a:r>
            <a:endParaRPr lang="uk-UA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404664"/>
            <a:ext cx="5734916" cy="645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5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632" y="418356"/>
            <a:ext cx="7456743" cy="625100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92987" y="2967335"/>
            <a:ext cx="4758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Цікаві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факти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4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605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bushido</dc:creator>
  <cp:lastModifiedBy>bushido</cp:lastModifiedBy>
  <cp:revision>6</cp:revision>
  <dcterms:created xsi:type="dcterms:W3CDTF">2012-11-25T21:10:04Z</dcterms:created>
  <dcterms:modified xsi:type="dcterms:W3CDTF">2012-11-25T22:07:35Z</dcterms:modified>
</cp:coreProperties>
</file>