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7"/>
  </p:notesMasterIdLst>
  <p:handoutMasterIdLst>
    <p:handoutMasterId r:id="rId28"/>
  </p:handoutMasterIdLst>
  <p:sldIdLst>
    <p:sldId id="257" r:id="rId3"/>
    <p:sldId id="263" r:id="rId4"/>
    <p:sldId id="269" r:id="rId5"/>
    <p:sldId id="261" r:id="rId6"/>
    <p:sldId id="262" r:id="rId7"/>
    <p:sldId id="259" r:id="rId8"/>
    <p:sldId id="264" r:id="rId9"/>
    <p:sldId id="260" r:id="rId10"/>
    <p:sldId id="270" r:id="rId11"/>
    <p:sldId id="266" r:id="rId12"/>
    <p:sldId id="265"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82424" autoAdjust="0"/>
  </p:normalViewPr>
  <p:slideViewPr>
    <p:cSldViewPr snapToGrid="0">
      <p:cViewPr>
        <p:scale>
          <a:sx n="63" d="100"/>
          <a:sy n="63" d="100"/>
        </p:scale>
        <p:origin x="20" y="300"/>
      </p:cViewPr>
      <p:guideLst>
        <p:guide orient="horz" pos="2160"/>
        <p:guide pos="3840"/>
      </p:guideLst>
    </p:cSldViewPr>
  </p:slideViewPr>
  <p:notesTextViewPr>
    <p:cViewPr>
      <p:scale>
        <a:sx n="1" d="1"/>
        <a:sy n="1" d="1"/>
      </p:scale>
      <p:origin x="0" y="0"/>
    </p:cViewPr>
  </p:notesTextViewPr>
  <p:sorterViewPr>
    <p:cViewPr>
      <p:scale>
        <a:sx n="100" d="100"/>
        <a:sy n="100" d="100"/>
      </p:scale>
      <p:origin x="0" y="7240"/>
    </p:cViewPr>
  </p:sorterViewPr>
  <p:notesViewPr>
    <p:cSldViewPr snapToGrid="0">
      <p:cViewPr varScale="1">
        <p:scale>
          <a:sx n="75" d="100"/>
          <a:sy n="75" d="100"/>
        </p:scale>
        <p:origin x="121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ru-RU" dirty="0"/>
          </a:p>
        </p:txBody>
      </p:sp>
      <p:sp>
        <p:nvSpPr>
          <p:cNvPr id="3" name="Дата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ru-RU" smtClean="0"/>
              <a:t>25.04.2014</a:t>
            </a:fld>
            <a:endParaRPr lang="ru-RU" dirty="0"/>
          </a:p>
        </p:txBody>
      </p:sp>
      <p:sp>
        <p:nvSpPr>
          <p:cNvPr id="4" name="Нижний колонтитул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ru-RU" dirty="0"/>
          </a:p>
        </p:txBody>
      </p:sp>
      <p:sp>
        <p:nvSpPr>
          <p:cNvPr id="5" name="Номер слайда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ru-RU" smtClean="0"/>
              <a:t>‹#›</a:t>
            </a:fld>
            <a:endParaRPr lang="ru-RU" dirty="0"/>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ru-RU" dirty="0"/>
          </a:p>
        </p:txBody>
      </p:sp>
      <p:sp>
        <p:nvSpPr>
          <p:cNvPr id="3" name="Дата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ru-RU" smtClean="0"/>
              <a:t>25.04.2014</a:t>
            </a:fld>
            <a:endParaRPr lang="ru-RU" dirty="0"/>
          </a:p>
        </p:txBody>
      </p:sp>
      <p:sp>
        <p:nvSpPr>
          <p:cNvPr id="4" name="Образ слайда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ru-RU" dirty="0"/>
          </a:p>
        </p:txBody>
      </p:sp>
      <p:sp>
        <p:nvSpPr>
          <p:cNvPr id="5" name="Заметки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ru-RU" smtClean="0"/>
              <a:t>‹#›</a:t>
            </a:fld>
            <a:endParaRPr lang="ru-RU" dirty="0"/>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9879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144388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33E963C-1534-4F8D-B2A7-66D81AA25953}" type="slidenum">
              <a:rPr lang="ru-RU" smtClean="0"/>
              <a:t>24</a:t>
            </a:fld>
            <a:endParaRPr lang="ru-RU" dirty="0"/>
          </a:p>
        </p:txBody>
      </p:sp>
    </p:spTree>
    <p:extLst>
      <p:ext uri="{BB962C8B-B14F-4D97-AF65-F5344CB8AC3E}">
        <p14:creationId xmlns:p14="http://schemas.microsoft.com/office/powerpoint/2010/main" val="46305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7320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393728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382289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152445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21244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198306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457200">
              <a:buNone/>
            </a:pPr>
            <a:fld id="{333E963C-1534-4F8D-B2A7-66D81AA25953}"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131450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pPr algn="r" defTabSz="457200">
              <a:buNone/>
            </a:pPr>
            <a:fld id="{5257B995-136A-4A15-87A5-26420C3C1021}"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96418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4AAD347D-5ACD-4C99-B74B-A9C85AD731AF}"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Панорамное изображение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ru-RU" dirty="0"/>
          </a:p>
        </p:txBody>
      </p:sp>
      <p:sp>
        <p:nvSpPr>
          <p:cNvPr id="3" name="Рисунок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ние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
        <p:nvSpPr>
          <p:cNvPr id="8" name="Текст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редложение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
        <p:nvSpPr>
          <p:cNvPr id="10" name="Текст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Текст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ru-RU" smtClean="0"/>
              <a:t>Образец текста</a:t>
            </a:r>
          </a:p>
        </p:txBody>
      </p:sp>
      <p:sp>
        <p:nvSpPr>
          <p:cNvPr id="12" name="Надпись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ru-RU" sz="12200" b="0" i="0" dirty="0" smtClean="0">
                <a:latin typeface="Century Gothic"/>
                <a:ea typeface="+mn-ea"/>
                <a:cs typeface="+mn-cs"/>
              </a:rPr>
              <a:t>"</a:t>
            </a:r>
            <a:endParaRPr lang="ru-RU" sz="12200" b="0" i="0" dirty="0">
              <a:latin typeface="Century Gothic"/>
              <a:ea typeface="+mn-ea"/>
              <a:cs typeface="+mn-cs"/>
            </a:endParaRPr>
          </a:p>
        </p:txBody>
      </p:sp>
      <p:sp>
        <p:nvSpPr>
          <p:cNvPr id="15" name="Надпись 14"/>
          <p:cNvSpPr txBox="1"/>
          <p:nvPr/>
        </p:nvSpPr>
        <p:spPr>
          <a:xfrm>
            <a:off x="9322667" y="26094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ru-RU" sz="12200" b="0" i="0" dirty="0" smtClean="0">
                <a:latin typeface="Century Gothic"/>
                <a:ea typeface="+mn-ea"/>
                <a:cs typeface="+mn-cs"/>
              </a:rPr>
              <a:t>"</a:t>
            </a:r>
            <a:endParaRPr lang="ru-RU" sz="12200" b="0" i="0" dirty="0">
              <a:latin typeface="Century Gothic"/>
              <a:ea typeface="+mn-ea"/>
              <a:cs typeface="+mn-cs"/>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Именная карточ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ru-RU" dirty="0"/>
          </a:p>
        </p:txBody>
      </p:sp>
      <p:sp>
        <p:nvSpPr>
          <p:cNvPr id="3" name="Текст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менная карточка с предложени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3276600"/>
          </a:xfrm>
        </p:spPr>
        <p:txBody>
          <a:bodyPr/>
          <a:lstStyle>
            <a:lvl1pPr>
              <a:defRPr sz="4800"/>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
        <p:nvSpPr>
          <p:cNvPr id="8" name="Текст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Надпись 8"/>
          <p:cNvSpPr txBox="1"/>
          <p:nvPr/>
        </p:nvSpPr>
        <p:spPr>
          <a:xfrm>
            <a:off x="805368"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algn="l" defTabSz="457200">
              <a:buNone/>
            </a:pPr>
            <a:r>
              <a:rPr lang="ru-RU" sz="12200" b="0" i="0" dirty="0" smtClean="0">
                <a:latin typeface="Century Gothic"/>
                <a:ea typeface="+mn-ea"/>
                <a:cs typeface="+mn-cs"/>
              </a:rPr>
              <a:t>"</a:t>
            </a:r>
            <a:endParaRPr lang="ru-RU" sz="12200" b="0" i="0" dirty="0">
              <a:latin typeface="Century Gothic"/>
              <a:ea typeface="+mn-ea"/>
              <a:cs typeface="+mn-cs"/>
            </a:endParaRPr>
          </a:p>
        </p:txBody>
      </p:sp>
      <p:sp>
        <p:nvSpPr>
          <p:cNvPr id="15" name="Надпись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algn="l" defTabSz="457200">
              <a:buNone/>
            </a:pPr>
            <a:r>
              <a:rPr lang="ru-RU" sz="12200" b="0" i="0" dirty="0" smtClean="0">
                <a:latin typeface="Century Gothic"/>
                <a:ea typeface="+mn-ea"/>
                <a:cs typeface="+mn-cs"/>
              </a:rPr>
              <a:t>"</a:t>
            </a:r>
            <a:endParaRPr lang="ru-RU" sz="12200" b="0" i="0" dirty="0">
              <a:latin typeface="Century Gothic"/>
              <a:ea typeface="+mn-ea"/>
              <a:cs typeface="+mn-cs"/>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
        <p:nvSpPr>
          <p:cNvPr id="10" name="Текст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Текст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столбц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4000"/>
            </a:lvl1pPr>
          </a:lstStyle>
          <a:p>
            <a:r>
              <a:rPr lang="ru-RU" smtClean="0"/>
              <a:t>Образец заголовка</a:t>
            </a:r>
            <a:endParaRPr lang="ru-RU" dirty="0"/>
          </a:p>
        </p:txBody>
      </p:sp>
      <p:sp>
        <p:nvSpPr>
          <p:cNvPr id="3" name="Текст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Текст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4" name="Текст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Текст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Текст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0" name="Текст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4"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столбца с изображени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4000"/>
            </a:lvl1pPr>
          </a:lstStyle>
          <a:p>
            <a:r>
              <a:rPr lang="ru-RU" smtClean="0"/>
              <a:t>Образец заголовка</a:t>
            </a:r>
            <a:endParaRPr lang="ru-RU" dirty="0"/>
          </a:p>
        </p:txBody>
      </p:sp>
      <p:sp>
        <p:nvSpPr>
          <p:cNvPr id="3" name="Текст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Текст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4" name="Текст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Текст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3" name="Текст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4" name="Текст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9" name="Рисунок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30" name="Рисунок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31" name="Рисунок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cxnSp>
        <p:nvCxnSpPr>
          <p:cNvPr id="19" name="Прямая соединительная линия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4"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52463" y="430213"/>
            <a:ext cx="7423149" cy="5826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ru-RU" dirty="0"/>
          </a:p>
        </p:txBody>
      </p:sp>
      <p:sp>
        <p:nvSpPr>
          <p:cNvPr id="3" name="Текст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96027F-7875-4030-9381-8BD8C4F21935}" type="datetimeFigureOut">
              <a:rPr lang="ru-RU" smtClean="0"/>
              <a:t>25.04.2014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796027F-7875-4030-9381-8BD8C4F21935}" type="datetimeFigureOut">
              <a:rPr lang="ru-RU" smtClean="0"/>
              <a:t>25.04.2014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796027F-7875-4030-9381-8BD8C4F21935}" type="datetimeFigureOut">
              <a:rPr lang="ru-RU" smtClean="0"/>
              <a:t>25.04.2014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7" name="Дата 2"/>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3"/>
          <p:cNvSpPr>
            <a:spLocks noGrp="1"/>
          </p:cNvSpPr>
          <p:nvPr>
            <p:ph type="ftr" sz="quarter" idx="11"/>
          </p:nvPr>
        </p:nvSpPr>
        <p:spPr/>
        <p:txBody>
          <a:bodyPr/>
          <a:lstStyle/>
          <a:p>
            <a:endParaRPr lang="ru-RU" dirty="0"/>
          </a:p>
        </p:txBody>
      </p:sp>
      <p:sp>
        <p:nvSpPr>
          <p:cNvPr id="6" name="Номер слайда 4"/>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Дата 1"/>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2"/>
          <p:cNvSpPr>
            <a:spLocks noGrp="1"/>
          </p:cNvSpPr>
          <p:nvPr>
            <p:ph type="ftr" sz="quarter" idx="11"/>
          </p:nvPr>
        </p:nvSpPr>
        <p:spPr/>
        <p:txBody>
          <a:bodyPr/>
          <a:lstStyle/>
          <a:p>
            <a:endParaRPr lang="ru-RU" dirty="0"/>
          </a:p>
        </p:txBody>
      </p:sp>
      <p:sp>
        <p:nvSpPr>
          <p:cNvPr id="6" name="Номер слайда 3"/>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ru-RU" dirty="0"/>
          </a:p>
        </p:txBody>
      </p:sp>
      <p:sp>
        <p:nvSpPr>
          <p:cNvPr id="3" name="Объект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4"/>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5" name="Нижний колонтитул 5"/>
          <p:cNvSpPr>
            <a:spLocks noGrp="1"/>
          </p:cNvSpPr>
          <p:nvPr>
            <p:ph type="ftr" sz="quarter" idx="11"/>
          </p:nvPr>
        </p:nvSpPr>
        <p:spPr/>
        <p:txBody>
          <a:bodyPr/>
          <a:lstStyle/>
          <a:p>
            <a:endParaRPr lang="ru-RU" dirty="0"/>
          </a:p>
        </p:txBody>
      </p:sp>
      <p:sp>
        <p:nvSpPr>
          <p:cNvPr id="6" name="Номер слайда 6"/>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ru-RU" dirty="0"/>
          </a:p>
        </p:txBody>
      </p:sp>
      <p:sp>
        <p:nvSpPr>
          <p:cNvPr id="3" name="Рисунок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ru-RU" smtClean="0"/>
              <a:t>25.04.2014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57F1E4F-1CFF-5643-939E-02111984F565}" type="slidenum">
              <a:rPr lang="ru-RU" smtClean="0"/>
              <a:t>‹#›</a:t>
            </a:fld>
            <a:endParaRPr lang="ru-RU"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Рисунок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Овал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Рисунок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dirty="0" smtClean="0"/>
              <a:t>Образец заголовка</a:t>
            </a:r>
            <a:endParaRPr lang="ru-RU" dirty="0"/>
          </a:p>
        </p:txBody>
      </p:sp>
      <p:sp>
        <p:nvSpPr>
          <p:cNvPr id="3" name="Текст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ru-RU" smtClean="0"/>
              <a:t>25.04.2014</a:t>
            </a:fld>
            <a:endParaRPr lang="ru-RU" dirty="0"/>
          </a:p>
        </p:txBody>
      </p:sp>
      <p:sp>
        <p:nvSpPr>
          <p:cNvPr id="5" name="Нижний колонтитул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Номер слайда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transition spd="slow">
    <p:push dir="u"/>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Grp="1"/>
          </p:cNvSpPr>
          <p:nvPr>
            <p:ph type="ctrTitle"/>
          </p:nvPr>
        </p:nvSpPr>
        <p:spPr>
          <a:xfrm>
            <a:off x="89830" y="392723"/>
            <a:ext cx="8825658" cy="3329581"/>
          </a:xfrm>
        </p:spPr>
        <p:txBody>
          <a:bodyPr/>
          <a:lstStyle/>
          <a:p>
            <a:pPr>
              <a:spcBef>
                <a:spcPts val="1"/>
              </a:spcBef>
            </a:pPr>
            <a:r>
              <a:rPr lang="uk-UA" dirty="0" smtClean="0">
                <a:solidFill>
                  <a:schemeClr val="tx1"/>
                </a:solidFill>
                <a:latin typeface="Lucida Grande"/>
              </a:rPr>
              <a:t>Етика </a:t>
            </a:r>
            <a:r>
              <a:rPr lang="uk-UA" dirty="0">
                <a:solidFill>
                  <a:schemeClr val="tx1"/>
                </a:solidFill>
                <a:latin typeface="Lucida Grande"/>
              </a:rPr>
              <a:t>електронного спілкування</a:t>
            </a:r>
            <a:endParaRPr lang="ru-RU" b="0" i="0" dirty="0">
              <a:solidFill>
                <a:schemeClr val="tx1"/>
              </a:solidFill>
              <a:latin typeface="Century Gothic"/>
            </a:endParaRPr>
          </a:p>
        </p:txBody>
      </p:sp>
      <p:sp>
        <p:nvSpPr>
          <p:cNvPr id="5" name="Прямоугольник 4"/>
          <p:cNvSpPr>
            <a:spLocks noGrp="1"/>
          </p:cNvSpPr>
          <p:nvPr>
            <p:ph type="subTitle" idx="1"/>
          </p:nvPr>
        </p:nvSpPr>
        <p:spPr>
          <a:xfrm>
            <a:off x="7465924" y="4843304"/>
            <a:ext cx="4726075" cy="1718269"/>
          </a:xfrm>
        </p:spPr>
        <p:txBody>
          <a:bodyPr>
            <a:normAutofit/>
          </a:bodyPr>
          <a:lstStyle/>
          <a:p>
            <a:pPr marL="0" indent="0" algn="l">
              <a:buNone/>
            </a:pPr>
            <a:r>
              <a:rPr lang="ru-RU" b="0" i="0" dirty="0" err="1" smtClean="0"/>
              <a:t>Підготувала</a:t>
            </a:r>
            <a:endParaRPr lang="ru-RU" b="0" i="0" dirty="0" smtClean="0"/>
          </a:p>
          <a:p>
            <a:pPr marL="0" indent="0" algn="l">
              <a:buNone/>
            </a:pPr>
            <a:r>
              <a:rPr lang="ru-RU" dirty="0" err="1" smtClean="0"/>
              <a:t>Учениця</a:t>
            </a:r>
            <a:r>
              <a:rPr lang="ru-RU" dirty="0" smtClean="0"/>
              <a:t> 10 </a:t>
            </a:r>
            <a:r>
              <a:rPr lang="ru-RU" dirty="0" err="1" smtClean="0"/>
              <a:t>класу</a:t>
            </a:r>
            <a:endParaRPr lang="ru-RU" dirty="0" smtClean="0"/>
          </a:p>
          <a:p>
            <a:pPr marL="0" indent="0" algn="l">
              <a:buNone/>
            </a:pPr>
            <a:r>
              <a:rPr lang="ru-RU" dirty="0" err="1" smtClean="0"/>
              <a:t>Хустського</a:t>
            </a:r>
            <a:r>
              <a:rPr lang="ru-RU" dirty="0" smtClean="0"/>
              <a:t> </a:t>
            </a:r>
            <a:r>
              <a:rPr lang="ru-RU" dirty="0" err="1" smtClean="0"/>
              <a:t>нвк</a:t>
            </a:r>
            <a:r>
              <a:rPr lang="ru-RU" dirty="0" smtClean="0"/>
              <a:t> №1</a:t>
            </a:r>
          </a:p>
          <a:p>
            <a:pPr marL="0" indent="0" algn="l">
              <a:buNone/>
            </a:pPr>
            <a:r>
              <a:rPr lang="ru-RU" dirty="0" err="1" smtClean="0"/>
              <a:t>Вакарова</a:t>
            </a:r>
            <a:r>
              <a:rPr lang="ru-RU" dirty="0" smtClean="0"/>
              <a:t> </a:t>
            </a:r>
            <a:r>
              <a:rPr lang="ru-RU" dirty="0" err="1" smtClean="0"/>
              <a:t>валентина</a:t>
            </a:r>
            <a:r>
              <a:rPr lang="ru-RU" dirty="0" smtClean="0"/>
              <a:t> сер.</a:t>
            </a:r>
          </a:p>
          <a:p>
            <a:pPr marL="0" indent="0" algn="l">
              <a:buNone/>
            </a:pPr>
            <a:endParaRPr lang="ru-RU" dirty="0" smtClean="0"/>
          </a:p>
          <a:p>
            <a:pPr marL="0" indent="0" algn="l">
              <a:buNone/>
            </a:pPr>
            <a:endParaRPr lang="ru-RU" dirty="0" smtClean="0"/>
          </a:p>
        </p:txBody>
      </p:sp>
    </p:spTree>
    <p:custDataLst>
      <p:tags r:id="rId1"/>
    </p:custDataLst>
  </p:cSld>
  <p:clrMapOvr>
    <a:masterClrMapping/>
  </p:clrMapOvr>
  <p:transition spd="slow" advTm="899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Grp="1"/>
          </p:cNvSpPr>
          <p:nvPr>
            <p:ph type="title"/>
          </p:nvPr>
        </p:nvSpPr>
        <p:spPr/>
        <p:txBody>
          <a:bodyPr/>
          <a:lstStyle/>
          <a:p>
            <a:pPr algn="l" defTabSz="457200">
              <a:spcBef>
                <a:spcPts val="1"/>
              </a:spcBef>
              <a:buNone/>
            </a:pPr>
            <a:r>
              <a:rPr lang="ru-RU" sz="3200" dirty="0" smtClean="0">
                <a:solidFill>
                  <a:srgbClr val="EBEBEB"/>
                </a:solidFill>
                <a:latin typeface="Century Gothic"/>
              </a:rPr>
              <a:t>7. </a:t>
            </a:r>
            <a:r>
              <a:rPr lang="ru-RU" sz="3200" dirty="0" err="1" smtClean="0">
                <a:solidFill>
                  <a:srgbClr val="EBEBEB"/>
                </a:solidFill>
                <a:latin typeface="Century Gothic"/>
              </a:rPr>
              <a:t>Щоб</a:t>
            </a:r>
            <a:r>
              <a:rPr lang="ru-RU" sz="3200" dirty="0" smtClean="0">
                <a:solidFill>
                  <a:srgbClr val="EBEBEB"/>
                </a:solidFill>
                <a:latin typeface="Century Gothic"/>
              </a:rPr>
              <a:t> </a:t>
            </a:r>
            <a:r>
              <a:rPr lang="ru-RU" sz="3200" dirty="0" err="1" smtClean="0">
                <a:solidFill>
                  <a:srgbClr val="EBEBEB"/>
                </a:solidFill>
                <a:latin typeface="Century Gothic"/>
              </a:rPr>
              <a:t>написати</a:t>
            </a:r>
            <a:r>
              <a:rPr lang="ru-RU" sz="3200" dirty="0" smtClean="0">
                <a:solidFill>
                  <a:srgbClr val="EBEBEB"/>
                </a:solidFill>
                <a:latin typeface="Century Gothic"/>
              </a:rPr>
              <a:t> </a:t>
            </a:r>
            <a:r>
              <a:rPr lang="ru-RU" sz="3200" dirty="0" err="1" smtClean="0">
                <a:solidFill>
                  <a:srgbClr val="EBEBEB"/>
                </a:solidFill>
                <a:latin typeface="Century Gothic"/>
              </a:rPr>
              <a:t>своєму</a:t>
            </a:r>
            <a:r>
              <a:rPr lang="ru-RU" sz="3200" dirty="0" smtClean="0">
                <a:solidFill>
                  <a:srgbClr val="EBEBEB"/>
                </a:solidFill>
                <a:latin typeface="Century Gothic"/>
              </a:rPr>
              <a:t> </a:t>
            </a:r>
            <a:r>
              <a:rPr lang="ru-RU" sz="3200" dirty="0" err="1" smtClean="0">
                <a:solidFill>
                  <a:srgbClr val="EBEBEB"/>
                </a:solidFill>
                <a:latin typeface="Century Gothic"/>
              </a:rPr>
              <a:t>другові</a:t>
            </a:r>
            <a:r>
              <a:rPr lang="ru-RU" sz="3200" dirty="0" smtClean="0">
                <a:solidFill>
                  <a:srgbClr val="EBEBEB"/>
                </a:solidFill>
                <a:latin typeface="Century Gothic"/>
              </a:rPr>
              <a:t>, </a:t>
            </a:r>
            <a:r>
              <a:rPr lang="ru-RU" sz="3200" dirty="0" err="1" smtClean="0">
                <a:solidFill>
                  <a:srgbClr val="EBEBEB"/>
                </a:solidFill>
                <a:latin typeface="Century Gothic"/>
              </a:rPr>
              <a:t>достатньо</a:t>
            </a:r>
            <a:r>
              <a:rPr lang="ru-RU" sz="3200" dirty="0" smtClean="0">
                <a:solidFill>
                  <a:srgbClr val="EBEBEB"/>
                </a:solidFill>
                <a:latin typeface="Century Gothic"/>
              </a:rPr>
              <a:t> </a:t>
            </a:r>
            <a:r>
              <a:rPr lang="ru-RU" sz="3200" dirty="0" err="1" smtClean="0">
                <a:solidFill>
                  <a:srgbClr val="EBEBEB"/>
                </a:solidFill>
                <a:latin typeface="Century Gothic"/>
              </a:rPr>
              <a:t>лише</a:t>
            </a:r>
            <a:r>
              <a:rPr lang="ru-RU" sz="3200" dirty="0" smtClean="0">
                <a:solidFill>
                  <a:srgbClr val="EBEBEB"/>
                </a:solidFill>
                <a:latin typeface="Century Gothic"/>
              </a:rPr>
              <a:t> </a:t>
            </a:r>
            <a:r>
              <a:rPr lang="ru-RU" sz="3200" dirty="0" err="1" smtClean="0">
                <a:solidFill>
                  <a:srgbClr val="EBEBEB"/>
                </a:solidFill>
                <a:latin typeface="Century Gothic"/>
              </a:rPr>
              <a:t>нажати</a:t>
            </a:r>
            <a:r>
              <a:rPr lang="ru-RU" sz="3200" dirty="0" smtClean="0">
                <a:solidFill>
                  <a:srgbClr val="EBEBEB"/>
                </a:solidFill>
                <a:latin typeface="Century Gothic"/>
              </a:rPr>
              <a:t> кнопку «</a:t>
            </a:r>
            <a:r>
              <a:rPr lang="ru-RU" sz="3200" dirty="0" err="1" smtClean="0">
                <a:solidFill>
                  <a:srgbClr val="EBEBEB"/>
                </a:solidFill>
                <a:latin typeface="Century Gothic"/>
              </a:rPr>
              <a:t>написати</a:t>
            </a:r>
            <a:r>
              <a:rPr lang="ru-RU" sz="3200" dirty="0" smtClean="0">
                <a:solidFill>
                  <a:srgbClr val="EBEBEB"/>
                </a:solidFill>
                <a:latin typeface="Century Gothic"/>
              </a:rPr>
              <a:t> лист» і </a:t>
            </a:r>
            <a:r>
              <a:rPr lang="ru-RU" sz="3200" dirty="0" err="1" smtClean="0">
                <a:solidFill>
                  <a:srgbClr val="EBEBEB"/>
                </a:solidFill>
                <a:latin typeface="Century Gothic"/>
              </a:rPr>
              <a:t>набрати</a:t>
            </a:r>
            <a:r>
              <a:rPr lang="ru-RU" sz="3200" dirty="0" smtClean="0">
                <a:solidFill>
                  <a:srgbClr val="EBEBEB"/>
                </a:solidFill>
                <a:latin typeface="Century Gothic"/>
              </a:rPr>
              <a:t> </a:t>
            </a:r>
            <a:r>
              <a:rPr lang="ru-RU" sz="3200" dirty="0" err="1" smtClean="0">
                <a:solidFill>
                  <a:srgbClr val="EBEBEB"/>
                </a:solidFill>
                <a:latin typeface="Century Gothic"/>
              </a:rPr>
              <a:t>його</a:t>
            </a:r>
            <a:r>
              <a:rPr lang="ru-RU" sz="3200" dirty="0" smtClean="0">
                <a:solidFill>
                  <a:srgbClr val="EBEBEB"/>
                </a:solidFill>
                <a:latin typeface="Century Gothic"/>
              </a:rPr>
              <a:t> </a:t>
            </a:r>
            <a:r>
              <a:rPr lang="ru-RU" sz="3200" dirty="0" err="1" smtClean="0">
                <a:solidFill>
                  <a:srgbClr val="EBEBEB"/>
                </a:solidFill>
                <a:latin typeface="Century Gothic"/>
              </a:rPr>
              <a:t>логін</a:t>
            </a:r>
            <a:r>
              <a:rPr lang="ru-RU" sz="3200" dirty="0" smtClean="0">
                <a:solidFill>
                  <a:srgbClr val="EBEBEB"/>
                </a:solidFill>
                <a:latin typeface="Century Gothic"/>
              </a:rPr>
              <a:t>.</a:t>
            </a:r>
            <a:endParaRPr lang="ru-RU" sz="3200" b="0" i="0" dirty="0">
              <a:solidFill>
                <a:srgbClr val="EBEBEB"/>
              </a:solidFill>
              <a:latin typeface="Century Gothic"/>
              <a:ea typeface="+mj-ea"/>
              <a:cs typeface="+mj-cs"/>
            </a:endParaRPr>
          </a:p>
        </p:txBody>
      </p:sp>
      <p:pic>
        <p:nvPicPr>
          <p:cNvPr id="2" name="Объект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40300" y="2168589"/>
            <a:ext cx="10185474" cy="3900616"/>
          </a:xfrm>
          <a:prstGeom prst="rect">
            <a:avLst/>
          </a:prstGeom>
          <a:ln>
            <a:noFill/>
          </a:ln>
          <a:effectLst>
            <a:softEdge rad="112500"/>
          </a:effectLst>
        </p:spPr>
      </p:pic>
    </p:spTree>
    <p:custDataLst>
      <p:tags r:id="rId1"/>
    </p:custDataLst>
  </p:cSld>
  <p:clrMapOvr>
    <a:masterClrMapping/>
  </p:clrMapOvr>
  <p:transition spd="slow" advTm="1217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p:txBody>
          <a:bodyPr/>
          <a:lstStyle/>
          <a:p>
            <a:pPr algn="l" defTabSz="457200">
              <a:spcBef>
                <a:spcPts val="1"/>
              </a:spcBef>
              <a:buNone/>
            </a:pPr>
            <a:r>
              <a:rPr lang="ru-RU" sz="2800" dirty="0" smtClean="0">
                <a:solidFill>
                  <a:srgbClr val="EBEBEB"/>
                </a:solidFill>
                <a:latin typeface="Century Gothic"/>
              </a:rPr>
              <a:t>8. Для того, </a:t>
            </a:r>
            <a:r>
              <a:rPr lang="ru-RU" sz="2800" dirty="0" err="1" smtClean="0">
                <a:solidFill>
                  <a:srgbClr val="EBEBEB"/>
                </a:solidFill>
                <a:latin typeface="Century Gothic"/>
              </a:rPr>
              <a:t>щоб</a:t>
            </a:r>
            <a:r>
              <a:rPr lang="ru-RU" sz="2800" dirty="0" smtClean="0">
                <a:solidFill>
                  <a:srgbClr val="EBEBEB"/>
                </a:solidFill>
                <a:latin typeface="Century Gothic"/>
              </a:rPr>
              <a:t> </a:t>
            </a:r>
            <a:r>
              <a:rPr lang="ru-RU" sz="2800" dirty="0" err="1" smtClean="0">
                <a:solidFill>
                  <a:srgbClr val="EBEBEB"/>
                </a:solidFill>
                <a:latin typeface="Century Gothic"/>
              </a:rPr>
              <a:t>відіслати</a:t>
            </a:r>
            <a:r>
              <a:rPr lang="ru-RU" sz="2800" dirty="0">
                <a:solidFill>
                  <a:srgbClr val="EBEBEB"/>
                </a:solidFill>
                <a:latin typeface="Century Gothic"/>
              </a:rPr>
              <a:t> </a:t>
            </a:r>
            <a:r>
              <a:rPr lang="ru-RU" sz="2800" dirty="0" err="1" smtClean="0">
                <a:solidFill>
                  <a:srgbClr val="EBEBEB"/>
                </a:solidFill>
                <a:latin typeface="Century Gothic"/>
              </a:rPr>
              <a:t>своєму</a:t>
            </a:r>
            <a:r>
              <a:rPr lang="ru-RU" sz="2800" dirty="0" smtClean="0">
                <a:solidFill>
                  <a:srgbClr val="EBEBEB"/>
                </a:solidFill>
                <a:latin typeface="Century Gothic"/>
              </a:rPr>
              <a:t> </a:t>
            </a:r>
            <a:r>
              <a:rPr lang="ru-RU" sz="2800" dirty="0" err="1" smtClean="0">
                <a:solidFill>
                  <a:srgbClr val="EBEBEB"/>
                </a:solidFill>
                <a:latin typeface="Century Gothic"/>
              </a:rPr>
              <a:t>співбесіднику</a:t>
            </a:r>
            <a:r>
              <a:rPr lang="ru-RU" sz="2800" dirty="0" smtClean="0">
                <a:solidFill>
                  <a:srgbClr val="EBEBEB"/>
                </a:solidFill>
                <a:latin typeface="Century Gothic"/>
              </a:rPr>
              <a:t> фото, </a:t>
            </a:r>
            <a:r>
              <a:rPr lang="ru-RU" sz="2800" dirty="0" err="1" smtClean="0">
                <a:solidFill>
                  <a:srgbClr val="EBEBEB"/>
                </a:solidFill>
                <a:latin typeface="Century Gothic"/>
              </a:rPr>
              <a:t>аудіо</a:t>
            </a:r>
            <a:r>
              <a:rPr lang="ru-RU" sz="2800" dirty="0" smtClean="0">
                <a:solidFill>
                  <a:srgbClr val="EBEBEB"/>
                </a:solidFill>
                <a:latin typeface="Century Gothic"/>
              </a:rPr>
              <a:t>, </a:t>
            </a:r>
            <a:r>
              <a:rPr lang="ru-RU" sz="2800" dirty="0" err="1" smtClean="0">
                <a:solidFill>
                  <a:srgbClr val="EBEBEB"/>
                </a:solidFill>
                <a:latin typeface="Century Gothic"/>
              </a:rPr>
              <a:t>відео</a:t>
            </a:r>
            <a:r>
              <a:rPr lang="ru-RU" sz="2800" dirty="0" smtClean="0">
                <a:solidFill>
                  <a:srgbClr val="EBEBEB"/>
                </a:solidFill>
                <a:latin typeface="Century Gothic"/>
              </a:rPr>
              <a:t> </a:t>
            </a:r>
            <a:r>
              <a:rPr lang="ru-RU" sz="2800" dirty="0" err="1" smtClean="0">
                <a:solidFill>
                  <a:srgbClr val="EBEBEB"/>
                </a:solidFill>
                <a:latin typeface="Century Gothic"/>
              </a:rPr>
              <a:t>або</a:t>
            </a:r>
            <a:r>
              <a:rPr lang="ru-RU" sz="2800" dirty="0" smtClean="0">
                <a:solidFill>
                  <a:srgbClr val="EBEBEB"/>
                </a:solidFill>
                <a:latin typeface="Century Gothic"/>
              </a:rPr>
              <a:t> документ, </a:t>
            </a:r>
            <a:r>
              <a:rPr lang="ru-RU" sz="2800" dirty="0" err="1" smtClean="0">
                <a:solidFill>
                  <a:srgbClr val="EBEBEB"/>
                </a:solidFill>
                <a:latin typeface="Century Gothic"/>
              </a:rPr>
              <a:t>потрібно</a:t>
            </a:r>
            <a:r>
              <a:rPr lang="ru-RU" sz="2800" dirty="0" smtClean="0">
                <a:solidFill>
                  <a:srgbClr val="EBEBEB"/>
                </a:solidFill>
                <a:latin typeface="Century Gothic"/>
              </a:rPr>
              <a:t> </a:t>
            </a:r>
            <a:r>
              <a:rPr lang="ru-RU" sz="2800" dirty="0" err="1" smtClean="0">
                <a:solidFill>
                  <a:srgbClr val="EBEBEB"/>
                </a:solidFill>
                <a:latin typeface="Century Gothic"/>
              </a:rPr>
              <a:t>нажати</a:t>
            </a:r>
            <a:r>
              <a:rPr lang="ru-RU" sz="2800" dirty="0" smtClean="0">
                <a:solidFill>
                  <a:srgbClr val="EBEBEB"/>
                </a:solidFill>
                <a:latin typeface="Century Gothic"/>
              </a:rPr>
              <a:t> на кнопку «прикрепить файл», </a:t>
            </a:r>
            <a:r>
              <a:rPr lang="ru-RU" sz="2800" dirty="0" err="1" smtClean="0">
                <a:solidFill>
                  <a:srgbClr val="EBEBEB"/>
                </a:solidFill>
                <a:latin typeface="Century Gothic"/>
              </a:rPr>
              <a:t>після</a:t>
            </a:r>
            <a:r>
              <a:rPr lang="ru-RU" sz="2800" dirty="0" smtClean="0">
                <a:solidFill>
                  <a:srgbClr val="EBEBEB"/>
                </a:solidFill>
                <a:latin typeface="Century Gothic"/>
              </a:rPr>
              <a:t> </a:t>
            </a:r>
            <a:r>
              <a:rPr lang="ru-RU" sz="2800" dirty="0" err="1" smtClean="0">
                <a:solidFill>
                  <a:srgbClr val="EBEBEB"/>
                </a:solidFill>
                <a:latin typeface="Century Gothic"/>
              </a:rPr>
              <a:t>чого</a:t>
            </a:r>
            <a:r>
              <a:rPr lang="ru-RU" sz="2800" dirty="0" smtClean="0">
                <a:solidFill>
                  <a:srgbClr val="EBEBEB"/>
                </a:solidFill>
                <a:latin typeface="Century Gothic"/>
              </a:rPr>
              <a:t> </a:t>
            </a:r>
            <a:r>
              <a:rPr lang="ru-RU" sz="2800" dirty="0" err="1" smtClean="0">
                <a:solidFill>
                  <a:srgbClr val="EBEBEB"/>
                </a:solidFill>
                <a:latin typeface="Century Gothic"/>
              </a:rPr>
              <a:t>можна</a:t>
            </a:r>
            <a:r>
              <a:rPr lang="ru-RU" sz="2800" dirty="0" smtClean="0">
                <a:solidFill>
                  <a:srgbClr val="EBEBEB"/>
                </a:solidFill>
                <a:latin typeface="Century Gothic"/>
              </a:rPr>
              <a:t> </a:t>
            </a:r>
            <a:r>
              <a:rPr lang="ru-RU" sz="2800" dirty="0" err="1" smtClean="0">
                <a:solidFill>
                  <a:srgbClr val="EBEBEB"/>
                </a:solidFill>
                <a:latin typeface="Century Gothic"/>
              </a:rPr>
              <a:t>відправити</a:t>
            </a:r>
            <a:r>
              <a:rPr lang="ru-RU" sz="2800" dirty="0" smtClean="0">
                <a:solidFill>
                  <a:srgbClr val="EBEBEB"/>
                </a:solidFill>
                <a:latin typeface="Century Gothic"/>
              </a:rPr>
              <a:t> </a:t>
            </a:r>
            <a:r>
              <a:rPr lang="ru-RU" sz="2800" dirty="0" err="1" smtClean="0">
                <a:solidFill>
                  <a:srgbClr val="EBEBEB"/>
                </a:solidFill>
                <a:latin typeface="Century Gothic"/>
              </a:rPr>
              <a:t>свій</a:t>
            </a:r>
            <a:r>
              <a:rPr lang="ru-RU" sz="2800" dirty="0" smtClean="0">
                <a:solidFill>
                  <a:srgbClr val="EBEBEB"/>
                </a:solidFill>
                <a:latin typeface="Century Gothic"/>
              </a:rPr>
              <a:t> лист</a:t>
            </a:r>
            <a:r>
              <a:rPr lang="ru-RU" sz="3200" dirty="0" smtClean="0">
                <a:solidFill>
                  <a:srgbClr val="EBEBEB"/>
                </a:solidFill>
                <a:latin typeface="Century Gothic"/>
              </a:rPr>
              <a:t>.</a:t>
            </a:r>
            <a:endParaRPr lang="ru-RU" sz="3200" b="0" i="0" dirty="0">
              <a:solidFill>
                <a:srgbClr val="EBEBEB"/>
              </a:solidFill>
              <a:latin typeface="Century Gothic"/>
              <a:ea typeface="+mj-ea"/>
              <a:cs typeface="+mj-cs"/>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016" y="2502039"/>
            <a:ext cx="8502469" cy="3453221"/>
          </a:xfrm>
          <a:prstGeom prst="rect">
            <a:avLst/>
          </a:prstGeom>
          <a:ln>
            <a:noFill/>
          </a:ln>
          <a:effectLst>
            <a:softEdge rad="112500"/>
          </a:effectLst>
        </p:spPr>
      </p:pic>
    </p:spTree>
    <p:custDataLst>
      <p:tags r:id="rId1"/>
    </p:custDataLst>
  </p:cSld>
  <p:clrMapOvr>
    <a:masterClrMapping/>
  </p:clrMapOvr>
  <p:transition spd="slow" advTm="1232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8"/>
            <a:ext cx="4066566" cy="6068662"/>
          </a:xfrm>
        </p:spPr>
        <p:txBody>
          <a:bodyPr/>
          <a:lstStyle/>
          <a:p>
            <a:r>
              <a:rPr lang="uk-UA" sz="1800" dirty="0">
                <a:solidFill>
                  <a:schemeClr val="tx1"/>
                </a:solidFill>
                <a:latin typeface="Georgia"/>
              </a:rPr>
              <a:t>Електронна пошта перетворила віртуальне спілкування на силу, яку не можна не враховувати. Вже через 30 днів після відкриття, без будь-якої реклами та публікацій у пресі, </a:t>
            </a:r>
            <a:r>
              <a:rPr lang="en-US" sz="1800" dirty="0">
                <a:solidFill>
                  <a:schemeClr val="tx1"/>
                </a:solidFill>
                <a:latin typeface="Georgia"/>
              </a:rPr>
              <a:t>Amazon.com </a:t>
            </a:r>
            <a:r>
              <a:rPr lang="uk-UA" sz="1800" dirty="0">
                <a:solidFill>
                  <a:schemeClr val="tx1"/>
                </a:solidFill>
                <a:latin typeface="Georgia"/>
              </a:rPr>
              <a:t>продавав книжки у всіх штатах Америки та 45 інших країнах світу. Для цього керівник фірми </a:t>
            </a:r>
            <a:r>
              <a:rPr lang="uk-UA" sz="1800" dirty="0" err="1">
                <a:solidFill>
                  <a:schemeClr val="accent1"/>
                </a:solidFill>
                <a:latin typeface="Georgia"/>
              </a:rPr>
              <a:t>Джефф</a:t>
            </a:r>
            <a:r>
              <a:rPr lang="uk-UA" sz="1800" dirty="0">
                <a:solidFill>
                  <a:schemeClr val="accent1"/>
                </a:solidFill>
                <a:latin typeface="Georgia"/>
              </a:rPr>
              <a:t> </a:t>
            </a:r>
            <a:r>
              <a:rPr lang="uk-UA" sz="1800" dirty="0" err="1">
                <a:solidFill>
                  <a:schemeClr val="accent1"/>
                </a:solidFill>
                <a:latin typeface="Georgia"/>
              </a:rPr>
              <a:t>Безос</a:t>
            </a:r>
            <a:r>
              <a:rPr lang="uk-UA" sz="1800" dirty="0">
                <a:solidFill>
                  <a:schemeClr val="accent1"/>
                </a:solidFill>
                <a:latin typeface="Georgia"/>
              </a:rPr>
              <a:t> </a:t>
            </a:r>
            <a:r>
              <a:rPr lang="uk-UA" sz="1800" dirty="0">
                <a:solidFill>
                  <a:schemeClr val="tx1"/>
                </a:solidFill>
                <a:latin typeface="Georgia"/>
              </a:rPr>
              <a:t>лише надіслав електронні листи своїм 300 друзям і попросив їх розповісти про новий сайт своїм знайомим. Тільки за останніх два роки відсоток користувачів Інтернету в Україні виріс більше ніж у півтора рази. Нині всесвітньою павутиною в країні користується 3,2 </a:t>
            </a:r>
            <a:r>
              <a:rPr lang="uk-UA" sz="1800" dirty="0" err="1">
                <a:solidFill>
                  <a:schemeClr val="tx1"/>
                </a:solidFill>
                <a:latin typeface="Georgia"/>
              </a:rPr>
              <a:t>млн</a:t>
            </a:r>
            <a:r>
              <a:rPr lang="uk-UA" sz="1800" dirty="0">
                <a:solidFill>
                  <a:schemeClr val="tx1"/>
                </a:solidFill>
                <a:latin typeface="Georgia"/>
              </a:rPr>
              <a:t> або 8 % населення.</a:t>
            </a:r>
            <a:endParaRPr lang="uk-UA" sz="1800" dirty="0">
              <a:solidFill>
                <a:schemeClr val="tx1"/>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8091" y="1176265"/>
            <a:ext cx="5493519" cy="371728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13466853"/>
      </p:ext>
    </p:extLst>
  </p:cSld>
  <p:clrMapOvr>
    <a:masterClrMapping/>
  </p:clrMapOvr>
  <p:transition spd="slow" advTm="1791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chemeClr val="accent2"/>
                </a:solidFill>
                <a:latin typeface="Georgia"/>
              </a:rPr>
              <a:t>Спілкування</a:t>
            </a:r>
            <a:r>
              <a:rPr lang="ru-RU" dirty="0">
                <a:solidFill>
                  <a:schemeClr val="accent2"/>
                </a:solidFill>
                <a:latin typeface="Georgia"/>
              </a:rPr>
              <a:t> в </a:t>
            </a:r>
            <a:r>
              <a:rPr lang="ru-RU" dirty="0" err="1">
                <a:solidFill>
                  <a:schemeClr val="accent2"/>
                </a:solidFill>
                <a:latin typeface="Georgia"/>
              </a:rPr>
              <a:t>Інтернеті</a:t>
            </a:r>
            <a:r>
              <a:rPr lang="ru-RU" dirty="0">
                <a:solidFill>
                  <a:schemeClr val="accent2"/>
                </a:solidFill>
                <a:latin typeface="Georgia"/>
              </a:rPr>
              <a:t> </a:t>
            </a:r>
            <a:r>
              <a:rPr lang="ru-RU" dirty="0" err="1">
                <a:solidFill>
                  <a:schemeClr val="accent2"/>
                </a:solidFill>
                <a:latin typeface="Georgia"/>
              </a:rPr>
              <a:t>має</a:t>
            </a:r>
            <a:r>
              <a:rPr lang="ru-RU" dirty="0">
                <a:solidFill>
                  <a:schemeClr val="accent2"/>
                </a:solidFill>
                <a:latin typeface="Georgia"/>
              </a:rPr>
              <a:t> </a:t>
            </a:r>
            <a:r>
              <a:rPr lang="ru-RU" dirty="0" err="1">
                <a:solidFill>
                  <a:schemeClr val="accent2"/>
                </a:solidFill>
                <a:latin typeface="Georgia"/>
              </a:rPr>
              <a:t>певні</a:t>
            </a:r>
            <a:r>
              <a:rPr lang="ru-RU" dirty="0">
                <a:solidFill>
                  <a:schemeClr val="accent2"/>
                </a:solidFill>
                <a:latin typeface="Georgia"/>
              </a:rPr>
              <a:t> </a:t>
            </a:r>
            <a:r>
              <a:rPr lang="ru-RU" dirty="0" err="1">
                <a:solidFill>
                  <a:schemeClr val="accent2"/>
                </a:solidFill>
                <a:latin typeface="Georgia"/>
              </a:rPr>
              <a:t>особливості</a:t>
            </a:r>
            <a:r>
              <a:rPr lang="ru-RU" dirty="0">
                <a:solidFill>
                  <a:schemeClr val="accent2"/>
                </a:solidFill>
                <a:latin typeface="Georgia"/>
              </a:rPr>
              <a:t>, а </a:t>
            </a:r>
            <a:r>
              <a:rPr lang="ru-RU" dirty="0" err="1">
                <a:solidFill>
                  <a:schemeClr val="accent2"/>
                </a:solidFill>
                <a:latin typeface="Georgia"/>
              </a:rPr>
              <a:t>саме</a:t>
            </a:r>
            <a:r>
              <a:rPr lang="ru-RU" dirty="0">
                <a:solidFill>
                  <a:schemeClr val="accent2"/>
                </a:solidFill>
                <a:latin typeface="Georgia"/>
              </a:rPr>
              <a:t>:</a:t>
            </a:r>
            <a:endParaRPr lang="uk-UA" dirty="0">
              <a:solidFill>
                <a:schemeClr val="accent2"/>
              </a:solidFill>
            </a:endParaRPr>
          </a:p>
        </p:txBody>
      </p:sp>
      <p:sp>
        <p:nvSpPr>
          <p:cNvPr id="3" name="Объект 2"/>
          <p:cNvSpPr>
            <a:spLocks noGrp="1"/>
          </p:cNvSpPr>
          <p:nvPr>
            <p:ph idx="1"/>
          </p:nvPr>
        </p:nvSpPr>
        <p:spPr/>
        <p:txBody>
          <a:bodyPr/>
          <a:lstStyle/>
          <a:p>
            <a:pPr marL="0" indent="0">
              <a:buNone/>
            </a:pPr>
            <a:r>
              <a:rPr lang="uk-UA" dirty="0">
                <a:latin typeface="Georgia"/>
              </a:rPr>
              <a:t>1)спілкування, опосередковане комп'ютером, відбувається анонімно. Коли хто-небудь надсилає повідомлення в Інтернет, його можуть читати всі і відповідати на нього. Можна приєднатися до чужої розмови, а можна розпочати свою;</a:t>
            </a: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847" y="3436536"/>
            <a:ext cx="3737656" cy="254160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5610070"/>
      </p:ext>
    </p:extLst>
  </p:cSld>
  <p:clrMapOvr>
    <a:masterClrMapping/>
  </p:clrMapOvr>
  <p:transition spd="slow" advTm="1361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solidFill>
                  <a:schemeClr val="tx1"/>
                </a:solidFill>
                <a:latin typeface="Georgia"/>
              </a:rPr>
              <a:t>2) втрачають своє значення невербальні засоби спілкування. Фізична відсутність учасників взаємодії призводить до того, що справжні почуття можуть приховуватися або подаються зовсім не ті, які людина у цей момент відчуває. Тому в Інтернеті легше вести серйозну розмову; можна спілкуватися з тією людиною, яка б при зустрічі могла не сподобатися, скажімо, через зовнішність; люди рідше ображаються. Можна говорити з людьми незалежно від їх віку, статі, статусу тощо. Тобто в Інтернеті внаслідок фізичної відсутності партнерів по комунікації зникає ціла низка бар'єрів, які заважають взаємодії;</a:t>
            </a:r>
            <a:r>
              <a:rPr lang="uk-UA" dirty="0"/>
              <a:t/>
            </a:r>
            <a:br>
              <a:rPr lang="uk-UA" dirty="0"/>
            </a:br>
            <a:endParaRPr lang="uk-UA"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6037" y="3173598"/>
            <a:ext cx="4180768" cy="288473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841070514"/>
      </p:ext>
    </p:extLst>
  </p:cSld>
  <p:clrMapOvr>
    <a:masterClrMapping/>
  </p:clrMapOvr>
  <p:transition spd="slow" advTm="1635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solidFill>
                  <a:schemeClr val="tx1"/>
                </a:solidFill>
                <a:latin typeface="Georgia"/>
              </a:rPr>
              <a:t>3) спілкуючись в Інтернеті, можна створювати будь-який образ, виглядати ким завгодно, бо немає обмежень, характерних для матеріального світу. Користувачі кажуть: "В Інтернеті ніхто не знає, що ви — собака". Анонімність розширює можливості для само презентації людини, дає змогу створювати іншим яке завгодно уявлення про себе. У цьому контексті навіть можна говорити про "віртуальну особистість". Вона наділяється іменем, часто псевдонімом, а її реальне "Я" дуже відрізняється від створеної віртуального образу. Крім того, взаємодія тут має свої особливості, а саме: попередню невизначеність; унікальність для кожного роду взаємодії; а також існування тільки протягом самої взаємодії.</a:t>
            </a:r>
            <a:r>
              <a:rPr lang="uk-UA" sz="2000" dirty="0">
                <a:solidFill>
                  <a:schemeClr val="tx1"/>
                </a:solidFill>
              </a:rPr>
              <a:t/>
            </a:r>
            <a:br>
              <a:rPr lang="uk-UA" sz="2000" dirty="0">
                <a:solidFill>
                  <a:schemeClr val="tx1"/>
                </a:solidFill>
              </a:rPr>
            </a:br>
            <a:endParaRPr lang="uk-UA" sz="2000" dirty="0">
              <a:solidFill>
                <a:schemeClr val="tx1"/>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6501" y="3709680"/>
            <a:ext cx="3792084" cy="237005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055591839"/>
      </p:ext>
    </p:extLst>
  </p:cSld>
  <p:clrMapOvr>
    <a:masterClrMapping/>
  </p:clrMapOvr>
  <p:transition spd="slow" advTm="2221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solidFill>
                  <a:schemeClr val="tx1"/>
                </a:solidFill>
                <a:latin typeface="Georgia"/>
              </a:rPr>
              <a:t>Для того щоб спілкування у віртуальному просторі не принижувало людину, а, навпаки, сприяло її особистісному зростанню необхідно дотримуватися загальноприйнятих етичних вимог, правил мережевого етикету. З появою Інтернету в наше життя навіть увійшло таке поняття, як </a:t>
            </a:r>
            <a:r>
              <a:rPr lang="uk-UA" sz="2000" dirty="0" err="1">
                <a:solidFill>
                  <a:schemeClr val="tx1"/>
                </a:solidFill>
                <a:latin typeface="Georgia"/>
              </a:rPr>
              <a:t>нетикет</a:t>
            </a:r>
            <a:r>
              <a:rPr lang="uk-UA" sz="2000" dirty="0">
                <a:solidFill>
                  <a:schemeClr val="tx1"/>
                </a:solidFill>
                <a:latin typeface="Georgia"/>
              </a:rPr>
              <a:t> (</a:t>
            </a:r>
            <a:r>
              <a:rPr lang="en-US" sz="2000" dirty="0" err="1">
                <a:solidFill>
                  <a:schemeClr val="tx1"/>
                </a:solidFill>
                <a:latin typeface="Georgia"/>
              </a:rPr>
              <a:t>netiqutte</a:t>
            </a:r>
            <a:r>
              <a:rPr lang="en-US" sz="2000" dirty="0">
                <a:solidFill>
                  <a:schemeClr val="tx1"/>
                </a:solidFill>
                <a:latin typeface="Georgia"/>
              </a:rPr>
              <a:t> — </a:t>
            </a:r>
            <a:r>
              <a:rPr lang="uk-UA" sz="2000" dirty="0">
                <a:solidFill>
                  <a:schemeClr val="tx1"/>
                </a:solidFill>
                <a:latin typeface="Georgia"/>
              </a:rPr>
              <a:t>від англ. </a:t>
            </a:r>
            <a:r>
              <a:rPr lang="en-US" sz="2000" dirty="0">
                <a:solidFill>
                  <a:schemeClr val="tx1"/>
                </a:solidFill>
                <a:latin typeface="Georgia"/>
              </a:rPr>
              <a:t>net — </a:t>
            </a:r>
            <a:r>
              <a:rPr lang="uk-UA" sz="2000" dirty="0">
                <a:solidFill>
                  <a:schemeClr val="tx1"/>
                </a:solidFill>
                <a:latin typeface="Georgia"/>
              </a:rPr>
              <a:t>мережа та </a:t>
            </a:r>
            <a:r>
              <a:rPr lang="uk-UA" sz="2000" dirty="0" err="1">
                <a:solidFill>
                  <a:schemeClr val="tx1"/>
                </a:solidFill>
                <a:latin typeface="Georgia"/>
              </a:rPr>
              <a:t>франц</a:t>
            </a:r>
            <a:r>
              <a:rPr lang="uk-UA" sz="2000" dirty="0">
                <a:solidFill>
                  <a:schemeClr val="tx1"/>
                </a:solidFill>
                <a:latin typeface="Georgia"/>
              </a:rPr>
              <a:t>. </a:t>
            </a:r>
            <a:r>
              <a:rPr lang="en-US" sz="2000" dirty="0" err="1">
                <a:solidFill>
                  <a:schemeClr val="tx1"/>
                </a:solidFill>
                <a:latin typeface="Georgia"/>
              </a:rPr>
              <a:t>etiqutte</a:t>
            </a:r>
            <a:r>
              <a:rPr lang="en-US" sz="2000" dirty="0">
                <a:solidFill>
                  <a:schemeClr val="tx1"/>
                </a:solidFill>
                <a:latin typeface="Georgia"/>
              </a:rPr>
              <a:t> — </a:t>
            </a:r>
            <a:r>
              <a:rPr lang="uk-UA" sz="2000" dirty="0">
                <a:solidFill>
                  <a:schemeClr val="tx1"/>
                </a:solidFill>
                <a:latin typeface="Georgia"/>
              </a:rPr>
              <a:t>етикет). Сформовано такі правила мережевого етикету:</a:t>
            </a:r>
            <a:endParaRPr lang="uk-UA" sz="2000" dirty="0">
              <a:solidFill>
                <a:schemeClr val="tx1"/>
              </a:solidFill>
            </a:endParaRPr>
          </a:p>
        </p:txBody>
      </p:sp>
      <p:pic>
        <p:nvPicPr>
          <p:cNvPr id="1026" name="Picture 2" descr="C:\Users\123\AppData\Local\Microsoft\Windows\Temporary Internet Files\Content.IE5\XJR4NJVA\MC90023316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430" y="2275894"/>
            <a:ext cx="8220683" cy="3451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9862093"/>
      </p:ext>
    </p:extLst>
  </p:cSld>
  <p:clrMapOvr>
    <a:masterClrMapping/>
  </p:clrMapOvr>
  <p:transition spd="slow" advTm="1858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solidFill>
                  <a:schemeClr val="tx1"/>
                </a:solidFill>
                <a:latin typeface="Georgia"/>
              </a:rPr>
              <a:t>1)</a:t>
            </a:r>
            <a:r>
              <a:rPr lang="ru-RU" sz="2000" dirty="0" err="1">
                <a:solidFill>
                  <a:schemeClr val="tx1"/>
                </a:solidFill>
                <a:latin typeface="Georgia"/>
              </a:rPr>
              <a:t>пам'ятайте</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Ви </a:t>
            </a:r>
            <a:r>
              <a:rPr lang="ru-RU" sz="2000" dirty="0" err="1">
                <a:solidFill>
                  <a:schemeClr val="tx1"/>
                </a:solidFill>
                <a:latin typeface="Georgia"/>
              </a:rPr>
              <a:t>розмовляєте</a:t>
            </a:r>
            <a:r>
              <a:rPr lang="ru-RU" sz="2000" dirty="0">
                <a:solidFill>
                  <a:schemeClr val="tx1"/>
                </a:solidFill>
                <a:latin typeface="Georgia"/>
              </a:rPr>
              <a:t> з </a:t>
            </a:r>
            <a:r>
              <a:rPr lang="ru-RU" sz="2000" dirty="0" err="1">
                <a:solidFill>
                  <a:schemeClr val="tx1"/>
                </a:solidFill>
                <a:latin typeface="Georgia"/>
              </a:rPr>
              <a:t>людиною</a:t>
            </a:r>
            <a:r>
              <a:rPr lang="ru-RU" sz="2000" dirty="0">
                <a:solidFill>
                  <a:schemeClr val="tx1"/>
                </a:solidFill>
                <a:latin typeface="Georgia"/>
              </a:rPr>
              <a:t>. Не </a:t>
            </a:r>
            <a:r>
              <a:rPr lang="ru-RU" sz="2000" dirty="0" err="1">
                <a:solidFill>
                  <a:schemeClr val="tx1"/>
                </a:solidFill>
                <a:latin typeface="Georgia"/>
              </a:rPr>
              <a:t>робіть</a:t>
            </a:r>
            <a:r>
              <a:rPr lang="ru-RU" sz="2000" dirty="0">
                <a:solidFill>
                  <a:schemeClr val="tx1"/>
                </a:solidFill>
                <a:latin typeface="Georgia"/>
              </a:rPr>
              <a:t> </a:t>
            </a:r>
            <a:r>
              <a:rPr lang="ru-RU" sz="2000" dirty="0" err="1">
                <a:solidFill>
                  <a:schemeClr val="tx1"/>
                </a:solidFill>
                <a:latin typeface="Georgia"/>
              </a:rPr>
              <a:t>іншим</a:t>
            </a:r>
            <a:r>
              <a:rPr lang="ru-RU" sz="2000" dirty="0">
                <a:solidFill>
                  <a:schemeClr val="tx1"/>
                </a:solidFill>
                <a:latin typeface="Georgia"/>
              </a:rPr>
              <a:t> те, </a:t>
            </a:r>
            <a:r>
              <a:rPr lang="ru-RU" sz="2000" dirty="0" err="1">
                <a:solidFill>
                  <a:schemeClr val="tx1"/>
                </a:solidFill>
                <a:latin typeface="Georgia"/>
              </a:rPr>
              <a:t>чого</a:t>
            </a:r>
            <a:r>
              <a:rPr lang="ru-RU" sz="2000" dirty="0">
                <a:solidFill>
                  <a:schemeClr val="tx1"/>
                </a:solidFill>
                <a:latin typeface="Georgia"/>
              </a:rPr>
              <a:t> не </a:t>
            </a:r>
            <a:r>
              <a:rPr lang="ru-RU" sz="2000" dirty="0" err="1">
                <a:solidFill>
                  <a:schemeClr val="tx1"/>
                </a:solidFill>
                <a:latin typeface="Georgia"/>
              </a:rPr>
              <a:t>хочете</a:t>
            </a:r>
            <a:r>
              <a:rPr lang="ru-RU" sz="2000" dirty="0">
                <a:solidFill>
                  <a:schemeClr val="tx1"/>
                </a:solidFill>
                <a:latin typeface="Georgia"/>
              </a:rPr>
              <a:t> </a:t>
            </a:r>
            <a:r>
              <a:rPr lang="ru-RU" sz="2000" dirty="0" err="1">
                <a:solidFill>
                  <a:schemeClr val="tx1"/>
                </a:solidFill>
                <a:latin typeface="Georgia"/>
              </a:rPr>
              <a:t>отримати</a:t>
            </a:r>
            <a:r>
              <a:rPr lang="ru-RU" sz="2000" dirty="0">
                <a:solidFill>
                  <a:schemeClr val="tx1"/>
                </a:solidFill>
                <a:latin typeface="Georgia"/>
              </a:rPr>
              <a:t> </a:t>
            </a:r>
            <a:r>
              <a:rPr lang="ru-RU" sz="2000" dirty="0" err="1">
                <a:solidFill>
                  <a:schemeClr val="tx1"/>
                </a:solidFill>
                <a:latin typeface="Georgia"/>
              </a:rPr>
              <a:t>від</a:t>
            </a:r>
            <a:r>
              <a:rPr lang="ru-RU" sz="2000" dirty="0">
                <a:solidFill>
                  <a:schemeClr val="tx1"/>
                </a:solidFill>
                <a:latin typeface="Georgia"/>
              </a:rPr>
              <a:t> них </a:t>
            </a:r>
            <a:r>
              <a:rPr lang="ru-RU" sz="2000" dirty="0" err="1">
                <a:solidFill>
                  <a:schemeClr val="tx1"/>
                </a:solidFill>
                <a:latin typeface="Georgia"/>
              </a:rPr>
              <a:t>самі</a:t>
            </a:r>
            <a:r>
              <a:rPr lang="ru-RU" sz="2000" dirty="0">
                <a:solidFill>
                  <a:schemeClr val="tx1"/>
                </a:solidFill>
                <a:latin typeface="Georgia"/>
              </a:rPr>
              <a:t>. </a:t>
            </a:r>
            <a:r>
              <a:rPr lang="ru-RU" sz="2000" dirty="0" err="1">
                <a:solidFill>
                  <a:schemeClr val="tx1"/>
                </a:solidFill>
                <a:latin typeface="Georgia"/>
              </a:rPr>
              <a:t>Поставте</a:t>
            </a:r>
            <a:r>
              <a:rPr lang="ru-RU" sz="2000" dirty="0">
                <a:solidFill>
                  <a:schemeClr val="tx1"/>
                </a:solidFill>
                <a:latin typeface="Georgia"/>
              </a:rPr>
              <a:t> себе на </a:t>
            </a:r>
            <a:r>
              <a:rPr lang="ru-RU" sz="2000" dirty="0" err="1">
                <a:solidFill>
                  <a:schemeClr val="tx1"/>
                </a:solidFill>
                <a:latin typeface="Georgia"/>
              </a:rPr>
              <a:t>місце</a:t>
            </a:r>
            <a:r>
              <a:rPr lang="ru-RU" sz="2000" dirty="0">
                <a:solidFill>
                  <a:schemeClr val="tx1"/>
                </a:solidFill>
                <a:latin typeface="Georgia"/>
              </a:rPr>
              <a:t> </a:t>
            </a:r>
            <a:r>
              <a:rPr lang="ru-RU" sz="2000" dirty="0" err="1">
                <a:solidFill>
                  <a:schemeClr val="tx1"/>
                </a:solidFill>
                <a:latin typeface="Georgia"/>
              </a:rPr>
              <a:t>людини</a:t>
            </a:r>
            <a:r>
              <a:rPr lang="ru-RU" sz="2000" dirty="0">
                <a:solidFill>
                  <a:schemeClr val="tx1"/>
                </a:solidFill>
                <a:latin typeface="Georgia"/>
              </a:rPr>
              <a:t>, з </a:t>
            </a:r>
            <a:r>
              <a:rPr lang="ru-RU" sz="2000" dirty="0" err="1">
                <a:solidFill>
                  <a:schemeClr val="tx1"/>
                </a:solidFill>
                <a:latin typeface="Georgia"/>
              </a:rPr>
              <a:t>якою</a:t>
            </a:r>
            <a:r>
              <a:rPr lang="ru-RU" sz="2000" dirty="0">
                <a:solidFill>
                  <a:schemeClr val="tx1"/>
                </a:solidFill>
                <a:latin typeface="Georgia"/>
              </a:rPr>
              <a:t> </a:t>
            </a:r>
            <a:r>
              <a:rPr lang="ru-RU" sz="2000" dirty="0" err="1">
                <a:solidFill>
                  <a:schemeClr val="tx1"/>
                </a:solidFill>
                <a:latin typeface="Georgia"/>
              </a:rPr>
              <a:t>розмовляєте</a:t>
            </a:r>
            <a:r>
              <a:rPr lang="ru-RU" sz="2000" dirty="0">
                <a:solidFill>
                  <a:schemeClr val="tx1"/>
                </a:solidFill>
                <a:latin typeface="Georgia"/>
              </a:rPr>
              <a:t>. </a:t>
            </a:r>
            <a:r>
              <a:rPr lang="ru-RU" sz="2000" dirty="0" err="1">
                <a:solidFill>
                  <a:schemeClr val="tx1"/>
                </a:solidFill>
                <a:latin typeface="Georgia"/>
              </a:rPr>
              <a:t>Відстоюйте</a:t>
            </a:r>
            <a:r>
              <a:rPr lang="ru-RU" sz="2000" dirty="0">
                <a:solidFill>
                  <a:schemeClr val="tx1"/>
                </a:solidFill>
                <a:latin typeface="Georgia"/>
              </a:rPr>
              <a:t> </a:t>
            </a:r>
            <a:r>
              <a:rPr lang="ru-RU" sz="2000" dirty="0" err="1">
                <a:solidFill>
                  <a:schemeClr val="tx1"/>
                </a:solidFill>
                <a:latin typeface="Georgia"/>
              </a:rPr>
              <a:t>свої</a:t>
            </a:r>
            <a:r>
              <a:rPr lang="ru-RU" sz="2000" dirty="0">
                <a:solidFill>
                  <a:schemeClr val="tx1"/>
                </a:solidFill>
                <a:latin typeface="Georgia"/>
              </a:rPr>
              <a:t> погляди, але не </a:t>
            </a:r>
            <a:r>
              <a:rPr lang="ru-RU" sz="2000" dirty="0" err="1">
                <a:solidFill>
                  <a:schemeClr val="tx1"/>
                </a:solidFill>
                <a:latin typeface="Georgia"/>
              </a:rPr>
              <a:t>ображайте</a:t>
            </a:r>
            <a:r>
              <a:rPr lang="ru-RU" sz="2000" dirty="0">
                <a:solidFill>
                  <a:schemeClr val="tx1"/>
                </a:solidFill>
                <a:latin typeface="Georgia"/>
              </a:rPr>
              <a:t> тих, </a:t>
            </a:r>
            <a:r>
              <a:rPr lang="ru-RU" sz="2000" dirty="0" err="1">
                <a:solidFill>
                  <a:schemeClr val="tx1"/>
                </a:solidFill>
                <a:latin typeface="Georgia"/>
              </a:rPr>
              <a:t>хто</a:t>
            </a:r>
            <a:r>
              <a:rPr lang="ru-RU" sz="2000" dirty="0">
                <a:solidFill>
                  <a:schemeClr val="tx1"/>
                </a:solidFill>
                <a:latin typeface="Georgia"/>
              </a:rPr>
              <a:t> </a:t>
            </a:r>
            <a:r>
              <a:rPr lang="ru-RU" sz="2000" dirty="0" err="1">
                <a:solidFill>
                  <a:schemeClr val="tx1"/>
                </a:solidFill>
                <a:latin typeface="Georgia"/>
              </a:rPr>
              <a:t>навколо</a:t>
            </a:r>
            <a:r>
              <a:rPr lang="ru-RU" sz="2000" dirty="0">
                <a:solidFill>
                  <a:schemeClr val="tx1"/>
                </a:solidFill>
                <a:latin typeface="Georgia"/>
              </a:rPr>
              <a:t> Вас. Не </a:t>
            </a:r>
            <a:r>
              <a:rPr lang="ru-RU" sz="2000" dirty="0" err="1">
                <a:solidFill>
                  <a:schemeClr val="tx1"/>
                </a:solidFill>
                <a:latin typeface="Georgia"/>
              </a:rPr>
              <a:t>забувайте</a:t>
            </a:r>
            <a:r>
              <a:rPr lang="ru-RU" sz="2000" dirty="0">
                <a:solidFill>
                  <a:schemeClr val="tx1"/>
                </a:solidFill>
                <a:latin typeface="Georgia"/>
              </a:rPr>
              <a:t> про </a:t>
            </a:r>
            <a:r>
              <a:rPr lang="ru-RU" sz="2000" dirty="0" err="1">
                <a:solidFill>
                  <a:schemeClr val="tx1"/>
                </a:solidFill>
                <a:latin typeface="Georgia"/>
              </a:rPr>
              <a:t>головний</a:t>
            </a:r>
            <a:r>
              <a:rPr lang="ru-RU" sz="2000" dirty="0">
                <a:solidFill>
                  <a:schemeClr val="tx1"/>
                </a:solidFill>
                <a:latin typeface="Georgia"/>
              </a:rPr>
              <a:t> принцип </a:t>
            </a:r>
            <a:r>
              <a:rPr lang="ru-RU" sz="2000" dirty="0" err="1">
                <a:solidFill>
                  <a:schemeClr val="tx1"/>
                </a:solidFill>
                <a:latin typeface="Georgia"/>
              </a:rPr>
              <a:t>мережевого</a:t>
            </a:r>
            <a:r>
              <a:rPr lang="ru-RU" sz="2000" dirty="0">
                <a:solidFill>
                  <a:schemeClr val="tx1"/>
                </a:solidFill>
                <a:latin typeface="Georgia"/>
              </a:rPr>
              <a:t> </a:t>
            </a:r>
            <a:r>
              <a:rPr lang="ru-RU" sz="2000" dirty="0" err="1">
                <a:solidFill>
                  <a:schemeClr val="tx1"/>
                </a:solidFill>
                <a:latin typeface="Georgia"/>
              </a:rPr>
              <a:t>етикету</a:t>
            </a:r>
            <a:r>
              <a:rPr lang="ru-RU" sz="2000" dirty="0">
                <a:solidFill>
                  <a:schemeClr val="tx1"/>
                </a:solidFill>
                <a:latin typeface="Georgia"/>
              </a:rPr>
              <a:t>: </a:t>
            </a:r>
            <a:r>
              <a:rPr lang="ru-RU" sz="2000" dirty="0" err="1">
                <a:solidFill>
                  <a:schemeClr val="tx1"/>
                </a:solidFill>
                <a:latin typeface="Georgia"/>
              </a:rPr>
              <a:t>повсюдно</a:t>
            </a:r>
            <a:r>
              <a:rPr lang="ru-RU" sz="2000" dirty="0">
                <a:solidFill>
                  <a:schemeClr val="tx1"/>
                </a:solidFill>
                <a:latin typeface="Georgia"/>
              </a:rPr>
              <a:t> </a:t>
            </a:r>
            <a:r>
              <a:rPr lang="ru-RU" sz="2000" dirty="0" err="1">
                <a:solidFill>
                  <a:schemeClr val="tx1"/>
                </a:solidFill>
                <a:latin typeface="Georgia"/>
              </a:rPr>
              <a:t>вмережі</a:t>
            </a:r>
            <a:r>
              <a:rPr lang="ru-RU" sz="2000" dirty="0">
                <a:solidFill>
                  <a:schemeClr val="tx1"/>
                </a:solidFill>
                <a:latin typeface="Georgia"/>
              </a:rPr>
              <a:t> </a:t>
            </a:r>
            <a:r>
              <a:rPr lang="ru-RU" sz="2000" dirty="0" err="1">
                <a:solidFill>
                  <a:schemeClr val="tx1"/>
                </a:solidFill>
                <a:latin typeface="Georgia"/>
              </a:rPr>
              <a:t>знаходяться</a:t>
            </a:r>
            <a:r>
              <a:rPr lang="ru-RU" sz="2000" dirty="0">
                <a:solidFill>
                  <a:schemeClr val="tx1"/>
                </a:solidFill>
                <a:latin typeface="Georgia"/>
              </a:rPr>
              <a:t> </a:t>
            </a:r>
            <a:r>
              <a:rPr lang="ru-RU" sz="2000" dirty="0" err="1">
                <a:solidFill>
                  <a:schemeClr val="tx1"/>
                </a:solidFill>
                <a:latin typeface="Georgia"/>
              </a:rPr>
              <a:t>реальні</a:t>
            </a:r>
            <a:r>
              <a:rPr lang="ru-RU" sz="2000" dirty="0">
                <a:solidFill>
                  <a:schemeClr val="tx1"/>
                </a:solidFill>
                <a:latin typeface="Georgia"/>
              </a:rPr>
              <a:t> люди. </a:t>
            </a:r>
            <a:r>
              <a:rPr lang="ru-RU" sz="2000" dirty="0" err="1">
                <a:solidFill>
                  <a:schemeClr val="tx1"/>
                </a:solidFill>
                <a:latin typeface="Georgia"/>
              </a:rPr>
              <a:t>Вудьте</a:t>
            </a:r>
            <a:r>
              <a:rPr lang="ru-RU" sz="2000" dirty="0">
                <a:solidFill>
                  <a:schemeClr val="tx1"/>
                </a:solidFill>
                <a:latin typeface="Georgia"/>
              </a:rPr>
              <a:t> </a:t>
            </a:r>
            <a:r>
              <a:rPr lang="ru-RU" sz="2000" dirty="0" err="1">
                <a:solidFill>
                  <a:schemeClr val="tx1"/>
                </a:solidFill>
                <a:latin typeface="Georgia"/>
              </a:rPr>
              <a:t>терплячі</a:t>
            </a:r>
            <a:r>
              <a:rPr lang="ru-RU" sz="2000" dirty="0">
                <a:solidFill>
                  <a:schemeClr val="tx1"/>
                </a:solidFill>
                <a:latin typeface="Georgia"/>
              </a:rPr>
              <a:t> й </a:t>
            </a:r>
            <a:r>
              <a:rPr lang="ru-RU" sz="2000" dirty="0" err="1">
                <a:solidFill>
                  <a:schemeClr val="tx1"/>
                </a:solidFill>
                <a:latin typeface="Georgia"/>
              </a:rPr>
              <a:t>чемні</a:t>
            </a:r>
            <a:r>
              <a:rPr lang="ru-RU" sz="2000" dirty="0">
                <a:solidFill>
                  <a:schemeClr val="tx1"/>
                </a:solidFill>
                <a:latin typeface="Georgia"/>
              </a:rPr>
              <a:t>. Не </a:t>
            </a:r>
            <a:r>
              <a:rPr lang="ru-RU" sz="2000" dirty="0" err="1">
                <a:solidFill>
                  <a:schemeClr val="tx1"/>
                </a:solidFill>
                <a:latin typeface="Georgia"/>
              </a:rPr>
              <a:t>вживайте</a:t>
            </a:r>
            <a:r>
              <a:rPr lang="ru-RU" sz="2000" dirty="0">
                <a:solidFill>
                  <a:schemeClr val="tx1"/>
                </a:solidFill>
                <a:latin typeface="Georgia"/>
              </a:rPr>
              <a:t> </a:t>
            </a:r>
            <a:r>
              <a:rPr lang="ru-RU" sz="2000" dirty="0" err="1">
                <a:solidFill>
                  <a:schemeClr val="tx1"/>
                </a:solidFill>
                <a:latin typeface="Georgia"/>
              </a:rPr>
              <a:t>ненормативну</a:t>
            </a:r>
            <a:r>
              <a:rPr lang="ru-RU" sz="2000" dirty="0">
                <a:solidFill>
                  <a:schemeClr val="tx1"/>
                </a:solidFill>
                <a:latin typeface="Georgia"/>
              </a:rPr>
              <a:t> лексику, не </a:t>
            </a:r>
            <a:r>
              <a:rPr lang="ru-RU" sz="2000" dirty="0" err="1">
                <a:solidFill>
                  <a:schemeClr val="tx1"/>
                </a:solidFill>
                <a:latin typeface="Georgia"/>
              </a:rPr>
              <a:t>йдіть</a:t>
            </a:r>
            <a:r>
              <a:rPr lang="ru-RU" sz="2000" dirty="0">
                <a:solidFill>
                  <a:schemeClr val="tx1"/>
                </a:solidFill>
                <a:latin typeface="Georgia"/>
              </a:rPr>
              <a:t> на </a:t>
            </a:r>
            <a:r>
              <a:rPr lang="ru-RU" sz="2000" dirty="0" err="1">
                <a:solidFill>
                  <a:schemeClr val="tx1"/>
                </a:solidFill>
                <a:latin typeface="Georgia"/>
              </a:rPr>
              <a:t>конфлікт</a:t>
            </a:r>
            <a:r>
              <a:rPr lang="ru-RU" sz="2000" dirty="0">
                <a:solidFill>
                  <a:schemeClr val="tx1"/>
                </a:solidFill>
                <a:latin typeface="Georgia"/>
              </a:rPr>
              <a:t> </a:t>
            </a:r>
            <a:r>
              <a:rPr lang="ru-RU" sz="2000" dirty="0" err="1">
                <a:solidFill>
                  <a:schemeClr val="tx1"/>
                </a:solidFill>
                <a:latin typeface="Georgia"/>
              </a:rPr>
              <a:t>заради</a:t>
            </a:r>
            <a:r>
              <a:rPr lang="ru-RU" sz="2000" dirty="0">
                <a:solidFill>
                  <a:schemeClr val="tx1"/>
                </a:solidFill>
                <a:latin typeface="Georgia"/>
              </a:rPr>
              <a:t> самого </a:t>
            </a:r>
            <a:r>
              <a:rPr lang="ru-RU" sz="2000" dirty="0" err="1">
                <a:solidFill>
                  <a:schemeClr val="tx1"/>
                </a:solidFill>
                <a:latin typeface="Georgia"/>
              </a:rPr>
              <a:t>конфлікту</a:t>
            </a:r>
            <a:r>
              <a:rPr lang="ru-RU" sz="2000" dirty="0">
                <a:solidFill>
                  <a:schemeClr val="tx1"/>
                </a:solidFill>
                <a:latin typeface="Georgia"/>
              </a:rPr>
              <a:t>;</a:t>
            </a:r>
            <a:endParaRPr lang="uk-UA" sz="2000" dirty="0">
              <a:solidFill>
                <a:schemeClr val="tx1"/>
              </a:solidFill>
            </a:endParaRPr>
          </a:p>
        </p:txBody>
      </p:sp>
      <p:pic>
        <p:nvPicPr>
          <p:cNvPr id="2050" name="Picture 2" descr="C:\Users\123\AppData\Local\Microsoft\Windows\Temporary Internet Files\Content.IE5\ST2IUC36\MP90042442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8075" y="2531642"/>
            <a:ext cx="4628188" cy="3395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6753520"/>
      </p:ext>
    </p:extLst>
  </p:cSld>
  <p:clrMapOvr>
    <a:masterClrMapping/>
  </p:clrMapOvr>
  <p:transition spd="slow" advTm="1488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7"/>
            <a:ext cx="4991014" cy="5747115"/>
          </a:xfrm>
        </p:spPr>
        <p:txBody>
          <a:bodyPr/>
          <a:lstStyle/>
          <a:p>
            <a:r>
              <a:rPr lang="ru-RU" sz="2000" dirty="0">
                <a:solidFill>
                  <a:schemeClr val="tx1"/>
                </a:solidFill>
                <a:latin typeface="Georgia"/>
              </a:rPr>
              <a:t>2)</a:t>
            </a:r>
            <a:r>
              <a:rPr lang="ru-RU" sz="2000" dirty="0" err="1">
                <a:solidFill>
                  <a:schemeClr val="tx1"/>
                </a:solidFill>
                <a:latin typeface="Georgia"/>
              </a:rPr>
              <a:t>дотримуйтесь</a:t>
            </a:r>
            <a:r>
              <a:rPr lang="ru-RU" sz="2000" dirty="0">
                <a:solidFill>
                  <a:schemeClr val="tx1"/>
                </a:solidFill>
                <a:latin typeface="Georgia"/>
              </a:rPr>
              <a:t> тих самих </a:t>
            </a:r>
            <a:r>
              <a:rPr lang="ru-RU" sz="2000" dirty="0" err="1">
                <a:solidFill>
                  <a:schemeClr val="tx1"/>
                </a:solidFill>
                <a:latin typeface="Georgia"/>
              </a:rPr>
              <a:t>стандартів</a:t>
            </a:r>
            <a:r>
              <a:rPr lang="ru-RU" sz="2000" dirty="0">
                <a:solidFill>
                  <a:schemeClr val="tx1"/>
                </a:solidFill>
                <a:latin typeface="Georgia"/>
              </a:rPr>
              <a:t> </a:t>
            </a:r>
            <a:r>
              <a:rPr lang="ru-RU" sz="2000" dirty="0" err="1">
                <a:solidFill>
                  <a:schemeClr val="tx1"/>
                </a:solidFill>
                <a:latin typeface="Georgia"/>
              </a:rPr>
              <a:t>поведінки</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й у реальному </a:t>
            </a:r>
            <a:r>
              <a:rPr lang="ru-RU" sz="2000" dirty="0" err="1">
                <a:solidFill>
                  <a:schemeClr val="tx1"/>
                </a:solidFill>
                <a:latin typeface="Georgia"/>
              </a:rPr>
              <a:t>житті</a:t>
            </a:r>
            <a:r>
              <a:rPr lang="ru-RU" sz="2000" dirty="0">
                <a:solidFill>
                  <a:schemeClr val="tx1"/>
                </a:solidFill>
                <a:latin typeface="Georgia"/>
              </a:rPr>
              <a:t>. Люди </a:t>
            </a:r>
            <a:r>
              <a:rPr lang="ru-RU" sz="2000" dirty="0" err="1">
                <a:solidFill>
                  <a:schemeClr val="tx1"/>
                </a:solidFill>
                <a:latin typeface="Georgia"/>
              </a:rPr>
              <a:t>інколи</a:t>
            </a:r>
            <a:r>
              <a:rPr lang="ru-RU" sz="2000" dirty="0">
                <a:solidFill>
                  <a:schemeClr val="tx1"/>
                </a:solidFill>
                <a:latin typeface="Georgia"/>
              </a:rPr>
              <a:t> </a:t>
            </a:r>
            <a:r>
              <a:rPr lang="ru-RU" sz="2000" dirty="0" err="1">
                <a:solidFill>
                  <a:schemeClr val="tx1"/>
                </a:solidFill>
                <a:latin typeface="Georgia"/>
              </a:rPr>
              <a:t>забувають</a:t>
            </a:r>
            <a:r>
              <a:rPr lang="ru-RU" sz="2000" dirty="0">
                <a:solidFill>
                  <a:schemeClr val="tx1"/>
                </a:solidFill>
                <a:latin typeface="Georgia"/>
              </a:rPr>
              <a:t> про те, </a:t>
            </a:r>
            <a:r>
              <a:rPr lang="ru-RU" sz="2000" dirty="0" err="1">
                <a:solidFill>
                  <a:schemeClr val="tx1"/>
                </a:solidFill>
                <a:latin typeface="Georgia"/>
              </a:rPr>
              <a:t>що</a:t>
            </a:r>
            <a:r>
              <a:rPr lang="ru-RU" sz="2000" dirty="0">
                <a:solidFill>
                  <a:schemeClr val="tx1"/>
                </a:solidFill>
                <a:latin typeface="Georgia"/>
              </a:rPr>
              <a:t> "за </a:t>
            </a:r>
            <a:r>
              <a:rPr lang="ru-RU" sz="2000" dirty="0" err="1">
                <a:solidFill>
                  <a:schemeClr val="tx1"/>
                </a:solidFill>
                <a:latin typeface="Georgia"/>
              </a:rPr>
              <a:t>екраном</a:t>
            </a:r>
            <a:r>
              <a:rPr lang="ru-RU" sz="2000" dirty="0">
                <a:solidFill>
                  <a:schemeClr val="tx1"/>
                </a:solidFill>
                <a:latin typeface="Georgia"/>
              </a:rPr>
              <a:t>" </a:t>
            </a:r>
            <a:r>
              <a:rPr lang="ru-RU" sz="2000" dirty="0" err="1">
                <a:solidFill>
                  <a:schemeClr val="tx1"/>
                </a:solidFill>
                <a:latin typeface="Georgia"/>
              </a:rPr>
              <a:t>знаходиться</a:t>
            </a:r>
            <a:r>
              <a:rPr lang="ru-RU" sz="2000" dirty="0">
                <a:solidFill>
                  <a:schemeClr val="tx1"/>
                </a:solidFill>
                <a:latin typeface="Georgia"/>
              </a:rPr>
              <a:t> жива </a:t>
            </a:r>
            <a:r>
              <a:rPr lang="ru-RU" sz="2000" dirty="0" err="1">
                <a:solidFill>
                  <a:schemeClr val="tx1"/>
                </a:solidFill>
                <a:latin typeface="Georgia"/>
              </a:rPr>
              <a:t>людина</a:t>
            </a:r>
            <a:r>
              <a:rPr lang="ru-RU" sz="2000" dirty="0">
                <a:solidFill>
                  <a:schemeClr val="tx1"/>
                </a:solidFill>
                <a:latin typeface="Georgia"/>
              </a:rPr>
              <a:t>, і </a:t>
            </a:r>
            <a:r>
              <a:rPr lang="ru-RU" sz="2000" dirty="0" err="1">
                <a:solidFill>
                  <a:schemeClr val="tx1"/>
                </a:solidFill>
                <a:latin typeface="Georgia"/>
              </a:rPr>
              <a:t>вважають</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в </a:t>
            </a:r>
            <a:r>
              <a:rPr lang="ru-RU" sz="2000" dirty="0" err="1">
                <a:solidFill>
                  <a:schemeClr val="tx1"/>
                </a:solidFill>
                <a:latin typeface="Georgia"/>
              </a:rPr>
              <a:t>мережі</a:t>
            </a:r>
            <a:r>
              <a:rPr lang="ru-RU" sz="2000" dirty="0">
                <a:solidFill>
                  <a:schemeClr val="tx1"/>
                </a:solidFill>
                <a:latin typeface="Georgia"/>
              </a:rPr>
              <a:t> правила </a:t>
            </a:r>
            <a:r>
              <a:rPr lang="ru-RU" sz="2000" dirty="0" err="1">
                <a:solidFill>
                  <a:schemeClr val="tx1"/>
                </a:solidFill>
                <a:latin typeface="Georgia"/>
              </a:rPr>
              <a:t>поведінки</a:t>
            </a:r>
            <a:r>
              <a:rPr lang="ru-RU" sz="2000" dirty="0">
                <a:solidFill>
                  <a:schemeClr val="tx1"/>
                </a:solidFill>
                <a:latin typeface="Georgia"/>
              </a:rPr>
              <a:t> не </a:t>
            </a:r>
            <a:r>
              <a:rPr lang="ru-RU" sz="2000" dirty="0" err="1">
                <a:solidFill>
                  <a:schemeClr val="tx1"/>
                </a:solidFill>
                <a:latin typeface="Georgia"/>
              </a:rPr>
              <a:t>такі</a:t>
            </a:r>
            <a:r>
              <a:rPr lang="ru-RU" sz="2000" dirty="0">
                <a:solidFill>
                  <a:schemeClr val="tx1"/>
                </a:solidFill>
                <a:latin typeface="Georgia"/>
              </a:rPr>
              <a:t> </a:t>
            </a:r>
            <a:r>
              <a:rPr lang="ru-RU" sz="2000" dirty="0" err="1">
                <a:solidFill>
                  <a:schemeClr val="tx1"/>
                </a:solidFill>
                <a:latin typeface="Georgia"/>
              </a:rPr>
              <a:t>самі</a:t>
            </a:r>
            <a:r>
              <a:rPr lang="ru-RU" sz="2000" dirty="0">
                <a:solidFill>
                  <a:schemeClr val="tx1"/>
                </a:solidFill>
                <a:latin typeface="Georgia"/>
              </a:rPr>
              <a:t>, як у </a:t>
            </a:r>
            <a:r>
              <a:rPr lang="ru-RU" sz="2000" dirty="0" err="1">
                <a:solidFill>
                  <a:schemeClr val="tx1"/>
                </a:solidFill>
                <a:latin typeface="Georgia"/>
              </a:rPr>
              <a:t>звичайному</a:t>
            </a:r>
            <a:r>
              <a:rPr lang="ru-RU" sz="2000" dirty="0">
                <a:solidFill>
                  <a:schemeClr val="tx1"/>
                </a:solidFill>
                <a:latin typeface="Georgia"/>
              </a:rPr>
              <a:t> </a:t>
            </a:r>
            <a:r>
              <a:rPr lang="ru-RU" sz="2000" dirty="0" err="1">
                <a:solidFill>
                  <a:schemeClr val="tx1"/>
                </a:solidFill>
                <a:latin typeface="Georgia"/>
              </a:rPr>
              <a:t>житті</a:t>
            </a:r>
            <a:r>
              <a:rPr lang="ru-RU" sz="2000" dirty="0">
                <a:solidFill>
                  <a:schemeClr val="tx1"/>
                </a:solidFill>
                <a:latin typeface="Georgia"/>
              </a:rPr>
              <a:t>. Не </a:t>
            </a:r>
            <a:r>
              <a:rPr lang="ru-RU" sz="2000" dirty="0" err="1">
                <a:solidFill>
                  <a:schemeClr val="tx1"/>
                </a:solidFill>
                <a:latin typeface="Georgia"/>
              </a:rPr>
              <a:t>вірте</a:t>
            </a:r>
            <a:r>
              <a:rPr lang="ru-RU" sz="2000" dirty="0">
                <a:solidFill>
                  <a:schemeClr val="tx1"/>
                </a:solidFill>
                <a:latin typeface="Georgia"/>
              </a:rPr>
              <a:t> тому, </a:t>
            </a:r>
            <a:r>
              <a:rPr lang="ru-RU" sz="2000" dirty="0" err="1">
                <a:solidFill>
                  <a:schemeClr val="tx1"/>
                </a:solidFill>
                <a:latin typeface="Georgia"/>
              </a:rPr>
              <a:t>хто</a:t>
            </a:r>
            <a:r>
              <a:rPr lang="ru-RU" sz="2000" dirty="0">
                <a:solidFill>
                  <a:schemeClr val="tx1"/>
                </a:solidFill>
                <a:latin typeface="Georgia"/>
              </a:rPr>
              <a:t> </a:t>
            </a:r>
            <a:r>
              <a:rPr lang="ru-RU" sz="2000" dirty="0" err="1">
                <a:solidFill>
                  <a:schemeClr val="tx1"/>
                </a:solidFill>
                <a:latin typeface="Georgia"/>
              </a:rPr>
              <a:t>каже</a:t>
            </a:r>
            <a:r>
              <a:rPr lang="ru-RU" sz="2000" dirty="0">
                <a:solidFill>
                  <a:schemeClr val="tx1"/>
                </a:solidFill>
                <a:latin typeface="Georgia"/>
              </a:rPr>
              <a:t>: "Вся </a:t>
            </a:r>
            <a:r>
              <a:rPr lang="ru-RU" sz="2000" dirty="0" err="1">
                <a:solidFill>
                  <a:schemeClr val="tx1"/>
                </a:solidFill>
                <a:latin typeface="Georgia"/>
              </a:rPr>
              <a:t>етика</a:t>
            </a:r>
            <a:r>
              <a:rPr lang="ru-RU" sz="2000" dirty="0">
                <a:solidFill>
                  <a:schemeClr val="tx1"/>
                </a:solidFill>
                <a:latin typeface="Georgia"/>
              </a:rPr>
              <a:t> </a:t>
            </a:r>
            <a:r>
              <a:rPr lang="ru-RU" sz="2000" dirty="0" err="1">
                <a:solidFill>
                  <a:schemeClr val="tx1"/>
                </a:solidFill>
                <a:latin typeface="Georgia"/>
              </a:rPr>
              <a:t>спілкування</a:t>
            </a:r>
            <a:r>
              <a:rPr lang="ru-RU" sz="2000" dirty="0">
                <a:solidFill>
                  <a:schemeClr val="tx1"/>
                </a:solidFill>
                <a:latin typeface="Georgia"/>
              </a:rPr>
              <a:t> тут </a:t>
            </a:r>
            <a:r>
              <a:rPr lang="ru-RU" sz="2000" dirty="0" err="1">
                <a:solidFill>
                  <a:schemeClr val="tx1"/>
                </a:solidFill>
                <a:latin typeface="Georgia"/>
              </a:rPr>
              <a:t>полягає</a:t>
            </a:r>
            <a:r>
              <a:rPr lang="ru-RU" sz="2000" dirty="0">
                <a:solidFill>
                  <a:schemeClr val="tx1"/>
                </a:solidFill>
                <a:latin typeface="Georgia"/>
              </a:rPr>
              <a:t> в тому, </a:t>
            </a:r>
            <a:r>
              <a:rPr lang="ru-RU" sz="2000" dirty="0" err="1">
                <a:solidFill>
                  <a:schemeClr val="tx1"/>
                </a:solidFill>
                <a:latin typeface="Georgia"/>
              </a:rPr>
              <a:t>що</a:t>
            </a:r>
            <a:r>
              <a:rPr lang="ru-RU" sz="2000" dirty="0">
                <a:solidFill>
                  <a:schemeClr val="tx1"/>
                </a:solidFill>
                <a:latin typeface="Georgia"/>
              </a:rPr>
              <a:t> Ви </a:t>
            </a:r>
            <a:r>
              <a:rPr lang="ru-RU" sz="2000" dirty="0" err="1">
                <a:solidFill>
                  <a:schemeClr val="tx1"/>
                </a:solidFill>
                <a:latin typeface="Georgia"/>
              </a:rPr>
              <a:t>самі</a:t>
            </a:r>
            <a:r>
              <a:rPr lang="ru-RU" sz="2000" dirty="0">
                <a:solidFill>
                  <a:schemeClr val="tx1"/>
                </a:solidFill>
                <a:latin typeface="Georgia"/>
              </a:rPr>
              <a:t> для себе </a:t>
            </a:r>
            <a:r>
              <a:rPr lang="ru-RU" sz="2000" dirty="0" err="1">
                <a:solidFill>
                  <a:schemeClr val="tx1"/>
                </a:solidFill>
                <a:latin typeface="Georgia"/>
              </a:rPr>
              <a:t>встановите</a:t>
            </a:r>
            <a:r>
              <a:rPr lang="ru-RU" sz="2000" dirty="0">
                <a:solidFill>
                  <a:schemeClr val="tx1"/>
                </a:solidFill>
                <a:latin typeface="Georgia"/>
              </a:rPr>
              <a:t>". </a:t>
            </a:r>
            <a:r>
              <a:rPr lang="ru-RU" sz="2000" dirty="0" err="1">
                <a:solidFill>
                  <a:schemeClr val="tx1"/>
                </a:solidFill>
                <a:latin typeface="Georgia"/>
              </a:rPr>
              <a:t>Якщо</a:t>
            </a:r>
            <a:r>
              <a:rPr lang="ru-RU" sz="2000" dirty="0">
                <a:solidFill>
                  <a:schemeClr val="tx1"/>
                </a:solidFill>
                <a:latin typeface="Georgia"/>
              </a:rPr>
              <a:t> Ви </a:t>
            </a:r>
            <a:r>
              <a:rPr lang="ru-RU" sz="2000" dirty="0" err="1">
                <a:solidFill>
                  <a:schemeClr val="tx1"/>
                </a:solidFill>
                <a:latin typeface="Georgia"/>
              </a:rPr>
              <a:t>стикаєтесь</a:t>
            </a:r>
            <a:r>
              <a:rPr lang="ru-RU" sz="2000" dirty="0">
                <a:solidFill>
                  <a:schemeClr val="tx1"/>
                </a:solidFill>
                <a:latin typeface="Georgia"/>
              </a:rPr>
              <a:t> з проблемою </a:t>
            </a:r>
            <a:r>
              <a:rPr lang="ru-RU" sz="2000" dirty="0" err="1">
                <a:solidFill>
                  <a:schemeClr val="tx1"/>
                </a:solidFill>
                <a:latin typeface="Georgia"/>
              </a:rPr>
              <a:t>етичного</a:t>
            </a:r>
            <a:r>
              <a:rPr lang="ru-RU" sz="2000" dirty="0">
                <a:solidFill>
                  <a:schemeClr val="tx1"/>
                </a:solidFill>
                <a:latin typeface="Georgia"/>
              </a:rPr>
              <a:t> характеру в </a:t>
            </a:r>
            <a:r>
              <a:rPr lang="ru-RU" sz="2000" dirty="0" err="1">
                <a:solidFill>
                  <a:schemeClr val="tx1"/>
                </a:solidFill>
                <a:latin typeface="Georgia"/>
              </a:rPr>
              <a:t>кіберпросторі</a:t>
            </a:r>
            <a:r>
              <a:rPr lang="ru-RU" sz="2000" dirty="0">
                <a:solidFill>
                  <a:schemeClr val="tx1"/>
                </a:solidFill>
                <a:latin typeface="Georgia"/>
              </a:rPr>
              <a:t>, — </a:t>
            </a:r>
            <a:r>
              <a:rPr lang="ru-RU" sz="2000" dirty="0" err="1">
                <a:solidFill>
                  <a:schemeClr val="tx1"/>
                </a:solidFill>
                <a:latin typeface="Georgia"/>
              </a:rPr>
              <a:t>уявіть</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Ви в реальному </a:t>
            </a:r>
            <a:r>
              <a:rPr lang="ru-RU" sz="2000" dirty="0" err="1">
                <a:solidFill>
                  <a:schemeClr val="tx1"/>
                </a:solidFill>
                <a:latin typeface="Georgia"/>
              </a:rPr>
              <a:t>житті</a:t>
            </a:r>
            <a:r>
              <a:rPr lang="ru-RU" sz="2000" dirty="0">
                <a:solidFill>
                  <a:schemeClr val="tx1"/>
                </a:solidFill>
                <a:latin typeface="Georgia"/>
              </a:rPr>
              <a:t>;</a:t>
            </a:r>
            <a:endParaRPr lang="uk-UA" sz="2000" dirty="0">
              <a:solidFill>
                <a:schemeClr val="tx1"/>
              </a:solidFill>
            </a:endParaRPr>
          </a:p>
        </p:txBody>
      </p:sp>
      <p:pic>
        <p:nvPicPr>
          <p:cNvPr id="3074" name="Picture 2" descr="C:\Users\123\AppData\Local\Microsoft\Windows\Temporary Internet Files\Content.IE5\RLR6TJKV\MC900334302[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45964" y="1196174"/>
            <a:ext cx="2457358" cy="37920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6806087"/>
      </p:ext>
    </p:extLst>
  </p:cSld>
  <p:clrMapOvr>
    <a:masterClrMapping/>
  </p:clrMapOvr>
  <p:transition spd="slow" advTm="2084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267" y="211557"/>
            <a:ext cx="4086663" cy="1687581"/>
          </a:xfrm>
        </p:spPr>
        <p:txBody>
          <a:bodyPr/>
          <a:lstStyle/>
          <a:p>
            <a:r>
              <a:rPr lang="ru-RU" sz="2000" dirty="0">
                <a:solidFill>
                  <a:schemeClr val="tx1"/>
                </a:solidFill>
                <a:latin typeface="Georgia"/>
              </a:rPr>
              <a:t>3)</a:t>
            </a:r>
            <a:r>
              <a:rPr lang="ru-RU" sz="2000" dirty="0" err="1">
                <a:solidFill>
                  <a:schemeClr val="tx1"/>
                </a:solidFill>
                <a:latin typeface="Georgia"/>
              </a:rPr>
              <a:t>пам'ятайте</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Ви </a:t>
            </a:r>
            <a:r>
              <a:rPr lang="ru-RU" sz="2000" dirty="0" err="1">
                <a:solidFill>
                  <a:schemeClr val="tx1"/>
                </a:solidFill>
                <a:latin typeface="Georgia"/>
              </a:rPr>
              <a:t>перебуваєте</a:t>
            </a:r>
            <a:r>
              <a:rPr lang="ru-RU" sz="2000" dirty="0">
                <a:solidFill>
                  <a:schemeClr val="tx1"/>
                </a:solidFill>
                <a:latin typeface="Georgia"/>
              </a:rPr>
              <a:t> у </a:t>
            </a:r>
            <a:r>
              <a:rPr lang="ru-RU" sz="2000" dirty="0" err="1">
                <a:solidFill>
                  <a:schemeClr val="tx1"/>
                </a:solidFill>
                <a:latin typeface="Georgia"/>
              </a:rPr>
              <a:t>віртуальному</a:t>
            </a:r>
            <a:r>
              <a:rPr lang="ru-RU" sz="2000" dirty="0">
                <a:solidFill>
                  <a:schemeClr val="tx1"/>
                </a:solidFill>
                <a:latin typeface="Georgia"/>
              </a:rPr>
              <a:t> </a:t>
            </a:r>
            <a:r>
              <a:rPr lang="ru-RU" sz="2000" dirty="0" err="1">
                <a:solidFill>
                  <a:schemeClr val="tx1"/>
                </a:solidFill>
                <a:latin typeface="Georgia"/>
              </a:rPr>
              <a:t>просторі</a:t>
            </a:r>
            <a:r>
              <a:rPr lang="ru-RU" sz="2000" dirty="0">
                <a:solidFill>
                  <a:schemeClr val="tx1"/>
                </a:solidFill>
                <a:latin typeface="Georgia"/>
              </a:rPr>
              <a:t>. </a:t>
            </a:r>
            <a:r>
              <a:rPr lang="ru-RU" sz="2000" dirty="0" err="1">
                <a:solidFill>
                  <a:schemeClr val="tx1"/>
                </a:solidFill>
                <a:latin typeface="Georgia"/>
              </a:rPr>
              <a:t>Якщо</a:t>
            </a:r>
            <a:r>
              <a:rPr lang="ru-RU" sz="2000" dirty="0">
                <a:solidFill>
                  <a:schemeClr val="tx1"/>
                </a:solidFill>
                <a:latin typeface="Georgia"/>
              </a:rPr>
              <a:t> Ви </a:t>
            </a:r>
            <a:r>
              <a:rPr lang="ru-RU" sz="2000" dirty="0" err="1">
                <a:solidFill>
                  <a:schemeClr val="tx1"/>
                </a:solidFill>
                <a:latin typeface="Georgia"/>
              </a:rPr>
              <a:t>вирішили</a:t>
            </a:r>
            <a:r>
              <a:rPr lang="ru-RU" sz="2000" dirty="0">
                <a:solidFill>
                  <a:schemeClr val="tx1"/>
                </a:solidFill>
                <a:latin typeface="Georgia"/>
              </a:rPr>
              <a:t> </a:t>
            </a:r>
            <a:r>
              <a:rPr lang="ru-RU" sz="2000" dirty="0" err="1">
                <a:solidFill>
                  <a:schemeClr val="tx1"/>
                </a:solidFill>
                <a:latin typeface="Georgia"/>
              </a:rPr>
              <a:t>втрутитися</a:t>
            </a:r>
            <a:r>
              <a:rPr lang="ru-RU" sz="2000" dirty="0">
                <a:solidFill>
                  <a:schemeClr val="tx1"/>
                </a:solidFill>
                <a:latin typeface="Georgia"/>
              </a:rPr>
              <a:t> в </a:t>
            </a:r>
            <a:r>
              <a:rPr lang="ru-RU" sz="2000" dirty="0" err="1">
                <a:solidFill>
                  <a:schemeClr val="tx1"/>
                </a:solidFill>
                <a:latin typeface="Georgia"/>
              </a:rPr>
              <a:t>якусь</a:t>
            </a:r>
            <a:r>
              <a:rPr lang="ru-RU" sz="2000" dirty="0">
                <a:solidFill>
                  <a:schemeClr val="tx1"/>
                </a:solidFill>
                <a:latin typeface="Georgia"/>
              </a:rPr>
              <a:t> </a:t>
            </a:r>
            <a:r>
              <a:rPr lang="ru-RU" sz="2000" dirty="0" err="1">
                <a:solidFill>
                  <a:schemeClr val="tx1"/>
                </a:solidFill>
                <a:latin typeface="Georgia"/>
              </a:rPr>
              <a:t>дискусію</a:t>
            </a:r>
            <a:r>
              <a:rPr lang="ru-RU" sz="2000" dirty="0">
                <a:solidFill>
                  <a:schemeClr val="tx1"/>
                </a:solidFill>
                <a:latin typeface="Georgia"/>
              </a:rPr>
              <a:t>, то можете </a:t>
            </a:r>
            <a:r>
              <a:rPr lang="ru-RU" sz="2000" dirty="0" err="1">
                <a:solidFill>
                  <a:schemeClr val="tx1"/>
                </a:solidFill>
                <a:latin typeface="Georgia"/>
              </a:rPr>
              <a:t>зашкодити</a:t>
            </a:r>
            <a:r>
              <a:rPr lang="ru-RU" sz="2000" dirty="0">
                <a:solidFill>
                  <a:schemeClr val="tx1"/>
                </a:solidFill>
                <a:latin typeface="Georgia"/>
              </a:rPr>
              <a:t> </a:t>
            </a:r>
            <a:r>
              <a:rPr lang="ru-RU" sz="2000" dirty="0" err="1">
                <a:solidFill>
                  <a:schemeClr val="tx1"/>
                </a:solidFill>
                <a:latin typeface="Georgia"/>
              </a:rPr>
              <a:t>іншим</a:t>
            </a:r>
            <a:r>
              <a:rPr lang="ru-RU" sz="2000" dirty="0">
                <a:solidFill>
                  <a:schemeClr val="tx1"/>
                </a:solidFill>
                <a:latin typeface="Georgia"/>
              </a:rPr>
              <a:t>. </a:t>
            </a:r>
            <a:r>
              <a:rPr lang="ru-RU" sz="2000" dirty="0" err="1">
                <a:solidFill>
                  <a:schemeClr val="tx1"/>
                </a:solidFill>
                <a:latin typeface="Georgia"/>
              </a:rPr>
              <a:t>Опинившись</a:t>
            </a:r>
            <a:r>
              <a:rPr lang="ru-RU" sz="2000" dirty="0">
                <a:solidFill>
                  <a:schemeClr val="tx1"/>
                </a:solidFill>
                <a:latin typeface="Georgia"/>
              </a:rPr>
              <a:t> у </a:t>
            </a:r>
            <a:r>
              <a:rPr lang="ru-RU" sz="2000" dirty="0" err="1">
                <a:solidFill>
                  <a:schemeClr val="tx1"/>
                </a:solidFill>
                <a:latin typeface="Georgia"/>
              </a:rPr>
              <a:t>новій</a:t>
            </a:r>
            <a:r>
              <a:rPr lang="ru-RU" sz="2000" dirty="0">
                <a:solidFill>
                  <a:schemeClr val="tx1"/>
                </a:solidFill>
                <a:latin typeface="Georgia"/>
              </a:rPr>
              <a:t> </a:t>
            </a:r>
            <a:r>
              <a:rPr lang="ru-RU" sz="2000" dirty="0" err="1">
                <a:solidFill>
                  <a:schemeClr val="tx1"/>
                </a:solidFill>
                <a:latin typeface="Georgia"/>
              </a:rPr>
              <a:t>ділянці</a:t>
            </a:r>
            <a:r>
              <a:rPr lang="ru-RU" sz="2000" dirty="0">
                <a:solidFill>
                  <a:schemeClr val="tx1"/>
                </a:solidFill>
                <a:latin typeface="Georgia"/>
              </a:rPr>
              <a:t> </a:t>
            </a:r>
            <a:r>
              <a:rPr lang="ru-RU" sz="2000" dirty="0" err="1">
                <a:solidFill>
                  <a:schemeClr val="tx1"/>
                </a:solidFill>
                <a:latin typeface="Georgia"/>
              </a:rPr>
              <a:t>віртуального</a:t>
            </a:r>
            <a:r>
              <a:rPr lang="ru-RU" sz="2000" dirty="0">
                <a:solidFill>
                  <a:schemeClr val="tx1"/>
                </a:solidFill>
                <a:latin typeface="Georgia"/>
              </a:rPr>
              <a:t> простору, </a:t>
            </a:r>
            <a:r>
              <a:rPr lang="ru-RU" sz="2000" dirty="0" err="1">
                <a:solidFill>
                  <a:schemeClr val="tx1"/>
                </a:solidFill>
                <a:latin typeface="Georgia"/>
              </a:rPr>
              <a:t>спочатку</a:t>
            </a:r>
            <a:r>
              <a:rPr lang="ru-RU" sz="2000" dirty="0">
                <a:solidFill>
                  <a:schemeClr val="tx1"/>
                </a:solidFill>
                <a:latin typeface="Georgia"/>
              </a:rPr>
              <a:t> </a:t>
            </a:r>
            <a:r>
              <a:rPr lang="ru-RU" sz="2000" dirty="0" err="1">
                <a:solidFill>
                  <a:schemeClr val="tx1"/>
                </a:solidFill>
                <a:latin typeface="Georgia"/>
              </a:rPr>
              <a:t>озирніться</a:t>
            </a:r>
            <a:r>
              <a:rPr lang="ru-RU" sz="2000" dirty="0">
                <a:solidFill>
                  <a:schemeClr val="tx1"/>
                </a:solidFill>
                <a:latin typeface="Georgia"/>
              </a:rPr>
              <a:t>. </a:t>
            </a:r>
            <a:r>
              <a:rPr lang="ru-RU" sz="2000" dirty="0" err="1">
                <a:solidFill>
                  <a:schemeClr val="tx1"/>
                </a:solidFill>
                <a:latin typeface="Georgia"/>
              </a:rPr>
              <a:t>Витратьте</a:t>
            </a:r>
            <a:r>
              <a:rPr lang="ru-RU" sz="2000" dirty="0">
                <a:solidFill>
                  <a:schemeClr val="tx1"/>
                </a:solidFill>
                <a:latin typeface="Georgia"/>
              </a:rPr>
              <a:t> час на </a:t>
            </a:r>
            <a:r>
              <a:rPr lang="ru-RU" sz="2000" dirty="0" err="1">
                <a:solidFill>
                  <a:schemeClr val="tx1"/>
                </a:solidFill>
                <a:latin typeface="Georgia"/>
              </a:rPr>
              <a:t>вивчення</a:t>
            </a:r>
            <a:r>
              <a:rPr lang="ru-RU" sz="2000" dirty="0">
                <a:solidFill>
                  <a:schemeClr val="tx1"/>
                </a:solidFill>
                <a:latin typeface="Georgia"/>
              </a:rPr>
              <a:t> обстановки, "</a:t>
            </a:r>
            <a:r>
              <a:rPr lang="ru-RU" sz="2000" dirty="0" err="1">
                <a:solidFill>
                  <a:schemeClr val="tx1"/>
                </a:solidFill>
                <a:latin typeface="Georgia"/>
              </a:rPr>
              <a:t>послухайте</a:t>
            </a:r>
            <a:r>
              <a:rPr lang="ru-RU" sz="2000" dirty="0">
                <a:solidFill>
                  <a:schemeClr val="tx1"/>
                </a:solidFill>
                <a:latin typeface="Georgia"/>
              </a:rPr>
              <a:t>", як і про </a:t>
            </a:r>
            <a:r>
              <a:rPr lang="ru-RU" sz="2000" dirty="0" err="1">
                <a:solidFill>
                  <a:schemeClr val="tx1"/>
                </a:solidFill>
                <a:latin typeface="Georgia"/>
              </a:rPr>
              <a:t>що</a:t>
            </a:r>
            <a:r>
              <a:rPr lang="ru-RU" sz="2000" dirty="0">
                <a:solidFill>
                  <a:schemeClr val="tx1"/>
                </a:solidFill>
                <a:latin typeface="Georgia"/>
              </a:rPr>
              <a:t> </a:t>
            </a:r>
            <a:r>
              <a:rPr lang="ru-RU" sz="2000" dirty="0" err="1">
                <a:solidFill>
                  <a:schemeClr val="tx1"/>
                </a:solidFill>
                <a:latin typeface="Georgia"/>
              </a:rPr>
              <a:t>говорять</a:t>
            </a:r>
            <a:r>
              <a:rPr lang="ru-RU" sz="2000" dirty="0">
                <a:solidFill>
                  <a:schemeClr val="tx1"/>
                </a:solidFill>
                <a:latin typeface="Georgia"/>
              </a:rPr>
              <a:t> люди. </a:t>
            </a:r>
            <a:r>
              <a:rPr lang="ru-RU" sz="2000" dirty="0" err="1">
                <a:solidFill>
                  <a:schemeClr val="tx1"/>
                </a:solidFill>
                <a:latin typeface="Georgia"/>
              </a:rPr>
              <a:t>Тільки</a:t>
            </a:r>
            <a:r>
              <a:rPr lang="ru-RU" sz="2000" dirty="0">
                <a:solidFill>
                  <a:schemeClr val="tx1"/>
                </a:solidFill>
                <a:latin typeface="Georgia"/>
              </a:rPr>
              <a:t> </a:t>
            </a:r>
            <a:r>
              <a:rPr lang="ru-RU" sz="2000" dirty="0" err="1">
                <a:solidFill>
                  <a:schemeClr val="tx1"/>
                </a:solidFill>
                <a:latin typeface="Georgia"/>
              </a:rPr>
              <a:t>після</a:t>
            </a:r>
            <a:r>
              <a:rPr lang="ru-RU" sz="2000" dirty="0">
                <a:solidFill>
                  <a:schemeClr val="tx1"/>
                </a:solidFill>
                <a:latin typeface="Georgia"/>
              </a:rPr>
              <a:t> </a:t>
            </a:r>
            <a:r>
              <a:rPr lang="ru-RU" sz="2000" dirty="0" err="1">
                <a:solidFill>
                  <a:schemeClr val="tx1"/>
                </a:solidFill>
                <a:latin typeface="Georgia"/>
              </a:rPr>
              <a:t>цього</a:t>
            </a:r>
            <a:r>
              <a:rPr lang="ru-RU" sz="2000" dirty="0">
                <a:solidFill>
                  <a:schemeClr val="tx1"/>
                </a:solidFill>
                <a:latin typeface="Georgia"/>
              </a:rPr>
              <a:t> </a:t>
            </a:r>
            <a:r>
              <a:rPr lang="ru-RU" sz="2000" dirty="0" err="1">
                <a:solidFill>
                  <a:schemeClr val="tx1"/>
                </a:solidFill>
                <a:latin typeface="Georgia"/>
              </a:rPr>
              <a:t>приєднуйтесь</a:t>
            </a:r>
            <a:r>
              <a:rPr lang="ru-RU" sz="2000" dirty="0">
                <a:solidFill>
                  <a:schemeClr val="tx1"/>
                </a:solidFill>
                <a:latin typeface="Georgia"/>
              </a:rPr>
              <a:t> до </a:t>
            </a:r>
            <a:r>
              <a:rPr lang="ru-RU" sz="2000" dirty="0" err="1">
                <a:solidFill>
                  <a:schemeClr val="tx1"/>
                </a:solidFill>
                <a:latin typeface="Georgia"/>
              </a:rPr>
              <a:t>розмови</a:t>
            </a:r>
            <a:r>
              <a:rPr lang="ru-RU" sz="2000" dirty="0">
                <a:solidFill>
                  <a:schemeClr val="tx1"/>
                </a:solidFill>
                <a:latin typeface="Georgia"/>
              </a:rPr>
              <a:t>;</a:t>
            </a:r>
            <a:endParaRPr lang="uk-UA" sz="2000" dirty="0">
              <a:solidFill>
                <a:schemeClr val="tx1"/>
              </a:solidFill>
            </a:endParaRPr>
          </a:p>
        </p:txBody>
      </p:sp>
      <p:sp>
        <p:nvSpPr>
          <p:cNvPr id="3" name="Объект 2"/>
          <p:cNvSpPr>
            <a:spLocks noGrp="1"/>
          </p:cNvSpPr>
          <p:nvPr>
            <p:ph idx="1"/>
          </p:nvPr>
        </p:nvSpPr>
        <p:spPr>
          <a:xfrm>
            <a:off x="6219931" y="261258"/>
            <a:ext cx="4752869" cy="2872153"/>
          </a:xfrm>
        </p:spPr>
        <p:txBody>
          <a:bodyPr>
            <a:noAutofit/>
          </a:bodyPr>
          <a:lstStyle/>
          <a:p>
            <a:pPr marL="0" indent="0">
              <a:buNone/>
            </a:pPr>
            <a:r>
              <a:rPr lang="uk-UA" dirty="0">
                <a:latin typeface="Georgia"/>
              </a:rPr>
              <a:t>4) поважайте час і можливості інших. Коли Ви відправляєте електронну пошту або повідомлення до конференції, то фактично претендуєте на чужий час. І тоді Ви відповідаєте за те, щоб адресат не витратив цей час даремно. Слід також пам'ятати про пропускну спроможність каналу, через який відбувається зв'язок. Раніше, ніж Ви відправите людині свій лист, поміркуйте, чи він справді потрібен їй. Якщо ж Ви вагаєтесь, поміркуйте двічі, перш ніж відправити повідомлення;</a:t>
            </a:r>
            <a:endParaRPr lang="uk-UA" dirty="0"/>
          </a:p>
        </p:txBody>
      </p:sp>
      <p:pic>
        <p:nvPicPr>
          <p:cNvPr id="4100" name="Picture 4" descr="C:\Users\123\AppData\Local\Microsoft\Windows\Temporary Internet Files\Content.IE5\ST2IUC36\MP9004308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267" y="3727938"/>
            <a:ext cx="3786020" cy="2517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4240405"/>
      </p:ext>
    </p:extLst>
  </p:cSld>
  <p:clrMapOvr>
    <a:masterClrMapping/>
  </p:clrMapOvr>
  <p:transition spd="slow" advTm="2588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a:xfrm>
            <a:off x="646111" y="452718"/>
            <a:ext cx="9462531" cy="2250289"/>
          </a:xfrm>
        </p:spPr>
        <p:txBody>
          <a:bodyPr/>
          <a:lstStyle/>
          <a:p>
            <a:pPr>
              <a:spcBef>
                <a:spcPts val="1"/>
              </a:spcBef>
            </a:pPr>
            <a:r>
              <a:rPr lang="ru-RU" sz="2400" b="1" dirty="0" err="1" smtClean="0">
                <a:solidFill>
                  <a:schemeClr val="tx1"/>
                </a:solidFill>
                <a:latin typeface="Arial"/>
              </a:rPr>
              <a:t>Електронне</a:t>
            </a:r>
            <a:r>
              <a:rPr lang="uk-UA" sz="2400" b="1" dirty="0" smtClean="0">
                <a:solidFill>
                  <a:schemeClr val="tx1"/>
                </a:solidFill>
                <a:latin typeface="Arial"/>
              </a:rPr>
              <a:t> </a:t>
            </a:r>
            <a:r>
              <a:rPr lang="uk-UA" sz="2400" b="1" dirty="0">
                <a:solidFill>
                  <a:schemeClr val="tx1"/>
                </a:solidFill>
                <a:latin typeface="Arial"/>
              </a:rPr>
              <a:t>спілкування</a:t>
            </a:r>
            <a:r>
              <a:rPr lang="uk-UA" sz="2400" dirty="0">
                <a:solidFill>
                  <a:schemeClr val="tx1"/>
                </a:solidFill>
                <a:latin typeface="Arial"/>
              </a:rPr>
              <a:t> (</a:t>
            </a:r>
            <a:r>
              <a:rPr lang="uk-UA" sz="2400" dirty="0" smtClean="0">
                <a:solidFill>
                  <a:schemeClr val="tx1"/>
                </a:solidFill>
                <a:latin typeface="Arial"/>
              </a:rPr>
              <a:t>англ.</a:t>
            </a:r>
            <a:r>
              <a:rPr lang="uk-UA" sz="2400" dirty="0">
                <a:solidFill>
                  <a:schemeClr val="tx1"/>
                </a:solidFill>
                <a:latin typeface="Arial"/>
              </a:rPr>
              <a:t> </a:t>
            </a:r>
            <a:r>
              <a:rPr lang="en-US" sz="2400" i="1" dirty="0">
                <a:solidFill>
                  <a:schemeClr val="tx1"/>
                </a:solidFill>
                <a:latin typeface="Arial"/>
              </a:rPr>
              <a:t>Computer-mediated communication</a:t>
            </a:r>
            <a:r>
              <a:rPr lang="en-US" sz="2400" dirty="0">
                <a:solidFill>
                  <a:schemeClr val="tx1"/>
                </a:solidFill>
                <a:latin typeface="Arial"/>
              </a:rPr>
              <a:t> )  — </a:t>
            </a:r>
            <a:r>
              <a:rPr lang="uk-UA" sz="2400" dirty="0">
                <a:solidFill>
                  <a:schemeClr val="tx1"/>
                </a:solidFill>
                <a:latin typeface="Arial"/>
              </a:rPr>
              <a:t>це особлива форма комунікації, в процесі якої відбувається взаємодія людей один з одним в мережі Інтернет, та здійснюється шляхом обміну знаковими, та/або </a:t>
            </a:r>
            <a:r>
              <a:rPr lang="uk-UA" sz="2400" dirty="0" smtClean="0">
                <a:solidFill>
                  <a:schemeClr val="tx1"/>
                </a:solidFill>
                <a:latin typeface="Arial"/>
              </a:rPr>
              <a:t>мультимедійними повідомленнями</a:t>
            </a:r>
            <a:r>
              <a:rPr lang="uk-UA" sz="2400" dirty="0">
                <a:solidFill>
                  <a:schemeClr val="tx1"/>
                </a:solidFill>
                <a:latin typeface="Arial"/>
              </a:rPr>
              <a:t>.</a:t>
            </a:r>
            <a:endParaRPr lang="ru-RU" sz="2400" b="0" i="0" dirty="0">
              <a:solidFill>
                <a:schemeClr val="tx1"/>
              </a:solidFill>
              <a:latin typeface="Century Gothic"/>
            </a:endParaRPr>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25265" y="2632381"/>
            <a:ext cx="3339314" cy="3266720"/>
          </a:xfrm>
          <a:prstGeom prst="rect">
            <a:avLst/>
          </a:prstGeom>
          <a:ln>
            <a:noFill/>
          </a:ln>
          <a:effectLst>
            <a:softEdge rad="112500"/>
          </a:effectLst>
        </p:spPr>
      </p:pic>
    </p:spTree>
    <p:custDataLst>
      <p:tags r:id="rId1"/>
    </p:custDataLst>
  </p:cSld>
  <p:clrMapOvr>
    <a:masterClrMapping/>
  </p:clrMapOvr>
  <p:transition spd="slow" advTm="158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solidFill>
                  <a:schemeClr val="tx1"/>
                </a:solidFill>
                <a:latin typeface="Georgia"/>
              </a:rPr>
              <a:t>5) </a:t>
            </a:r>
            <a:r>
              <a:rPr lang="ru-RU" sz="2000" dirty="0" err="1">
                <a:solidFill>
                  <a:schemeClr val="tx1"/>
                </a:solidFill>
                <a:latin typeface="Georgia"/>
              </a:rPr>
              <a:t>зберігайте</a:t>
            </a:r>
            <a:r>
              <a:rPr lang="ru-RU" sz="2000" dirty="0">
                <a:solidFill>
                  <a:schemeClr val="tx1"/>
                </a:solidFill>
                <a:latin typeface="Georgia"/>
              </a:rPr>
              <a:t> </a:t>
            </a:r>
            <a:r>
              <a:rPr lang="ru-RU" sz="2000" dirty="0" err="1">
                <a:solidFill>
                  <a:schemeClr val="tx1"/>
                </a:solidFill>
                <a:latin typeface="Georgia"/>
              </a:rPr>
              <a:t>особистість</a:t>
            </a:r>
            <a:r>
              <a:rPr lang="ru-RU" sz="2000" dirty="0">
                <a:solidFill>
                  <a:schemeClr val="tx1"/>
                </a:solidFill>
                <a:latin typeface="Georgia"/>
              </a:rPr>
              <a:t>. У </a:t>
            </a:r>
            <a:r>
              <a:rPr lang="ru-RU" sz="2000" dirty="0" err="1">
                <a:solidFill>
                  <a:schemeClr val="tx1"/>
                </a:solidFill>
                <a:latin typeface="Georgia"/>
              </a:rPr>
              <a:t>мережі</a:t>
            </a:r>
            <a:r>
              <a:rPr lang="ru-RU" sz="2000" dirty="0">
                <a:solidFill>
                  <a:schemeClr val="tx1"/>
                </a:solidFill>
                <a:latin typeface="Georgia"/>
              </a:rPr>
              <a:t> (</a:t>
            </a:r>
            <a:r>
              <a:rPr lang="ru-RU" sz="2000" dirty="0" err="1">
                <a:solidFill>
                  <a:schemeClr val="tx1"/>
                </a:solidFill>
                <a:latin typeface="Georgia"/>
              </a:rPr>
              <a:t>наприклад</a:t>
            </a:r>
            <a:r>
              <a:rPr lang="ru-RU" sz="2000" dirty="0">
                <a:solidFill>
                  <a:schemeClr val="tx1"/>
                </a:solidFill>
                <a:latin typeface="Georgia"/>
              </a:rPr>
              <a:t>, у </a:t>
            </a:r>
            <a:r>
              <a:rPr lang="ru-RU" sz="2000" dirty="0" err="1">
                <a:solidFill>
                  <a:schemeClr val="tx1"/>
                </a:solidFill>
                <a:latin typeface="Georgia"/>
              </a:rPr>
              <a:t>конференціях</a:t>
            </a:r>
            <a:r>
              <a:rPr lang="ru-RU" sz="2000" dirty="0">
                <a:solidFill>
                  <a:schemeClr val="tx1"/>
                </a:solidFill>
                <a:latin typeface="Georgia"/>
              </a:rPr>
              <a:t>) Ви можете </a:t>
            </a:r>
            <a:r>
              <a:rPr lang="ru-RU" sz="2000" dirty="0" err="1">
                <a:solidFill>
                  <a:schemeClr val="tx1"/>
                </a:solidFill>
                <a:latin typeface="Georgia"/>
              </a:rPr>
              <a:t>зустрітися</a:t>
            </a:r>
            <a:r>
              <a:rPr lang="ru-RU" sz="2000" dirty="0">
                <a:solidFill>
                  <a:schemeClr val="tx1"/>
                </a:solidFill>
                <a:latin typeface="Georgia"/>
              </a:rPr>
              <a:t> з </a:t>
            </a:r>
            <a:r>
              <a:rPr lang="ru-RU" sz="2000" dirty="0" err="1">
                <a:solidFill>
                  <a:schemeClr val="tx1"/>
                </a:solidFill>
                <a:latin typeface="Georgia"/>
              </a:rPr>
              <a:t>тими</a:t>
            </a:r>
            <a:r>
              <a:rPr lang="ru-RU" sz="2000" dirty="0">
                <a:solidFill>
                  <a:schemeClr val="tx1"/>
                </a:solidFill>
                <a:latin typeface="Georgia"/>
              </a:rPr>
              <a:t>, кого </a:t>
            </a:r>
            <a:r>
              <a:rPr lang="ru-RU" sz="2000" dirty="0" err="1">
                <a:solidFill>
                  <a:schemeClr val="tx1"/>
                </a:solidFill>
                <a:latin typeface="Georgia"/>
              </a:rPr>
              <a:t>ніколи</a:t>
            </a:r>
            <a:r>
              <a:rPr lang="ru-RU" sz="2000" dirty="0">
                <a:solidFill>
                  <a:schemeClr val="tx1"/>
                </a:solidFill>
                <a:latin typeface="Georgia"/>
              </a:rPr>
              <a:t> б не </a:t>
            </a:r>
            <a:r>
              <a:rPr lang="ru-RU" sz="2000" dirty="0" err="1">
                <a:solidFill>
                  <a:schemeClr val="tx1"/>
                </a:solidFill>
                <a:latin typeface="Georgia"/>
              </a:rPr>
              <a:t>зустріли</a:t>
            </a:r>
            <a:r>
              <a:rPr lang="ru-RU" sz="2000" dirty="0">
                <a:solidFill>
                  <a:schemeClr val="tx1"/>
                </a:solidFill>
                <a:latin typeface="Georgia"/>
              </a:rPr>
              <a:t> в реальному </a:t>
            </a:r>
            <a:r>
              <a:rPr lang="ru-RU" sz="2000" dirty="0" err="1">
                <a:solidFill>
                  <a:schemeClr val="tx1"/>
                </a:solidFill>
                <a:latin typeface="Georgia"/>
              </a:rPr>
              <a:t>житті</a:t>
            </a:r>
            <a:r>
              <a:rPr lang="ru-RU" sz="2000" dirty="0">
                <a:solidFill>
                  <a:schemeClr val="tx1"/>
                </a:solidFill>
                <a:latin typeface="Georgia"/>
              </a:rPr>
              <a:t>, і </a:t>
            </a:r>
            <a:r>
              <a:rPr lang="ru-RU" sz="2000" dirty="0" err="1">
                <a:solidFill>
                  <a:schemeClr val="tx1"/>
                </a:solidFill>
                <a:latin typeface="Georgia"/>
              </a:rPr>
              <a:t>ніхто</a:t>
            </a:r>
            <a:r>
              <a:rPr lang="ru-RU" sz="2000" dirty="0">
                <a:solidFill>
                  <a:schemeClr val="tx1"/>
                </a:solidFill>
                <a:latin typeface="Georgia"/>
              </a:rPr>
              <a:t> не засудить Вас за </a:t>
            </a:r>
            <a:r>
              <a:rPr lang="ru-RU" sz="2000" dirty="0" err="1">
                <a:solidFill>
                  <a:schemeClr val="tx1"/>
                </a:solidFill>
                <a:latin typeface="Georgia"/>
              </a:rPr>
              <a:t>колір</a:t>
            </a:r>
            <a:r>
              <a:rPr lang="ru-RU" sz="2000" dirty="0">
                <a:solidFill>
                  <a:schemeClr val="tx1"/>
                </a:solidFill>
                <a:latin typeface="Georgia"/>
              </a:rPr>
              <a:t> </a:t>
            </a:r>
            <a:r>
              <a:rPr lang="ru-RU" sz="2000" dirty="0" err="1">
                <a:solidFill>
                  <a:schemeClr val="tx1"/>
                </a:solidFill>
                <a:latin typeface="Georgia"/>
              </a:rPr>
              <a:t>шкіри</a:t>
            </a:r>
            <a:r>
              <a:rPr lang="ru-RU" sz="2000" dirty="0">
                <a:solidFill>
                  <a:schemeClr val="tx1"/>
                </a:solidFill>
                <a:latin typeface="Georgia"/>
              </a:rPr>
              <a:t>, </a:t>
            </a:r>
            <a:r>
              <a:rPr lang="ru-RU" sz="2000" dirty="0" err="1">
                <a:solidFill>
                  <a:schemeClr val="tx1"/>
                </a:solidFill>
                <a:latin typeface="Georgia"/>
              </a:rPr>
              <a:t>очі</a:t>
            </a:r>
            <a:r>
              <a:rPr lang="ru-RU" sz="2000" dirty="0">
                <a:solidFill>
                  <a:schemeClr val="tx1"/>
                </a:solidFill>
                <a:latin typeface="Georgia"/>
              </a:rPr>
              <a:t>, </a:t>
            </a:r>
            <a:r>
              <a:rPr lang="ru-RU" sz="2000" dirty="0" err="1">
                <a:solidFill>
                  <a:schemeClr val="tx1"/>
                </a:solidFill>
                <a:latin typeface="Georgia"/>
              </a:rPr>
              <a:t>волосся</a:t>
            </a:r>
            <a:r>
              <a:rPr lang="ru-RU" sz="2000" dirty="0">
                <a:solidFill>
                  <a:schemeClr val="tx1"/>
                </a:solidFill>
                <a:latin typeface="Georgia"/>
              </a:rPr>
              <a:t>, за вашу вагу, </a:t>
            </a:r>
            <a:r>
              <a:rPr lang="ru-RU" sz="2000" dirty="0" err="1">
                <a:solidFill>
                  <a:schemeClr val="tx1"/>
                </a:solidFill>
                <a:latin typeface="Georgia"/>
              </a:rPr>
              <a:t>вік</a:t>
            </a:r>
            <a:r>
              <a:rPr lang="ru-RU" sz="2000" dirty="0">
                <a:solidFill>
                  <a:schemeClr val="tx1"/>
                </a:solidFill>
                <a:latin typeface="Georgia"/>
              </a:rPr>
              <a:t> </a:t>
            </a:r>
            <a:r>
              <a:rPr lang="ru-RU" sz="2000" dirty="0" err="1">
                <a:solidFill>
                  <a:schemeClr val="tx1"/>
                </a:solidFill>
                <a:latin typeface="Georgia"/>
              </a:rPr>
              <a:t>або</a:t>
            </a:r>
            <a:r>
              <a:rPr lang="ru-RU" sz="2000" dirty="0">
                <a:solidFill>
                  <a:schemeClr val="tx1"/>
                </a:solidFill>
                <a:latin typeface="Georgia"/>
              </a:rPr>
              <a:t> манеру </a:t>
            </a:r>
            <a:r>
              <a:rPr lang="ru-RU" sz="2000" dirty="0" err="1">
                <a:solidFill>
                  <a:schemeClr val="tx1"/>
                </a:solidFill>
                <a:latin typeface="Georgia"/>
              </a:rPr>
              <a:t>одягатися</a:t>
            </a:r>
            <a:r>
              <a:rPr lang="ru-RU" sz="2000" dirty="0">
                <a:solidFill>
                  <a:schemeClr val="tx1"/>
                </a:solidFill>
                <a:latin typeface="Georgia"/>
              </a:rPr>
              <a:t>. </a:t>
            </a:r>
            <a:r>
              <a:rPr lang="ru-RU" sz="2000" dirty="0" err="1">
                <a:solidFill>
                  <a:schemeClr val="tx1"/>
                </a:solidFill>
                <a:latin typeface="Georgia"/>
              </a:rPr>
              <a:t>Однак</a:t>
            </a:r>
            <a:r>
              <a:rPr lang="ru-RU" sz="2000" dirty="0">
                <a:solidFill>
                  <a:schemeClr val="tx1"/>
                </a:solidFill>
                <a:latin typeface="Georgia"/>
              </a:rPr>
              <a:t> Вас </a:t>
            </a:r>
            <a:r>
              <a:rPr lang="ru-RU" sz="2000" dirty="0" err="1">
                <a:solidFill>
                  <a:schemeClr val="tx1"/>
                </a:solidFill>
                <a:latin typeface="Georgia"/>
              </a:rPr>
              <a:t>будуть</a:t>
            </a:r>
            <a:r>
              <a:rPr lang="ru-RU" sz="2000" dirty="0">
                <a:solidFill>
                  <a:schemeClr val="tx1"/>
                </a:solidFill>
                <a:latin typeface="Georgia"/>
              </a:rPr>
              <a:t> </a:t>
            </a:r>
            <a:r>
              <a:rPr lang="ru-RU" sz="2000" dirty="0" err="1">
                <a:solidFill>
                  <a:schemeClr val="tx1"/>
                </a:solidFill>
                <a:latin typeface="Georgia"/>
              </a:rPr>
              <a:t>оцінювати</a:t>
            </a:r>
            <a:r>
              <a:rPr lang="ru-RU" sz="2000" dirty="0">
                <a:solidFill>
                  <a:schemeClr val="tx1"/>
                </a:solidFill>
                <a:latin typeface="Georgia"/>
              </a:rPr>
              <a:t> з точки </a:t>
            </a:r>
            <a:r>
              <a:rPr lang="ru-RU" sz="2000" dirty="0" err="1">
                <a:solidFill>
                  <a:schemeClr val="tx1"/>
                </a:solidFill>
                <a:latin typeface="Georgia"/>
              </a:rPr>
              <a:t>зору</a:t>
            </a:r>
            <a:r>
              <a:rPr lang="ru-RU" sz="2000" dirty="0">
                <a:solidFill>
                  <a:schemeClr val="tx1"/>
                </a:solidFill>
                <a:latin typeface="Georgia"/>
              </a:rPr>
              <a:t> того, як Ви пишете. Таким чином, правила </a:t>
            </a:r>
            <a:r>
              <a:rPr lang="ru-RU" sz="2000" dirty="0" err="1">
                <a:solidFill>
                  <a:schemeClr val="tx1"/>
                </a:solidFill>
                <a:latin typeface="Georgia"/>
              </a:rPr>
              <a:t>граматики</a:t>
            </a:r>
            <a:r>
              <a:rPr lang="ru-RU" sz="2000" dirty="0">
                <a:solidFill>
                  <a:schemeClr val="tx1"/>
                </a:solidFill>
                <a:latin typeface="Georgia"/>
              </a:rPr>
              <a:t> </a:t>
            </a:r>
            <a:r>
              <a:rPr lang="ru-RU" sz="2000" dirty="0" err="1">
                <a:solidFill>
                  <a:schemeClr val="tx1"/>
                </a:solidFill>
                <a:latin typeface="Georgia"/>
              </a:rPr>
              <a:t>відіграють</a:t>
            </a:r>
            <a:r>
              <a:rPr lang="ru-RU" sz="2000" dirty="0">
                <a:solidFill>
                  <a:schemeClr val="tx1"/>
                </a:solidFill>
                <a:latin typeface="Georgia"/>
              </a:rPr>
              <a:t> </a:t>
            </a:r>
            <a:r>
              <a:rPr lang="ru-RU" sz="2000" dirty="0" err="1">
                <a:solidFill>
                  <a:schemeClr val="tx1"/>
                </a:solidFill>
                <a:latin typeface="Georgia"/>
              </a:rPr>
              <a:t>важливу</a:t>
            </a:r>
            <a:r>
              <a:rPr lang="ru-RU" sz="2000" dirty="0">
                <a:solidFill>
                  <a:schemeClr val="tx1"/>
                </a:solidFill>
                <a:latin typeface="Georgia"/>
              </a:rPr>
              <a:t> роль. </a:t>
            </a:r>
            <a:r>
              <a:rPr lang="ru-RU" sz="2000" dirty="0" err="1">
                <a:solidFill>
                  <a:schemeClr val="tx1"/>
                </a:solidFill>
                <a:latin typeface="Georgia"/>
              </a:rPr>
              <a:t>Крім</a:t>
            </a:r>
            <a:r>
              <a:rPr lang="ru-RU" sz="2000" dirty="0">
                <a:solidFill>
                  <a:schemeClr val="tx1"/>
                </a:solidFill>
                <a:latin typeface="Georgia"/>
              </a:rPr>
              <a:t> того, </a:t>
            </a:r>
            <a:r>
              <a:rPr lang="ru-RU" sz="2000" dirty="0" err="1">
                <a:solidFill>
                  <a:schemeClr val="tx1"/>
                </a:solidFill>
                <a:latin typeface="Georgia"/>
              </a:rPr>
              <a:t>переконайтесь</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a:t>
            </a:r>
            <a:r>
              <a:rPr lang="ru-RU" sz="2000" dirty="0" err="1">
                <a:solidFill>
                  <a:schemeClr val="tx1"/>
                </a:solidFill>
                <a:latin typeface="Georgia"/>
              </a:rPr>
              <a:t>Ваші</a:t>
            </a:r>
            <a:r>
              <a:rPr lang="ru-RU" sz="2000" dirty="0">
                <a:solidFill>
                  <a:schemeClr val="tx1"/>
                </a:solidFill>
                <a:latin typeface="Georgia"/>
              </a:rPr>
              <a:t> </a:t>
            </a:r>
            <a:r>
              <a:rPr lang="ru-RU" sz="2000" dirty="0" err="1">
                <a:solidFill>
                  <a:schemeClr val="tx1"/>
                </a:solidFill>
                <a:latin typeface="Georgia"/>
              </a:rPr>
              <a:t>послання</a:t>
            </a:r>
            <a:r>
              <a:rPr lang="ru-RU" sz="2000" dirty="0">
                <a:solidFill>
                  <a:schemeClr val="tx1"/>
                </a:solidFill>
                <a:latin typeface="Georgia"/>
              </a:rPr>
              <a:t> </a:t>
            </a:r>
            <a:r>
              <a:rPr lang="ru-RU" sz="2000" dirty="0" err="1">
                <a:solidFill>
                  <a:schemeClr val="tx1"/>
                </a:solidFill>
                <a:latin typeface="Georgia"/>
              </a:rPr>
              <a:t>зрозумілі</a:t>
            </a:r>
            <a:r>
              <a:rPr lang="ru-RU" sz="2000" dirty="0">
                <a:solidFill>
                  <a:schemeClr val="tx1"/>
                </a:solidFill>
                <a:latin typeface="Georgia"/>
              </a:rPr>
              <a:t> й </a:t>
            </a:r>
            <a:r>
              <a:rPr lang="ru-RU" sz="2000" dirty="0" err="1">
                <a:solidFill>
                  <a:schemeClr val="tx1"/>
                </a:solidFill>
                <a:latin typeface="Georgia"/>
              </a:rPr>
              <a:t>логічно</a:t>
            </a:r>
            <a:r>
              <a:rPr lang="ru-RU" sz="2000" dirty="0">
                <a:solidFill>
                  <a:schemeClr val="tx1"/>
                </a:solidFill>
                <a:latin typeface="Georgia"/>
              </a:rPr>
              <a:t> </a:t>
            </a:r>
            <a:r>
              <a:rPr lang="ru-RU" sz="2000" dirty="0" err="1">
                <a:solidFill>
                  <a:schemeClr val="tx1"/>
                </a:solidFill>
                <a:latin typeface="Georgia"/>
              </a:rPr>
              <a:t>витримані</a:t>
            </a:r>
            <a:r>
              <a:rPr lang="ru-RU" sz="2000" dirty="0">
                <a:solidFill>
                  <a:schemeClr val="tx1"/>
                </a:solidFill>
                <a:latin typeface="Georgia"/>
              </a:rPr>
              <a:t>;</a:t>
            </a:r>
            <a:endParaRPr lang="uk-UA" sz="2000" dirty="0">
              <a:solidFill>
                <a:schemeClr val="tx1"/>
              </a:solidFill>
            </a:endParaRPr>
          </a:p>
        </p:txBody>
      </p:sp>
      <p:pic>
        <p:nvPicPr>
          <p:cNvPr id="5123" name="Picture 3" descr="C:\Users\123\AppData\Local\Microsoft\Windows\Temporary Internet Files\Content.IE5\MBGU5PCH\MC90023041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881" y="2347865"/>
            <a:ext cx="3954084" cy="31184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3482626"/>
      </p:ext>
    </p:extLst>
  </p:cSld>
  <p:clrMapOvr>
    <a:masterClrMapping/>
  </p:clrMapOvr>
  <p:transition spd="slow" advTm="2040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additive="base">
                                        <p:cTn id="14" dur="500" fill="hold"/>
                                        <p:tgtEl>
                                          <p:spTgt spid="5123"/>
                                        </p:tgtEl>
                                        <p:attrNameLst>
                                          <p:attrName>ppt_x</p:attrName>
                                        </p:attrNameLst>
                                      </p:cBhvr>
                                      <p:tavLst>
                                        <p:tav tm="0">
                                          <p:val>
                                            <p:strVal val="#ppt_x"/>
                                          </p:val>
                                        </p:tav>
                                        <p:tav tm="100000">
                                          <p:val>
                                            <p:strVal val="#ppt_x"/>
                                          </p:val>
                                        </p:tav>
                                      </p:tavLst>
                                    </p:anim>
                                    <p:anim calcmode="lin" valueType="num">
                                      <p:cBhvr additive="base">
                                        <p:cTn id="1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7"/>
            <a:ext cx="9392192" cy="2260337"/>
          </a:xfrm>
        </p:spPr>
        <p:txBody>
          <a:bodyPr/>
          <a:lstStyle/>
          <a:p>
            <a:r>
              <a:rPr lang="uk-UA" sz="2000" dirty="0">
                <a:solidFill>
                  <a:schemeClr val="tx1"/>
                </a:solidFill>
                <a:latin typeface="Georgia"/>
              </a:rPr>
              <a:t>6) допомагайте іншим там, де Ви це можете зробити. Задавайте запитання, спілкуючись у віртуальному просторі. Чому це ефективно? Тому що Ваші запитання читатимуть багато людей, які, може, знають на них відповідь. І навіть якщо кваліфіковано дадуть відповідь тільки декілька чоловік, загальний обсяг знань у мережі збільшиться. Обмін досвідом в Інтернеті — захоплююче заняття;</a:t>
            </a:r>
            <a:endParaRPr lang="uk-UA" sz="2000" dirty="0">
              <a:solidFill>
                <a:schemeClr val="tx1"/>
              </a:solidFill>
            </a:endParaRPr>
          </a:p>
        </p:txBody>
      </p:sp>
      <p:pic>
        <p:nvPicPr>
          <p:cNvPr id="6146" name="Picture 2" descr="C:\Users\123\AppData\Local\Microsoft\Windows\Temporary Internet Files\Content.IE5\HWJ5T5GV\MC90007879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199" y="2407248"/>
            <a:ext cx="2482609" cy="36761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9595654"/>
      </p:ext>
    </p:extLst>
  </p:cSld>
  <p:clrMapOvr>
    <a:masterClrMapping/>
  </p:clrMapOvr>
  <p:transition spd="slow" advTm="1623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solidFill>
                  <a:schemeClr val="tx1"/>
                </a:solidFill>
                <a:latin typeface="Georgia"/>
              </a:rPr>
              <a:t>7) не </a:t>
            </a:r>
            <a:r>
              <a:rPr lang="ru-RU" sz="2000" dirty="0" err="1">
                <a:solidFill>
                  <a:schemeClr val="tx1"/>
                </a:solidFill>
                <a:latin typeface="Georgia"/>
              </a:rPr>
              <a:t>втручайтеся</a:t>
            </a:r>
            <a:r>
              <a:rPr lang="ru-RU" sz="2000" dirty="0">
                <a:solidFill>
                  <a:schemeClr val="tx1"/>
                </a:solidFill>
                <a:latin typeface="Georgia"/>
              </a:rPr>
              <a:t> в </a:t>
            </a:r>
            <a:r>
              <a:rPr lang="ru-RU" sz="2000" dirty="0" err="1">
                <a:solidFill>
                  <a:schemeClr val="tx1"/>
                </a:solidFill>
                <a:latin typeface="Georgia"/>
              </a:rPr>
              <a:t>конфлікти</a:t>
            </a:r>
            <a:r>
              <a:rPr lang="ru-RU" sz="2000" dirty="0">
                <a:solidFill>
                  <a:schemeClr val="tx1"/>
                </a:solidFill>
                <a:latin typeface="Georgia"/>
              </a:rPr>
              <a:t> й не припускайте </a:t>
            </a:r>
            <a:r>
              <a:rPr lang="ru-RU" sz="2000" dirty="0" err="1">
                <a:solidFill>
                  <a:schemeClr val="tx1"/>
                </a:solidFill>
                <a:latin typeface="Georgia"/>
              </a:rPr>
              <a:t>їх</a:t>
            </a:r>
            <a:r>
              <a:rPr lang="ru-RU" sz="2000" dirty="0">
                <a:solidFill>
                  <a:schemeClr val="tx1"/>
                </a:solidFill>
                <a:latin typeface="Georgia"/>
              </a:rPr>
              <a:t>. </a:t>
            </a:r>
            <a:r>
              <a:rPr lang="ru-RU" sz="2000" dirty="0" err="1">
                <a:solidFill>
                  <a:schemeClr val="tx1"/>
                </a:solidFill>
                <a:latin typeface="Georgia"/>
              </a:rPr>
              <a:t>Мережевий</a:t>
            </a:r>
            <a:r>
              <a:rPr lang="ru-RU" sz="2000" dirty="0">
                <a:solidFill>
                  <a:schemeClr val="tx1"/>
                </a:solidFill>
                <a:latin typeface="Georgia"/>
              </a:rPr>
              <a:t> </a:t>
            </a:r>
            <a:r>
              <a:rPr lang="ru-RU" sz="2000" dirty="0" err="1">
                <a:solidFill>
                  <a:schemeClr val="tx1"/>
                </a:solidFill>
                <a:latin typeface="Georgia"/>
              </a:rPr>
              <a:t>етикет</a:t>
            </a:r>
            <a:r>
              <a:rPr lang="ru-RU" sz="2000" dirty="0">
                <a:solidFill>
                  <a:schemeClr val="tx1"/>
                </a:solidFill>
                <a:latin typeface="Georgia"/>
              </a:rPr>
              <a:t> </a:t>
            </a:r>
            <a:r>
              <a:rPr lang="ru-RU" sz="2000" dirty="0" err="1">
                <a:solidFill>
                  <a:schemeClr val="tx1"/>
                </a:solidFill>
                <a:latin typeface="Georgia"/>
              </a:rPr>
              <a:t>проти</a:t>
            </a:r>
            <a:r>
              <a:rPr lang="ru-RU" sz="2000" dirty="0">
                <a:solidFill>
                  <a:schemeClr val="tx1"/>
                </a:solidFill>
                <a:latin typeface="Georgia"/>
              </a:rPr>
              <a:t> </a:t>
            </a:r>
            <a:r>
              <a:rPr lang="ru-RU" sz="2000" dirty="0" err="1">
                <a:solidFill>
                  <a:schemeClr val="tx1"/>
                </a:solidFill>
                <a:latin typeface="Georgia"/>
              </a:rPr>
              <a:t>злісних</a:t>
            </a:r>
            <a:r>
              <a:rPr lang="ru-RU" sz="2000" dirty="0">
                <a:solidFill>
                  <a:schemeClr val="tx1"/>
                </a:solidFill>
                <a:latin typeface="Georgia"/>
              </a:rPr>
              <a:t> </a:t>
            </a:r>
            <a:r>
              <a:rPr lang="ru-RU" sz="2000" dirty="0" err="1">
                <a:solidFill>
                  <a:schemeClr val="tx1"/>
                </a:solidFill>
                <a:latin typeface="Georgia"/>
              </a:rPr>
              <a:t>послань</a:t>
            </a:r>
            <a:r>
              <a:rPr lang="ru-RU" sz="2000" dirty="0">
                <a:solidFill>
                  <a:schemeClr val="tx1"/>
                </a:solidFill>
                <a:latin typeface="Georgia"/>
              </a:rPr>
              <a:t>, </a:t>
            </a:r>
            <a:r>
              <a:rPr lang="ru-RU" sz="2000" dirty="0" err="1">
                <a:solidFill>
                  <a:schemeClr val="tx1"/>
                </a:solidFill>
                <a:latin typeface="Georgia"/>
              </a:rPr>
              <a:t>якими</a:t>
            </a:r>
            <a:r>
              <a:rPr lang="ru-RU" sz="2000" dirty="0">
                <a:solidFill>
                  <a:schemeClr val="tx1"/>
                </a:solidFill>
                <a:latin typeface="Georgia"/>
              </a:rPr>
              <a:t> </a:t>
            </a:r>
            <a:r>
              <a:rPr lang="ru-RU" sz="2000" dirty="0" err="1">
                <a:solidFill>
                  <a:schemeClr val="tx1"/>
                </a:solidFill>
                <a:latin typeface="Georgia"/>
              </a:rPr>
              <a:t>іноді</a:t>
            </a:r>
            <a:r>
              <a:rPr lang="ru-RU" sz="2000" dirty="0">
                <a:solidFill>
                  <a:schemeClr val="tx1"/>
                </a:solidFill>
                <a:latin typeface="Georgia"/>
              </a:rPr>
              <a:t> </a:t>
            </a:r>
            <a:r>
              <a:rPr lang="ru-RU" sz="2000" dirty="0" err="1">
                <a:solidFill>
                  <a:schemeClr val="tx1"/>
                </a:solidFill>
                <a:latin typeface="Georgia"/>
              </a:rPr>
              <a:t>обмінюються</a:t>
            </a:r>
            <a:r>
              <a:rPr lang="ru-RU" sz="2000" dirty="0">
                <a:solidFill>
                  <a:schemeClr val="tx1"/>
                </a:solidFill>
                <a:latin typeface="Georgia"/>
              </a:rPr>
              <a:t> </a:t>
            </a:r>
            <a:r>
              <a:rPr lang="ru-RU" sz="2000" dirty="0" err="1">
                <a:solidFill>
                  <a:schemeClr val="tx1"/>
                </a:solidFill>
                <a:latin typeface="Georgia"/>
              </a:rPr>
              <a:t>окремі</a:t>
            </a:r>
            <a:r>
              <a:rPr lang="ru-RU" sz="2000" dirty="0">
                <a:solidFill>
                  <a:schemeClr val="tx1"/>
                </a:solidFill>
                <a:latin typeface="Georgia"/>
              </a:rPr>
              <a:t> </a:t>
            </a:r>
            <a:r>
              <a:rPr lang="ru-RU" sz="2000" dirty="0" err="1">
                <a:solidFill>
                  <a:schemeClr val="tx1"/>
                </a:solidFill>
                <a:latin typeface="Georgia"/>
              </a:rPr>
              <a:t>учасник</a:t>
            </a:r>
            <a:r>
              <a:rPr lang="ru-RU" sz="2000" dirty="0">
                <a:solidFill>
                  <a:schemeClr val="tx1"/>
                </a:solidFill>
                <a:latin typeface="Georgia"/>
              </a:rPr>
              <a:t> </a:t>
            </a:r>
            <a:r>
              <a:rPr lang="ru-RU" sz="2000" dirty="0" err="1">
                <a:solidFill>
                  <a:schemeClr val="tx1"/>
                </a:solidFill>
                <a:latin typeface="Georgia"/>
              </a:rPr>
              <a:t>дискусії</a:t>
            </a:r>
            <a:r>
              <a:rPr lang="ru-RU" sz="2000" dirty="0" smtClean="0">
                <a:solidFill>
                  <a:schemeClr val="tx1"/>
                </a:solidFill>
                <a:latin typeface="Georgia"/>
              </a:rPr>
              <a:t>;</a:t>
            </a:r>
            <a:br>
              <a:rPr lang="ru-RU" sz="2000" dirty="0" smtClean="0">
                <a:solidFill>
                  <a:schemeClr val="tx1"/>
                </a:solidFill>
                <a:latin typeface="Georgia"/>
              </a:rPr>
            </a:br>
            <a:r>
              <a:rPr lang="ru-RU" sz="2000" dirty="0">
                <a:solidFill>
                  <a:schemeClr val="tx1"/>
                </a:solidFill>
              </a:rPr>
              <a:t/>
            </a:r>
            <a:br>
              <a:rPr lang="ru-RU" sz="2000" dirty="0">
                <a:solidFill>
                  <a:schemeClr val="tx1"/>
                </a:solidFill>
              </a:rPr>
            </a:br>
            <a:r>
              <a:rPr lang="ru-RU" sz="2000" dirty="0">
                <a:solidFill>
                  <a:schemeClr val="tx1"/>
                </a:solidFill>
                <a:latin typeface="Georgia"/>
              </a:rPr>
              <a:t>8) не </a:t>
            </a:r>
            <a:r>
              <a:rPr lang="ru-RU" sz="2000" dirty="0" err="1">
                <a:solidFill>
                  <a:schemeClr val="tx1"/>
                </a:solidFill>
                <a:latin typeface="Georgia"/>
              </a:rPr>
              <a:t>зловживайте</a:t>
            </a:r>
            <a:r>
              <a:rPr lang="ru-RU" sz="2000" dirty="0">
                <a:solidFill>
                  <a:schemeClr val="tx1"/>
                </a:solidFill>
                <a:latin typeface="Georgia"/>
              </a:rPr>
              <a:t> </a:t>
            </a:r>
            <a:r>
              <a:rPr lang="ru-RU" sz="2000" dirty="0" err="1">
                <a:solidFill>
                  <a:schemeClr val="tx1"/>
                </a:solidFill>
                <a:latin typeface="Georgia"/>
              </a:rPr>
              <a:t>своїми</a:t>
            </a:r>
            <a:r>
              <a:rPr lang="ru-RU" sz="2000" dirty="0">
                <a:solidFill>
                  <a:schemeClr val="tx1"/>
                </a:solidFill>
                <a:latin typeface="Georgia"/>
              </a:rPr>
              <a:t> </a:t>
            </a:r>
            <a:r>
              <a:rPr lang="ru-RU" sz="2000" dirty="0" err="1">
                <a:solidFill>
                  <a:schemeClr val="tx1"/>
                </a:solidFill>
                <a:latin typeface="Georgia"/>
              </a:rPr>
              <a:t>можливостями</a:t>
            </a:r>
            <a:r>
              <a:rPr lang="ru-RU" sz="2000" dirty="0">
                <a:solidFill>
                  <a:schemeClr val="tx1"/>
                </a:solidFill>
                <a:latin typeface="Georgia"/>
              </a:rPr>
              <a:t>. </a:t>
            </a:r>
            <a:r>
              <a:rPr lang="ru-RU" sz="2000" dirty="0" err="1">
                <a:solidFill>
                  <a:schemeClr val="tx1"/>
                </a:solidFill>
                <a:latin typeface="Georgia"/>
              </a:rPr>
              <a:t>Деякі</a:t>
            </a:r>
            <a:r>
              <a:rPr lang="ru-RU" sz="2000" dirty="0">
                <a:solidFill>
                  <a:schemeClr val="tx1"/>
                </a:solidFill>
                <a:latin typeface="Georgia"/>
              </a:rPr>
              <a:t> люди у </a:t>
            </a:r>
            <a:r>
              <a:rPr lang="ru-RU" sz="2000" dirty="0" err="1">
                <a:solidFill>
                  <a:schemeClr val="tx1"/>
                </a:solidFill>
                <a:latin typeface="Georgia"/>
              </a:rPr>
              <a:t>віртуальному</a:t>
            </a:r>
            <a:r>
              <a:rPr lang="ru-RU" sz="2000" dirty="0">
                <a:solidFill>
                  <a:schemeClr val="tx1"/>
                </a:solidFill>
                <a:latin typeface="Georgia"/>
              </a:rPr>
              <a:t> </a:t>
            </a:r>
            <a:r>
              <a:rPr lang="ru-RU" sz="2000" dirty="0" err="1">
                <a:solidFill>
                  <a:schemeClr val="tx1"/>
                </a:solidFill>
                <a:latin typeface="Georgia"/>
              </a:rPr>
              <a:t>просторі</a:t>
            </a:r>
            <a:r>
              <a:rPr lang="ru-RU" sz="2000" dirty="0">
                <a:solidFill>
                  <a:schemeClr val="tx1"/>
                </a:solidFill>
                <a:latin typeface="Georgia"/>
              </a:rPr>
              <a:t> </a:t>
            </a:r>
            <a:r>
              <a:rPr lang="ru-RU" sz="2000" dirty="0" err="1">
                <a:solidFill>
                  <a:schemeClr val="tx1"/>
                </a:solidFill>
                <a:latin typeface="Georgia"/>
              </a:rPr>
              <a:t>почувають</a:t>
            </a:r>
            <a:r>
              <a:rPr lang="ru-RU" sz="2000" dirty="0">
                <a:solidFill>
                  <a:schemeClr val="tx1"/>
                </a:solidFill>
                <a:latin typeface="Georgia"/>
              </a:rPr>
              <a:t> себе </a:t>
            </a:r>
            <a:r>
              <a:rPr lang="ru-RU" sz="2000" dirty="0" err="1">
                <a:solidFill>
                  <a:schemeClr val="tx1"/>
                </a:solidFill>
                <a:latin typeface="Georgia"/>
              </a:rPr>
              <a:t>професіоналами</a:t>
            </a:r>
            <a:r>
              <a:rPr lang="ru-RU" sz="2000" dirty="0">
                <a:solidFill>
                  <a:schemeClr val="tx1"/>
                </a:solidFill>
                <a:latin typeface="Georgia"/>
              </a:rPr>
              <a:t>. </a:t>
            </a:r>
            <a:r>
              <a:rPr lang="ru-RU" sz="2000" dirty="0" err="1">
                <a:solidFill>
                  <a:schemeClr val="tx1"/>
                </a:solidFill>
                <a:latin typeface="Georgia"/>
              </a:rPr>
              <a:t>Маючи</a:t>
            </a:r>
            <a:r>
              <a:rPr lang="ru-RU" sz="2000" dirty="0">
                <a:solidFill>
                  <a:schemeClr val="tx1"/>
                </a:solidFill>
                <a:latin typeface="Georgia"/>
              </a:rPr>
              <a:t> </a:t>
            </a:r>
            <a:r>
              <a:rPr lang="ru-RU" sz="2000" dirty="0" err="1">
                <a:solidFill>
                  <a:schemeClr val="tx1"/>
                </a:solidFill>
                <a:latin typeface="Georgia"/>
              </a:rPr>
              <a:t>більш</a:t>
            </a:r>
            <a:r>
              <a:rPr lang="ru-RU" sz="2000" dirty="0">
                <a:solidFill>
                  <a:schemeClr val="tx1"/>
                </a:solidFill>
                <a:latin typeface="Georgia"/>
              </a:rPr>
              <a:t> </a:t>
            </a:r>
            <a:r>
              <a:rPr lang="ru-RU" sz="2000" dirty="0" err="1">
                <a:solidFill>
                  <a:schemeClr val="tx1"/>
                </a:solidFill>
                <a:latin typeface="Georgia"/>
              </a:rPr>
              <a:t>повні</a:t>
            </a:r>
            <a:r>
              <a:rPr lang="ru-RU" sz="2000" dirty="0">
                <a:solidFill>
                  <a:schemeClr val="tx1"/>
                </a:solidFill>
                <a:latin typeface="Georgia"/>
              </a:rPr>
              <a:t> і </a:t>
            </a:r>
            <a:r>
              <a:rPr lang="ru-RU" sz="2000" dirty="0" err="1">
                <a:solidFill>
                  <a:schemeClr val="tx1"/>
                </a:solidFill>
                <a:latin typeface="Georgia"/>
              </a:rPr>
              <a:t>глибокі</a:t>
            </a:r>
            <a:r>
              <a:rPr lang="ru-RU" sz="2000" dirty="0">
                <a:solidFill>
                  <a:schemeClr val="tx1"/>
                </a:solidFill>
                <a:latin typeface="Georgia"/>
              </a:rPr>
              <a:t> </a:t>
            </a:r>
            <a:r>
              <a:rPr lang="ru-RU" sz="2000" dirty="0" err="1">
                <a:solidFill>
                  <a:schemeClr val="tx1"/>
                </a:solidFill>
                <a:latin typeface="Georgia"/>
              </a:rPr>
              <a:t>знання</a:t>
            </a:r>
            <a:r>
              <a:rPr lang="ru-RU" sz="2000" dirty="0">
                <a:solidFill>
                  <a:schemeClr val="tx1"/>
                </a:solidFill>
                <a:latin typeface="Georgia"/>
              </a:rPr>
              <a:t> </a:t>
            </a:r>
            <a:r>
              <a:rPr lang="ru-RU" sz="2000" dirty="0" err="1">
                <a:solidFill>
                  <a:schemeClr val="tx1"/>
                </a:solidFill>
                <a:latin typeface="Georgia"/>
              </a:rPr>
              <a:t>або</a:t>
            </a:r>
            <a:r>
              <a:rPr lang="ru-RU" sz="2000" dirty="0">
                <a:solidFill>
                  <a:schemeClr val="tx1"/>
                </a:solidFill>
                <a:latin typeface="Georgia"/>
              </a:rPr>
              <a:t> </a:t>
            </a:r>
            <a:r>
              <a:rPr lang="ru-RU" sz="2000" dirty="0" err="1">
                <a:solidFill>
                  <a:schemeClr val="tx1"/>
                </a:solidFill>
                <a:latin typeface="Georgia"/>
              </a:rPr>
              <a:t>повноваження</a:t>
            </a:r>
            <a:r>
              <a:rPr lang="ru-RU" sz="2000" dirty="0">
                <a:solidFill>
                  <a:schemeClr val="tx1"/>
                </a:solidFill>
                <a:latin typeface="Georgia"/>
              </a:rPr>
              <a:t>, вони автоматично </a:t>
            </a:r>
            <a:r>
              <a:rPr lang="ru-RU" sz="2000" dirty="0" err="1">
                <a:solidFill>
                  <a:schemeClr val="tx1"/>
                </a:solidFill>
                <a:latin typeface="Georgia"/>
              </a:rPr>
              <a:t>одержують</a:t>
            </a:r>
            <a:r>
              <a:rPr lang="ru-RU" sz="2000" dirty="0">
                <a:solidFill>
                  <a:schemeClr val="tx1"/>
                </a:solidFill>
                <a:latin typeface="Georgia"/>
              </a:rPr>
              <a:t> </a:t>
            </a:r>
            <a:r>
              <a:rPr lang="ru-RU" sz="2000" dirty="0" err="1">
                <a:solidFill>
                  <a:schemeClr val="tx1"/>
                </a:solidFill>
                <a:latin typeface="Georgia"/>
              </a:rPr>
              <a:t>перевагу</a:t>
            </a:r>
            <a:r>
              <a:rPr lang="ru-RU" sz="2000" dirty="0">
                <a:solidFill>
                  <a:schemeClr val="tx1"/>
                </a:solidFill>
                <a:latin typeface="Georgia"/>
              </a:rPr>
              <a:t>. </a:t>
            </a:r>
            <a:r>
              <a:rPr lang="ru-RU" sz="2000" dirty="0" err="1">
                <a:solidFill>
                  <a:schemeClr val="tx1"/>
                </a:solidFill>
                <a:latin typeface="Georgia"/>
              </a:rPr>
              <a:t>Однак</a:t>
            </a:r>
            <a:r>
              <a:rPr lang="ru-RU" sz="2000" dirty="0">
                <a:solidFill>
                  <a:schemeClr val="tx1"/>
                </a:solidFill>
                <a:latin typeface="Georgia"/>
              </a:rPr>
              <a:t> </a:t>
            </a:r>
            <a:r>
              <a:rPr lang="ru-RU" sz="2000" dirty="0" err="1">
                <a:solidFill>
                  <a:schemeClr val="tx1"/>
                </a:solidFill>
                <a:latin typeface="Georgia"/>
              </a:rPr>
              <a:t>це</a:t>
            </a:r>
            <a:r>
              <a:rPr lang="ru-RU" sz="2000" dirty="0">
                <a:solidFill>
                  <a:schemeClr val="tx1"/>
                </a:solidFill>
                <a:latin typeface="Georgia"/>
              </a:rPr>
              <a:t> </a:t>
            </a:r>
            <a:r>
              <a:rPr lang="ru-RU" sz="2000" dirty="0" err="1">
                <a:solidFill>
                  <a:schemeClr val="tx1"/>
                </a:solidFill>
                <a:latin typeface="Georgia"/>
              </a:rPr>
              <a:t>зовсім</a:t>
            </a:r>
            <a:r>
              <a:rPr lang="ru-RU" sz="2000" dirty="0">
                <a:solidFill>
                  <a:schemeClr val="tx1"/>
                </a:solidFill>
                <a:latin typeface="Georgia"/>
              </a:rPr>
              <a:t> не </a:t>
            </a:r>
            <a:r>
              <a:rPr lang="ru-RU" sz="2000" dirty="0" err="1">
                <a:solidFill>
                  <a:schemeClr val="tx1"/>
                </a:solidFill>
                <a:latin typeface="Georgia"/>
              </a:rPr>
              <a:t>означає</a:t>
            </a:r>
            <a:r>
              <a:rPr lang="ru-RU" sz="2000" dirty="0">
                <a:solidFill>
                  <a:schemeClr val="tx1"/>
                </a:solidFill>
                <a:latin typeface="Georgia"/>
              </a:rPr>
              <a:t>, </a:t>
            </a:r>
            <a:r>
              <a:rPr lang="ru-RU" sz="2000" dirty="0" err="1">
                <a:solidFill>
                  <a:schemeClr val="tx1"/>
                </a:solidFill>
                <a:latin typeface="Georgia"/>
              </a:rPr>
              <a:t>що</a:t>
            </a:r>
            <a:r>
              <a:rPr lang="ru-RU" sz="2000" dirty="0">
                <a:solidFill>
                  <a:schemeClr val="tx1"/>
                </a:solidFill>
                <a:latin typeface="Georgia"/>
              </a:rPr>
              <a:t> такою </a:t>
            </a:r>
            <a:r>
              <a:rPr lang="ru-RU" sz="2000" dirty="0" err="1">
                <a:solidFill>
                  <a:schemeClr val="tx1"/>
                </a:solidFill>
                <a:latin typeface="Georgia"/>
              </a:rPr>
              <a:t>перевагою</a:t>
            </a:r>
            <a:r>
              <a:rPr lang="ru-RU" sz="2000" dirty="0">
                <a:solidFill>
                  <a:schemeClr val="tx1"/>
                </a:solidFill>
                <a:latin typeface="Georgia"/>
              </a:rPr>
              <a:t> </a:t>
            </a:r>
            <a:r>
              <a:rPr lang="ru-RU" sz="2000" dirty="0" err="1">
                <a:solidFill>
                  <a:schemeClr val="tx1"/>
                </a:solidFill>
                <a:latin typeface="Georgia"/>
              </a:rPr>
              <a:t>можна</a:t>
            </a:r>
            <a:r>
              <a:rPr lang="ru-RU" sz="2000" dirty="0">
                <a:solidFill>
                  <a:schemeClr val="tx1"/>
                </a:solidFill>
                <a:latin typeface="Georgia"/>
              </a:rPr>
              <a:t> </a:t>
            </a:r>
            <a:r>
              <a:rPr lang="ru-RU" sz="2000" dirty="0" err="1">
                <a:solidFill>
                  <a:schemeClr val="tx1"/>
                </a:solidFill>
                <a:latin typeface="Georgia"/>
              </a:rPr>
              <a:t>користуватися</a:t>
            </a:r>
            <a:r>
              <a:rPr lang="ru-RU" sz="2000" dirty="0">
                <a:solidFill>
                  <a:schemeClr val="tx1"/>
                </a:solidFill>
                <a:latin typeface="Georgia"/>
              </a:rPr>
              <a:t>;</a:t>
            </a:r>
            <a:endParaRPr lang="uk-UA" sz="2000" dirty="0">
              <a:solidFill>
                <a:schemeClr val="tx1"/>
              </a:solidFill>
            </a:endParaRPr>
          </a:p>
        </p:txBody>
      </p:sp>
      <p:pic>
        <p:nvPicPr>
          <p:cNvPr id="7170" name="Picture 2" descr="C:\Users\123\AppData\Local\Microsoft\Windows\Temporary Internet Files\Content.IE5\8R4MGHOI\MC9000788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42" y="2445361"/>
            <a:ext cx="3762375" cy="3514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6654119"/>
      </p:ext>
    </p:extLst>
  </p:cSld>
  <p:clrMapOvr>
    <a:masterClrMapping/>
  </p:clrMapOvr>
  <p:transition spd="slow" advTm="1719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additive="base">
                                        <p:cTn id="14" dur="500" fill="hold"/>
                                        <p:tgtEl>
                                          <p:spTgt spid="7170"/>
                                        </p:tgtEl>
                                        <p:attrNameLst>
                                          <p:attrName>ppt_x</p:attrName>
                                        </p:attrNameLst>
                                      </p:cBhvr>
                                      <p:tavLst>
                                        <p:tav tm="0">
                                          <p:val>
                                            <p:strVal val="#ppt_x"/>
                                          </p:val>
                                        </p:tav>
                                        <p:tav tm="100000">
                                          <p:val>
                                            <p:strVal val="#ppt_x"/>
                                          </p:val>
                                        </p:tav>
                                      </p:tavLst>
                                    </p:anim>
                                    <p:anim calcmode="lin" valueType="num">
                                      <p:cBhvr additive="base">
                                        <p:cTn id="1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solidFill>
                  <a:schemeClr val="tx1"/>
                </a:solidFill>
                <a:latin typeface="Georgia"/>
              </a:rPr>
              <a:t>9) навчіться вибачати іншим їхні помилки. Коли хтось припускається помилки — будь це помилка в слові, безглузде запитання або невиправдано довга відповідь, — будьте до нього поблажливі. Якщо у Вас гарні манери, це ще не означає, що Ви маєте право нав'язувати їх усім іншим. Якщо ж Ви вирішили звернути увагу користувача на припущену помилку, зробіть це коректно й краще в приватному листі;</a:t>
            </a:r>
            <a:endParaRPr lang="uk-UA" sz="2000" dirty="0">
              <a:solidFill>
                <a:schemeClr val="tx1"/>
              </a:solidFill>
            </a:endParaRPr>
          </a:p>
        </p:txBody>
      </p:sp>
      <p:pic>
        <p:nvPicPr>
          <p:cNvPr id="8194" name="Picture 2" descr="C:\Users\123\AppData\Local\Microsoft\Windows\Temporary Internet Files\Content.IE5\1FYH9JJT\MC90042819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36" y="2783393"/>
            <a:ext cx="4462058" cy="2979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4629369"/>
      </p:ext>
    </p:extLst>
  </p:cSld>
  <p:clrMapOvr>
    <a:masterClrMapping/>
  </p:clrMapOvr>
  <p:transition spd="slow" advTm="2046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additive="base">
                                        <p:cTn id="15" dur="500" fill="hold"/>
                                        <p:tgtEl>
                                          <p:spTgt spid="8194"/>
                                        </p:tgtEl>
                                        <p:attrNameLst>
                                          <p:attrName>ppt_x</p:attrName>
                                        </p:attrNameLst>
                                      </p:cBhvr>
                                      <p:tavLst>
                                        <p:tav tm="0">
                                          <p:val>
                                            <p:strVal val="#ppt_x"/>
                                          </p:val>
                                        </p:tav>
                                        <p:tav tm="100000">
                                          <p:val>
                                            <p:strVal val="#ppt_x"/>
                                          </p:val>
                                        </p:tav>
                                      </p:tavLst>
                                    </p:anim>
                                    <p:anim calcmode="lin" valueType="num">
                                      <p:cBhvr additive="base">
                                        <p:cTn id="1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chemeClr val="tx1"/>
                </a:solidFill>
                <a:latin typeface="Georgia"/>
              </a:rPr>
              <a:t>10) </a:t>
            </a:r>
            <a:r>
              <a:rPr lang="ru-RU" sz="2800" dirty="0" err="1">
                <a:solidFill>
                  <a:schemeClr val="tx1"/>
                </a:solidFill>
                <a:latin typeface="Georgia"/>
              </a:rPr>
              <a:t>поважайте</a:t>
            </a:r>
            <a:r>
              <a:rPr lang="ru-RU" sz="2800" dirty="0">
                <a:solidFill>
                  <a:schemeClr val="tx1"/>
                </a:solidFill>
                <a:latin typeface="Georgia"/>
              </a:rPr>
              <a:t> право на </a:t>
            </a:r>
            <a:r>
              <a:rPr lang="ru-RU" sz="2800" dirty="0" err="1">
                <a:solidFill>
                  <a:schemeClr val="tx1"/>
                </a:solidFill>
                <a:latin typeface="Georgia"/>
              </a:rPr>
              <a:t>приватне</a:t>
            </a:r>
            <a:r>
              <a:rPr lang="ru-RU" sz="2800" dirty="0">
                <a:solidFill>
                  <a:schemeClr val="tx1"/>
                </a:solidFill>
                <a:latin typeface="Georgia"/>
              </a:rPr>
              <a:t> </a:t>
            </a:r>
            <a:r>
              <a:rPr lang="ru-RU" sz="2800" dirty="0" err="1">
                <a:solidFill>
                  <a:schemeClr val="tx1"/>
                </a:solidFill>
                <a:latin typeface="Georgia"/>
              </a:rPr>
              <a:t>листування</a:t>
            </a:r>
            <a:r>
              <a:rPr lang="ru-RU" sz="2800" dirty="0">
                <a:solidFill>
                  <a:schemeClr val="tx1"/>
                </a:solidFill>
                <a:latin typeface="Georgia"/>
              </a:rPr>
              <a:t>, не читайте </a:t>
            </a:r>
            <a:r>
              <a:rPr lang="ru-RU" sz="2800" dirty="0" err="1">
                <a:solidFill>
                  <a:schemeClr val="tx1"/>
                </a:solidFill>
                <a:latin typeface="Georgia"/>
              </a:rPr>
              <a:t>чужі</a:t>
            </a:r>
            <a:r>
              <a:rPr lang="ru-RU" sz="2800" dirty="0">
                <a:solidFill>
                  <a:schemeClr val="tx1"/>
                </a:solidFill>
                <a:latin typeface="Georgia"/>
              </a:rPr>
              <a:t> </a:t>
            </a:r>
            <a:r>
              <a:rPr lang="ru-RU" sz="2800" dirty="0" err="1">
                <a:solidFill>
                  <a:schemeClr val="tx1"/>
                </a:solidFill>
                <a:latin typeface="Georgia"/>
              </a:rPr>
              <a:t>листи</a:t>
            </a:r>
            <a:r>
              <a:rPr lang="ru-RU" sz="2800" dirty="0">
                <a:solidFill>
                  <a:schemeClr val="tx1"/>
                </a:solidFill>
                <a:latin typeface="Georgia"/>
              </a:rPr>
              <a:t>.</a:t>
            </a:r>
            <a:endParaRPr lang="uk-UA" sz="2800" dirty="0">
              <a:solidFill>
                <a:schemeClr val="tx1"/>
              </a:solidFill>
            </a:endParaRPr>
          </a:p>
        </p:txBody>
      </p:sp>
      <p:pic>
        <p:nvPicPr>
          <p:cNvPr id="9218" name="Picture 2" descr="C:\Users\123\AppData\Local\Microsoft\Windows\Temporary Internet Files\Content.IE5\XJR4NJVA\MP90044848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988" y="1517301"/>
            <a:ext cx="5736564" cy="4589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0174373"/>
      </p:ext>
    </p:extLst>
  </p:cSld>
  <p:clrMapOvr>
    <a:masterClrMapping/>
  </p:clrMapOvr>
  <p:transition spd="slow" advTm="103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ppt_x"/>
                                          </p:val>
                                        </p:tav>
                                        <p:tav tm="100000">
                                          <p:val>
                                            <p:strVal val="#ppt_x"/>
                                          </p:val>
                                        </p:tav>
                                      </p:tavLst>
                                    </p:anim>
                                    <p:anim calcmode="lin" valueType="num">
                                      <p:cBhvr additive="base">
                                        <p:cTn id="16"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4876241" cy="3276600"/>
          </a:xfrm>
        </p:spPr>
        <p:txBody>
          <a:bodyPr/>
          <a:lstStyle/>
          <a:p>
            <a:pPr>
              <a:spcBef>
                <a:spcPts val="1"/>
              </a:spcBef>
            </a:pPr>
            <a:r>
              <a:rPr lang="uk-UA" sz="3200" dirty="0">
                <a:solidFill>
                  <a:schemeClr val="tx1"/>
                </a:solidFill>
                <a:latin typeface="Times New Roman"/>
              </a:rPr>
              <a:t>Комп’ютер суттєво збільшує можливість </a:t>
            </a:r>
            <a:r>
              <a:rPr lang="uk-UA" sz="3200" dirty="0" smtClean="0">
                <a:solidFill>
                  <a:schemeClr val="tx1"/>
                </a:solidFill>
                <a:latin typeface="Times New Roman"/>
              </a:rPr>
              <a:t/>
            </a:r>
            <a:br>
              <a:rPr lang="uk-UA" sz="3200" dirty="0" smtClean="0">
                <a:solidFill>
                  <a:schemeClr val="tx1"/>
                </a:solidFill>
                <a:latin typeface="Times New Roman"/>
              </a:rPr>
            </a:br>
            <a:r>
              <a:rPr lang="uk-UA" sz="3200" dirty="0" smtClean="0">
                <a:solidFill>
                  <a:schemeClr val="tx1"/>
                </a:solidFill>
                <a:latin typeface="Times New Roman"/>
              </a:rPr>
              <a:t>оперативного </a:t>
            </a:r>
            <a:r>
              <a:rPr lang="uk-UA" sz="3200" dirty="0">
                <a:solidFill>
                  <a:schemeClr val="tx1"/>
                </a:solidFill>
                <a:latin typeface="Times New Roman"/>
              </a:rPr>
              <a:t>зв’язку та може працювати в системі електронної пошти. Електронна пошта (</a:t>
            </a:r>
            <a:r>
              <a:rPr lang="en-US" sz="3200" dirty="0">
                <a:solidFill>
                  <a:schemeClr val="tx1"/>
                </a:solidFill>
                <a:latin typeface="Times New Roman"/>
              </a:rPr>
              <a:t>E-mail) – </a:t>
            </a:r>
            <a:r>
              <a:rPr lang="uk-UA" sz="3200" dirty="0">
                <a:solidFill>
                  <a:schemeClr val="tx1"/>
                </a:solidFill>
                <a:latin typeface="Times New Roman"/>
              </a:rPr>
              <a:t>зручний спосіб швидкого та ефективного спілкування.</a:t>
            </a:r>
            <a:endParaRPr lang="ru-RU" sz="3200" b="0" i="0" dirty="0">
              <a:solidFill>
                <a:schemeClr val="tx1"/>
              </a:solidFill>
              <a:latin typeface="Century Gothic"/>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017" y="1351502"/>
            <a:ext cx="5432809" cy="407460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108204940"/>
      </p:ext>
    </p:extLst>
  </p:cSld>
  <p:clrMapOvr>
    <a:masterClrMapping/>
  </p:clrMapOvr>
  <p:transition spd="slow" advTm="1411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p:txBody>
          <a:bodyPr/>
          <a:lstStyle/>
          <a:p>
            <a:pPr algn="l" defTabSz="457200">
              <a:spcBef>
                <a:spcPts val="1"/>
              </a:spcBef>
              <a:buNone/>
            </a:pPr>
            <a:r>
              <a:rPr lang="ru-RU" sz="4200" b="0" i="0" dirty="0" smtClean="0">
                <a:solidFill>
                  <a:srgbClr val="EBEBEB"/>
                </a:solidFill>
                <a:latin typeface="Century Gothic"/>
                <a:ea typeface="+mj-ea"/>
                <a:cs typeface="+mj-cs"/>
              </a:rPr>
              <a:t>То ж як заре</a:t>
            </a:r>
            <a:r>
              <a:rPr lang="uk-UA" sz="4200" b="0" i="0" dirty="0" err="1" smtClean="0">
                <a:solidFill>
                  <a:srgbClr val="EBEBEB"/>
                </a:solidFill>
                <a:latin typeface="Century Gothic"/>
                <a:ea typeface="+mj-ea"/>
                <a:cs typeface="+mj-cs"/>
              </a:rPr>
              <a:t>єструватися</a:t>
            </a:r>
            <a:r>
              <a:rPr lang="uk-UA" sz="4200" b="0" i="0" dirty="0" smtClean="0">
                <a:solidFill>
                  <a:srgbClr val="EBEBEB"/>
                </a:solidFill>
                <a:latin typeface="Century Gothic"/>
                <a:ea typeface="+mj-ea"/>
                <a:cs typeface="+mj-cs"/>
              </a:rPr>
              <a:t> на </a:t>
            </a:r>
            <a:r>
              <a:rPr lang="en-US" sz="4200" b="0" i="0" dirty="0" smtClean="0">
                <a:solidFill>
                  <a:srgbClr val="EBEBEB"/>
                </a:solidFill>
                <a:latin typeface="Century Gothic"/>
                <a:ea typeface="+mj-ea"/>
                <a:cs typeface="+mj-cs"/>
              </a:rPr>
              <a:t>mail.ru</a:t>
            </a:r>
            <a:r>
              <a:rPr lang="ru-RU" sz="4200" b="0" i="0" dirty="0" smtClean="0">
                <a:solidFill>
                  <a:srgbClr val="EBEBEB"/>
                </a:solidFill>
                <a:latin typeface="Century Gothic"/>
                <a:ea typeface="+mj-ea"/>
                <a:cs typeface="+mj-cs"/>
              </a:rPr>
              <a:t>?</a:t>
            </a:r>
            <a:endParaRPr lang="ru-RU" sz="4200" b="0" i="0" dirty="0">
              <a:solidFill>
                <a:srgbClr val="EBEBEB"/>
              </a:solidFill>
              <a:latin typeface="Century Gothic"/>
              <a:ea typeface="+mj-ea"/>
              <a:cs typeface="+mj-cs"/>
            </a:endParaRPr>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5900" y="1919236"/>
            <a:ext cx="6420458" cy="3980238"/>
          </a:xfrm>
          <a:prstGeom prst="rect">
            <a:avLst/>
          </a:prstGeom>
          <a:ln>
            <a:noFill/>
          </a:ln>
          <a:effectLst>
            <a:softEdge rad="112500"/>
          </a:effectLst>
        </p:spPr>
      </p:pic>
    </p:spTree>
    <p:custDataLst>
      <p:tags r:id="rId1"/>
    </p:custDataLst>
  </p:cSld>
  <p:clrMapOvr>
    <a:masterClrMapping/>
  </p:clrMapOvr>
  <p:transition spd="slow" advTm="596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p:txBody>
          <a:bodyPr/>
          <a:lstStyle/>
          <a:p>
            <a:pPr algn="l" defTabSz="457200">
              <a:spcBef>
                <a:spcPts val="1"/>
              </a:spcBef>
              <a:buNone/>
            </a:pPr>
            <a:r>
              <a:rPr lang="ru-RU" sz="4200" b="0" i="0" dirty="0" smtClean="0">
                <a:solidFill>
                  <a:srgbClr val="EBEBEB"/>
                </a:solidFill>
                <a:latin typeface="Century Gothic"/>
                <a:ea typeface="+mj-ea"/>
                <a:cs typeface="+mj-cs"/>
              </a:rPr>
              <a:t> </a:t>
            </a:r>
            <a:endParaRPr lang="ru-RU" sz="4200" b="0" i="0" dirty="0">
              <a:solidFill>
                <a:srgbClr val="EBEBEB"/>
              </a:solidFill>
              <a:latin typeface="Century Gothic"/>
              <a:ea typeface="+mj-ea"/>
              <a:cs typeface="+mj-cs"/>
            </a:endParaRPr>
          </a:p>
        </p:txBody>
      </p:sp>
      <p:sp>
        <p:nvSpPr>
          <p:cNvPr id="3" name="Прямоугольник 2"/>
          <p:cNvSpPr>
            <a:spLocks noGrp="1"/>
          </p:cNvSpPr>
          <p:nvPr>
            <p:ph type="body" idx="1"/>
          </p:nvPr>
        </p:nvSpPr>
        <p:spPr>
          <a:xfrm>
            <a:off x="645122" y="1235947"/>
            <a:ext cx="2946866" cy="592853"/>
          </a:xfrm>
        </p:spPr>
        <p:txBody>
          <a:bodyPr/>
          <a:lstStyle/>
          <a:p>
            <a:pPr algn="l" defTabSz="457200">
              <a:spcBef>
                <a:spcPts val="1000"/>
              </a:spcBef>
              <a:spcAft>
                <a:spcPts val="0"/>
              </a:spcAft>
              <a:buSzPct val="80000"/>
            </a:pPr>
            <a:r>
              <a:rPr lang="ru-RU" sz="3600" dirty="0" smtClean="0">
                <a:solidFill>
                  <a:schemeClr val="tx1"/>
                </a:solidFill>
                <a:latin typeface="Century Gothic"/>
              </a:rPr>
              <a:t>1</a:t>
            </a:r>
            <a:r>
              <a:rPr lang="ru-RU" sz="2000" b="0" i="0" dirty="0" smtClean="0">
                <a:solidFill>
                  <a:schemeClr val="tx1"/>
                </a:solidFill>
                <a:latin typeface="Century Gothic"/>
                <a:ea typeface="+mj-ea"/>
                <a:cs typeface="+mj-cs"/>
              </a:rPr>
              <a:t>.</a:t>
            </a:r>
            <a:r>
              <a:rPr lang="ru-RU" sz="3600" b="0" i="0" dirty="0" smtClean="0">
                <a:solidFill>
                  <a:schemeClr val="tx1"/>
                </a:solidFill>
                <a:latin typeface="Century Gothic"/>
                <a:ea typeface="+mj-ea"/>
                <a:cs typeface="+mj-cs"/>
              </a:rPr>
              <a:t>Заповнити </a:t>
            </a:r>
            <a:r>
              <a:rPr lang="uk-UA" sz="3600" b="0" i="0" dirty="0" smtClean="0">
                <a:solidFill>
                  <a:schemeClr val="tx1"/>
                </a:solidFill>
                <a:latin typeface="Century Gothic"/>
                <a:ea typeface="+mj-ea"/>
                <a:cs typeface="+mj-cs"/>
              </a:rPr>
              <a:t>дані про себе.</a:t>
            </a:r>
            <a:endParaRPr lang="ru-RU" sz="3600" b="0" i="0" dirty="0" smtClean="0">
              <a:solidFill>
                <a:schemeClr val="tx1"/>
              </a:solidFill>
              <a:latin typeface="Century Gothic"/>
              <a:ea typeface="+mj-ea"/>
              <a:cs typeface="+mj-cs"/>
            </a:endParaRPr>
          </a:p>
        </p:txBody>
      </p:sp>
      <p:sp>
        <p:nvSpPr>
          <p:cNvPr id="4" name="Текст 3"/>
          <p:cNvSpPr>
            <a:spLocks noGrp="1"/>
          </p:cNvSpPr>
          <p:nvPr>
            <p:ph type="body" sz="quarter" idx="3"/>
          </p:nvPr>
        </p:nvSpPr>
        <p:spPr>
          <a:xfrm>
            <a:off x="6370656" y="190919"/>
            <a:ext cx="4971002" cy="1597688"/>
          </a:xfrm>
        </p:spPr>
        <p:txBody>
          <a:bodyPr/>
          <a:lstStyle/>
          <a:p>
            <a:r>
              <a:rPr lang="uk-UA" sz="3600" dirty="0" smtClean="0">
                <a:solidFill>
                  <a:schemeClr val="tx1"/>
                </a:solidFill>
              </a:rPr>
              <a:t>2. Вказати ім’я свого поштового ящика і пароль.</a:t>
            </a:r>
            <a:endParaRPr lang="uk-UA" sz="3600" dirty="0">
              <a:solidFill>
                <a:schemeClr val="tx1"/>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73" y="1973695"/>
            <a:ext cx="5345724" cy="3669211"/>
          </a:xfrm>
          <a:prstGeom prst="rect">
            <a:avLst/>
          </a:prstGeom>
          <a:ln>
            <a:noFill/>
          </a:ln>
          <a:effectLst>
            <a:softEdge rad="1125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110" y="1978769"/>
            <a:ext cx="4921503" cy="3664138"/>
          </a:xfrm>
          <a:prstGeom prst="rect">
            <a:avLst/>
          </a:prstGeom>
          <a:ln>
            <a:noFill/>
          </a:ln>
          <a:effectLst>
            <a:softEdge rad="112500"/>
          </a:effectLst>
        </p:spPr>
      </p:pic>
    </p:spTree>
    <p:custDataLst>
      <p:tags r:id="rId1"/>
    </p:custDataLst>
  </p:cSld>
  <p:clrMapOvr>
    <a:masterClrMapping/>
  </p:clrMapOvr>
  <p:transition spd="slow" advTm="1368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txEl>
                                              <p:pRg st="0" end="0"/>
                                            </p:txEl>
                                          </p:spTgt>
                                        </p:tgtEl>
                                      </p:cBhvr>
                                    </p:animEffect>
                                    <p:animScale>
                                      <p:cBhvr>
                                        <p:cTn id="18" dur="250" autoRev="1" fill="hold"/>
                                        <p:tgtEl>
                                          <p:spTgt spid="4">
                                            <p:txEl>
                                              <p:pRg st="0" end="0"/>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p:txBody>
          <a:bodyPr/>
          <a:lstStyle/>
          <a:p>
            <a:pPr algn="l" defTabSz="457200">
              <a:spcBef>
                <a:spcPts val="1"/>
              </a:spcBef>
              <a:buNone/>
            </a:pPr>
            <a:r>
              <a:rPr lang="ru-RU" dirty="0" smtClean="0">
                <a:solidFill>
                  <a:srgbClr val="EBEBEB"/>
                </a:solidFill>
                <a:latin typeface="Century Gothic"/>
              </a:rPr>
              <a:t>3. </a:t>
            </a:r>
            <a:r>
              <a:rPr lang="ru-RU" dirty="0" err="1" smtClean="0">
                <a:solidFill>
                  <a:srgbClr val="EBEBEB"/>
                </a:solidFill>
                <a:latin typeface="Century Gothic"/>
              </a:rPr>
              <a:t>Потім</a:t>
            </a:r>
            <a:r>
              <a:rPr lang="ru-RU" dirty="0" smtClean="0">
                <a:solidFill>
                  <a:srgbClr val="EBEBEB"/>
                </a:solidFill>
                <a:latin typeface="Century Gothic"/>
              </a:rPr>
              <a:t> </a:t>
            </a:r>
            <a:r>
              <a:rPr lang="ru-RU" dirty="0" err="1" smtClean="0">
                <a:solidFill>
                  <a:srgbClr val="EBEBEB"/>
                </a:solidFill>
                <a:latin typeface="Century Gothic"/>
              </a:rPr>
              <a:t>потрібно</a:t>
            </a:r>
            <a:r>
              <a:rPr lang="ru-RU" dirty="0" smtClean="0">
                <a:solidFill>
                  <a:srgbClr val="EBEBEB"/>
                </a:solidFill>
                <a:latin typeface="Century Gothic"/>
              </a:rPr>
              <a:t> </a:t>
            </a:r>
            <a:r>
              <a:rPr lang="ru-RU" dirty="0" err="1" smtClean="0">
                <a:solidFill>
                  <a:srgbClr val="EBEBEB"/>
                </a:solidFill>
                <a:latin typeface="Century Gothic"/>
              </a:rPr>
              <a:t>вказати</a:t>
            </a:r>
            <a:r>
              <a:rPr lang="ru-RU" dirty="0" smtClean="0">
                <a:solidFill>
                  <a:srgbClr val="EBEBEB"/>
                </a:solidFill>
                <a:latin typeface="Century Gothic"/>
              </a:rPr>
              <a:t> </a:t>
            </a:r>
            <a:r>
              <a:rPr lang="ru-RU" dirty="0" err="1" smtClean="0">
                <a:solidFill>
                  <a:srgbClr val="EBEBEB"/>
                </a:solidFill>
                <a:latin typeface="Century Gothic"/>
              </a:rPr>
              <a:t>свій</a:t>
            </a:r>
            <a:r>
              <a:rPr lang="ru-RU" dirty="0" smtClean="0">
                <a:solidFill>
                  <a:srgbClr val="EBEBEB"/>
                </a:solidFill>
                <a:latin typeface="Century Gothic"/>
              </a:rPr>
              <a:t> номер телефону.</a:t>
            </a:r>
            <a:endParaRPr lang="ru-RU" sz="4200" b="0" i="0" dirty="0">
              <a:solidFill>
                <a:srgbClr val="EBEBEB"/>
              </a:solidFill>
              <a:latin typeface="Century Gothic"/>
              <a:ea typeface="+mj-ea"/>
              <a:cs typeface="+mj-cs"/>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230" y="2025317"/>
            <a:ext cx="4659871" cy="3984346"/>
          </a:xfrm>
          <a:prstGeom prst="rect">
            <a:avLst/>
          </a:prstGeom>
          <a:ln>
            <a:noFill/>
          </a:ln>
          <a:effectLst>
            <a:softEdge rad="112500"/>
          </a:effectLst>
        </p:spPr>
      </p:pic>
    </p:spTree>
    <p:custDataLst>
      <p:tags r:id="rId1"/>
    </p:custDataLst>
  </p:cSld>
  <p:clrMapOvr>
    <a:masterClrMapping/>
  </p:clrMapOvr>
  <p:transition spd="slow" advTm="705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Grp="1"/>
          </p:cNvSpPr>
          <p:nvPr>
            <p:ph type="title"/>
          </p:nvPr>
        </p:nvSpPr>
        <p:spPr/>
        <p:txBody>
          <a:bodyPr/>
          <a:lstStyle/>
          <a:p>
            <a:pPr algn="l" defTabSz="457200">
              <a:spcBef>
                <a:spcPts val="1"/>
              </a:spcBef>
              <a:buNone/>
            </a:pPr>
            <a:r>
              <a:rPr lang="ru-RU" sz="2800" dirty="0" smtClean="0">
                <a:solidFill>
                  <a:srgbClr val="EBEBEB"/>
                </a:solidFill>
                <a:latin typeface="Century Gothic"/>
              </a:rPr>
              <a:t>4.Після того як Ви написали </a:t>
            </a:r>
            <a:r>
              <a:rPr lang="ru-RU" sz="2800" dirty="0" err="1" smtClean="0">
                <a:solidFill>
                  <a:srgbClr val="EBEBEB"/>
                </a:solidFill>
                <a:latin typeface="Century Gothic"/>
              </a:rPr>
              <a:t>свій</a:t>
            </a:r>
            <a:r>
              <a:rPr lang="ru-RU" sz="2800" dirty="0" smtClean="0">
                <a:solidFill>
                  <a:srgbClr val="EBEBEB"/>
                </a:solidFill>
                <a:latin typeface="Century Gothic"/>
              </a:rPr>
              <a:t> номер телефону, вам повинен прийти пароль, </a:t>
            </a:r>
            <a:r>
              <a:rPr lang="ru-RU" sz="2800" dirty="0" err="1" smtClean="0">
                <a:solidFill>
                  <a:srgbClr val="EBEBEB"/>
                </a:solidFill>
                <a:latin typeface="Century Gothic"/>
              </a:rPr>
              <a:t>котрий</a:t>
            </a:r>
            <a:r>
              <a:rPr lang="ru-RU" sz="2800" dirty="0" smtClean="0">
                <a:solidFill>
                  <a:srgbClr val="EBEBEB"/>
                </a:solidFill>
                <a:latin typeface="Century Gothic"/>
              </a:rPr>
              <a:t> </a:t>
            </a:r>
            <a:r>
              <a:rPr lang="ru-RU" sz="2800" dirty="0" err="1" smtClean="0">
                <a:solidFill>
                  <a:srgbClr val="EBEBEB"/>
                </a:solidFill>
                <a:latin typeface="Century Gothic"/>
              </a:rPr>
              <a:t>потрібно</a:t>
            </a:r>
            <a:r>
              <a:rPr lang="ru-RU" sz="2800" dirty="0" smtClean="0">
                <a:solidFill>
                  <a:srgbClr val="EBEBEB"/>
                </a:solidFill>
                <a:latin typeface="Century Gothic"/>
              </a:rPr>
              <a:t> </a:t>
            </a:r>
            <a:r>
              <a:rPr lang="ru-RU" sz="2800" dirty="0" err="1" smtClean="0">
                <a:solidFill>
                  <a:srgbClr val="EBEBEB"/>
                </a:solidFill>
                <a:latin typeface="Century Gothic"/>
              </a:rPr>
              <a:t>підтвердити</a:t>
            </a:r>
            <a:r>
              <a:rPr lang="ru-RU" sz="2800" dirty="0" smtClean="0">
                <a:solidFill>
                  <a:srgbClr val="EBEBEB"/>
                </a:solidFill>
                <a:latin typeface="Century Gothic"/>
              </a:rPr>
              <a:t>, </a:t>
            </a:r>
            <a:r>
              <a:rPr lang="ru-RU" sz="2800" dirty="0" err="1" smtClean="0">
                <a:solidFill>
                  <a:srgbClr val="EBEBEB"/>
                </a:solidFill>
                <a:latin typeface="Century Gothic"/>
              </a:rPr>
              <a:t>ввівши</a:t>
            </a:r>
            <a:r>
              <a:rPr lang="ru-RU" sz="2800" dirty="0" smtClean="0">
                <a:solidFill>
                  <a:srgbClr val="EBEBEB"/>
                </a:solidFill>
                <a:latin typeface="Century Gothic"/>
              </a:rPr>
              <a:t> </a:t>
            </a:r>
            <a:r>
              <a:rPr lang="ru-RU" sz="2800" dirty="0" err="1" smtClean="0">
                <a:solidFill>
                  <a:srgbClr val="EBEBEB"/>
                </a:solidFill>
                <a:latin typeface="Century Gothic"/>
              </a:rPr>
              <a:t>його</a:t>
            </a:r>
            <a:r>
              <a:rPr lang="ru-RU" sz="2800" dirty="0" smtClean="0">
                <a:solidFill>
                  <a:srgbClr val="EBEBEB"/>
                </a:solidFill>
                <a:latin typeface="Century Gothic"/>
              </a:rPr>
              <a:t> в </a:t>
            </a:r>
            <a:r>
              <a:rPr lang="ru-RU" sz="2800" dirty="0" err="1" smtClean="0">
                <a:solidFill>
                  <a:srgbClr val="EBEBEB"/>
                </a:solidFill>
                <a:latin typeface="Century Gothic"/>
              </a:rPr>
              <a:t>спеціально</a:t>
            </a:r>
            <a:r>
              <a:rPr lang="ru-RU" sz="2800" dirty="0" smtClean="0">
                <a:solidFill>
                  <a:srgbClr val="EBEBEB"/>
                </a:solidFill>
                <a:latin typeface="Century Gothic"/>
              </a:rPr>
              <a:t> </a:t>
            </a:r>
            <a:r>
              <a:rPr lang="ru-RU" sz="2800" dirty="0" err="1" smtClean="0">
                <a:solidFill>
                  <a:srgbClr val="EBEBEB"/>
                </a:solidFill>
                <a:latin typeface="Century Gothic"/>
              </a:rPr>
              <a:t>виділене</a:t>
            </a:r>
            <a:r>
              <a:rPr lang="ru-RU" sz="2800" dirty="0" smtClean="0">
                <a:solidFill>
                  <a:srgbClr val="EBEBEB"/>
                </a:solidFill>
                <a:latin typeface="Century Gothic"/>
              </a:rPr>
              <a:t> для </a:t>
            </a:r>
            <a:r>
              <a:rPr lang="ru-RU" sz="2800" dirty="0" err="1" smtClean="0">
                <a:solidFill>
                  <a:srgbClr val="EBEBEB"/>
                </a:solidFill>
                <a:latin typeface="Century Gothic"/>
              </a:rPr>
              <a:t>цього</a:t>
            </a:r>
            <a:r>
              <a:rPr lang="ru-RU" sz="2800" dirty="0" smtClean="0">
                <a:solidFill>
                  <a:srgbClr val="EBEBEB"/>
                </a:solidFill>
                <a:latin typeface="Century Gothic"/>
              </a:rPr>
              <a:t> </a:t>
            </a:r>
            <a:r>
              <a:rPr lang="ru-RU" sz="2800" dirty="0" err="1" smtClean="0">
                <a:solidFill>
                  <a:srgbClr val="EBEBEB"/>
                </a:solidFill>
                <a:latin typeface="Century Gothic"/>
              </a:rPr>
              <a:t>місце</a:t>
            </a:r>
            <a:r>
              <a:rPr lang="ru-RU" sz="2800" dirty="0" smtClean="0">
                <a:solidFill>
                  <a:srgbClr val="EBEBEB"/>
                </a:solidFill>
                <a:latin typeface="Century Gothic"/>
              </a:rPr>
              <a:t>.</a:t>
            </a:r>
            <a:endParaRPr lang="ru-RU" sz="2800" b="0" i="0" dirty="0">
              <a:solidFill>
                <a:srgbClr val="EBEBEB"/>
              </a:solidFill>
              <a:latin typeface="Century Gothic"/>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366" y="2030464"/>
            <a:ext cx="5480332" cy="4083260"/>
          </a:xfrm>
          <a:prstGeom prst="rect">
            <a:avLst/>
          </a:prstGeom>
          <a:ln>
            <a:noFill/>
          </a:ln>
          <a:effectLst>
            <a:softEdge rad="112500"/>
          </a:effectLst>
        </p:spPr>
      </p:pic>
    </p:spTree>
    <p:custDataLst>
      <p:tags r:id="rId1"/>
    </p:custDataLst>
  </p:cSld>
  <p:clrMapOvr>
    <a:masterClrMapping/>
  </p:clrMapOvr>
  <p:transition spd="slow" advTm="1481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Grp="1"/>
          </p:cNvSpPr>
          <p:nvPr>
            <p:ph type="title"/>
          </p:nvPr>
        </p:nvSpPr>
        <p:spPr>
          <a:xfrm>
            <a:off x="646112" y="452717"/>
            <a:ext cx="4518742" cy="5405471"/>
          </a:xfrm>
        </p:spPr>
        <p:txBody>
          <a:bodyPr/>
          <a:lstStyle/>
          <a:p>
            <a:pPr algn="l" defTabSz="457200">
              <a:spcBef>
                <a:spcPts val="1"/>
              </a:spcBef>
              <a:buNone/>
            </a:pPr>
            <a:r>
              <a:rPr lang="ru-RU" sz="3600" b="0" i="0" dirty="0" smtClean="0">
                <a:solidFill>
                  <a:srgbClr val="EBEBEB"/>
                </a:solidFill>
                <a:latin typeface="Century Gothic"/>
                <a:ea typeface="+mj-ea"/>
                <a:cs typeface="+mj-cs"/>
              </a:rPr>
              <a:t>5. </a:t>
            </a:r>
            <a:r>
              <a:rPr lang="ru-RU" sz="3600" b="0" i="0" dirty="0" err="1" smtClean="0">
                <a:solidFill>
                  <a:srgbClr val="EBEBEB"/>
                </a:solidFill>
                <a:latin typeface="Century Gothic"/>
                <a:ea typeface="+mj-ea"/>
                <a:cs typeface="+mj-cs"/>
              </a:rPr>
              <a:t>Потім</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потрібно</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вказати</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свої</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більш</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конкретні</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дані</a:t>
            </a:r>
            <a:r>
              <a:rPr lang="ru-RU" sz="3600" b="0" i="0" dirty="0" smtClean="0">
                <a:solidFill>
                  <a:srgbClr val="EBEBEB"/>
                </a:solidFill>
                <a:latin typeface="Century Gothic"/>
                <a:ea typeface="+mj-ea"/>
                <a:cs typeface="+mj-cs"/>
              </a:rPr>
              <a:t>, за </a:t>
            </a:r>
            <a:r>
              <a:rPr lang="ru-RU" sz="3600" b="0" i="0" dirty="0" err="1" smtClean="0">
                <a:solidFill>
                  <a:srgbClr val="EBEBEB"/>
                </a:solidFill>
                <a:latin typeface="Century Gothic"/>
                <a:ea typeface="+mj-ea"/>
                <a:cs typeface="+mj-cs"/>
              </a:rPr>
              <a:t>якими</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потім</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можна</a:t>
            </a:r>
            <a:r>
              <a:rPr lang="ru-RU" sz="3600" b="0" i="0" dirty="0" smtClean="0">
                <a:solidFill>
                  <a:srgbClr val="EBEBEB"/>
                </a:solidFill>
                <a:latin typeface="Century Gothic"/>
                <a:ea typeface="+mj-ea"/>
                <a:cs typeface="+mj-cs"/>
              </a:rPr>
              <a:t> легко </a:t>
            </a:r>
            <a:r>
              <a:rPr lang="ru-RU" sz="3600" b="0" i="0" dirty="0" err="1" smtClean="0">
                <a:solidFill>
                  <a:srgbClr val="EBEBEB"/>
                </a:solidFill>
                <a:latin typeface="Century Gothic"/>
                <a:ea typeface="+mj-ea"/>
                <a:cs typeface="+mj-cs"/>
              </a:rPr>
              <a:t>знайти</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своїх</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однокласників</a:t>
            </a:r>
            <a:r>
              <a:rPr lang="ru-RU" sz="3600" b="0" i="0" dirty="0" smtClean="0">
                <a:solidFill>
                  <a:srgbClr val="EBEBEB"/>
                </a:solidFill>
                <a:latin typeface="Century Gothic"/>
                <a:ea typeface="+mj-ea"/>
                <a:cs typeface="+mj-cs"/>
              </a:rPr>
              <a:t>, </a:t>
            </a:r>
            <a:r>
              <a:rPr lang="ru-RU" sz="3600" b="0" i="0" dirty="0" err="1" smtClean="0">
                <a:solidFill>
                  <a:srgbClr val="EBEBEB"/>
                </a:solidFill>
                <a:latin typeface="Century Gothic"/>
                <a:ea typeface="+mj-ea"/>
                <a:cs typeface="+mj-cs"/>
              </a:rPr>
              <a:t>друзів</a:t>
            </a:r>
            <a:endParaRPr lang="ru-RU" sz="3600" b="0" i="0" dirty="0">
              <a:solidFill>
                <a:srgbClr val="EBEBEB"/>
              </a:solidFill>
              <a:latin typeface="Century Gothic"/>
              <a:ea typeface="+mj-ea"/>
              <a:cs typeface="+mj-cs"/>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127" y="461207"/>
            <a:ext cx="6648489" cy="5286450"/>
          </a:xfrm>
          <a:prstGeom prst="rect">
            <a:avLst/>
          </a:prstGeom>
          <a:ln>
            <a:noFill/>
          </a:ln>
          <a:effectLst>
            <a:softEdge rad="112500"/>
          </a:effectLst>
        </p:spPr>
      </p:pic>
    </p:spTree>
    <p:custDataLst>
      <p:tags r:id="rId1"/>
    </p:custDataLst>
  </p:cSld>
  <p:clrMapOvr>
    <a:masterClrMapping/>
  </p:clrMapOvr>
  <p:transition spd="slow" advTm="865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698" y="438914"/>
            <a:ext cx="9404723" cy="1400530"/>
          </a:xfrm>
        </p:spPr>
        <p:txBody>
          <a:bodyPr/>
          <a:lstStyle/>
          <a:p>
            <a:pPr algn="l" defTabSz="457200">
              <a:spcBef>
                <a:spcPts val="1"/>
              </a:spcBef>
              <a:buNone/>
            </a:pPr>
            <a:r>
              <a:rPr lang="ru-RU" sz="2800" b="0" i="0" dirty="0" smtClean="0">
                <a:solidFill>
                  <a:srgbClr val="EBEBEB"/>
                </a:solidFill>
                <a:latin typeface="Century Gothic"/>
                <a:ea typeface="+mj-ea"/>
                <a:cs typeface="+mj-cs"/>
              </a:rPr>
              <a:t>6. На </a:t>
            </a:r>
            <a:r>
              <a:rPr lang="ru-RU" sz="2800" b="0" i="0" dirty="0" err="1" smtClean="0">
                <a:solidFill>
                  <a:srgbClr val="EBEBEB"/>
                </a:solidFill>
                <a:latin typeface="Century Gothic"/>
                <a:ea typeface="+mj-ea"/>
                <a:cs typeface="+mj-cs"/>
              </a:rPr>
              <a:t>цьому</a:t>
            </a:r>
            <a:r>
              <a:rPr lang="ru-RU" sz="2800" b="0" i="0" dirty="0" smtClean="0">
                <a:solidFill>
                  <a:srgbClr val="EBEBEB"/>
                </a:solidFill>
                <a:latin typeface="Century Gothic"/>
                <a:ea typeface="+mj-ea"/>
                <a:cs typeface="+mj-cs"/>
              </a:rPr>
              <a:t> </a:t>
            </a:r>
            <a:r>
              <a:rPr lang="ru-RU" sz="2800" b="0" i="0" dirty="0" err="1" smtClean="0">
                <a:solidFill>
                  <a:srgbClr val="EBEBEB"/>
                </a:solidFill>
                <a:latin typeface="Century Gothic"/>
                <a:ea typeface="+mj-ea"/>
                <a:cs typeface="+mj-cs"/>
              </a:rPr>
              <a:t>реєстрація</a:t>
            </a:r>
            <a:r>
              <a:rPr lang="ru-RU" sz="2800" b="0" i="0" dirty="0" smtClean="0">
                <a:solidFill>
                  <a:srgbClr val="EBEBEB"/>
                </a:solidFill>
                <a:latin typeface="Century Gothic"/>
                <a:ea typeface="+mj-ea"/>
                <a:cs typeface="+mj-cs"/>
              </a:rPr>
              <a:t> </a:t>
            </a:r>
            <a:r>
              <a:rPr lang="ru-RU" sz="2800" b="0" i="0" dirty="0" err="1" smtClean="0">
                <a:solidFill>
                  <a:srgbClr val="EBEBEB"/>
                </a:solidFill>
                <a:latin typeface="Century Gothic"/>
                <a:ea typeface="+mj-ea"/>
                <a:cs typeface="+mj-cs"/>
              </a:rPr>
              <a:t>закінчується</a:t>
            </a:r>
            <a:r>
              <a:rPr lang="ru-RU" sz="2800" b="0" i="0" dirty="0" smtClean="0">
                <a:solidFill>
                  <a:srgbClr val="EBEBEB"/>
                </a:solidFill>
                <a:latin typeface="Century Gothic"/>
                <a:ea typeface="+mj-ea"/>
                <a:cs typeface="+mj-cs"/>
              </a:rPr>
              <a:t>. Тут </a:t>
            </a:r>
            <a:r>
              <a:rPr lang="ru-RU" sz="2800" b="0" i="0" dirty="0" err="1" smtClean="0">
                <a:solidFill>
                  <a:srgbClr val="EBEBEB"/>
                </a:solidFill>
                <a:latin typeface="Century Gothic"/>
                <a:ea typeface="+mj-ea"/>
                <a:cs typeface="+mj-cs"/>
              </a:rPr>
              <a:t>ви</a:t>
            </a:r>
            <a:r>
              <a:rPr lang="ru-RU" sz="2800" b="0" i="0" dirty="0" smtClean="0">
                <a:solidFill>
                  <a:srgbClr val="EBEBEB"/>
                </a:solidFill>
                <a:latin typeface="Century Gothic"/>
                <a:ea typeface="+mj-ea"/>
                <a:cs typeface="+mj-cs"/>
              </a:rPr>
              <a:t> </a:t>
            </a:r>
            <a:r>
              <a:rPr lang="ru-RU" sz="2800" b="0" i="0" dirty="0" err="1" smtClean="0">
                <a:solidFill>
                  <a:srgbClr val="EBEBEB"/>
                </a:solidFill>
                <a:latin typeface="Century Gothic"/>
                <a:ea typeface="+mj-ea"/>
                <a:cs typeface="+mj-cs"/>
              </a:rPr>
              <a:t>може</a:t>
            </a:r>
            <a:r>
              <a:rPr lang="ru-RU" sz="2800" b="0" i="0" dirty="0" smtClean="0">
                <a:solidFill>
                  <a:srgbClr val="EBEBEB"/>
                </a:solidFill>
                <a:latin typeface="Century Gothic"/>
                <a:ea typeface="+mj-ea"/>
                <a:cs typeface="+mj-cs"/>
              </a:rPr>
              <a:t> </a:t>
            </a:r>
            <a:r>
              <a:rPr lang="ru-RU" sz="2800" b="0" i="0" dirty="0" err="1" smtClean="0">
                <a:solidFill>
                  <a:srgbClr val="EBEBEB"/>
                </a:solidFill>
                <a:latin typeface="Century Gothic"/>
                <a:ea typeface="+mj-ea"/>
                <a:cs typeface="+mj-cs"/>
              </a:rPr>
              <a:t>добавляти</a:t>
            </a:r>
            <a:r>
              <a:rPr lang="ru-RU" sz="2800" b="0" i="0" dirty="0" smtClean="0">
                <a:solidFill>
                  <a:srgbClr val="EBEBEB"/>
                </a:solidFill>
                <a:latin typeface="Century Gothic"/>
                <a:ea typeface="+mj-ea"/>
                <a:cs typeface="+mj-cs"/>
              </a:rPr>
              <a:t> все </a:t>
            </a:r>
            <a:r>
              <a:rPr lang="ru-RU" sz="2800" b="0" i="0" dirty="0" err="1" smtClean="0">
                <a:solidFill>
                  <a:srgbClr val="EBEBEB"/>
                </a:solidFill>
                <a:latin typeface="Century Gothic"/>
                <a:ea typeface="+mj-ea"/>
                <a:cs typeface="+mj-cs"/>
              </a:rPr>
              <a:t>що</a:t>
            </a:r>
            <a:r>
              <a:rPr lang="ru-RU" sz="2800" b="0" i="0" dirty="0" smtClean="0">
                <a:solidFill>
                  <a:srgbClr val="EBEBEB"/>
                </a:solidFill>
                <a:latin typeface="Century Gothic"/>
                <a:ea typeface="+mj-ea"/>
                <a:cs typeface="+mj-cs"/>
              </a:rPr>
              <a:t> вам </a:t>
            </a:r>
            <a:r>
              <a:rPr lang="ru-RU" sz="2800" b="0" i="0" dirty="0" err="1" smtClean="0">
                <a:solidFill>
                  <a:srgbClr val="EBEBEB"/>
                </a:solidFill>
                <a:latin typeface="Century Gothic"/>
                <a:ea typeface="+mj-ea"/>
                <a:cs typeface="+mj-cs"/>
              </a:rPr>
              <a:t>захочеться</a:t>
            </a:r>
            <a:r>
              <a:rPr lang="ru-RU" sz="4200" b="0" i="0" dirty="0" smtClean="0">
                <a:solidFill>
                  <a:srgbClr val="EBEBEB"/>
                </a:solidFill>
                <a:latin typeface="Century Gothic"/>
                <a:ea typeface="+mj-ea"/>
                <a:cs typeface="+mj-cs"/>
              </a:rPr>
              <a:t>.</a:t>
            </a:r>
            <a:endParaRPr lang="ru-RU" sz="4200" b="0" i="0" dirty="0">
              <a:solidFill>
                <a:srgbClr val="EBEBEB"/>
              </a:solidFill>
              <a:latin typeface="Century Gothic"/>
              <a:ea typeface="+mj-ea"/>
              <a:cs typeface="+mj-cs"/>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792" y="1662874"/>
            <a:ext cx="9050703" cy="455600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114842844"/>
      </p:ext>
    </p:extLst>
  </p:cSld>
  <p:clrMapOvr>
    <a:masterClrMapping/>
  </p:clrMapOvr>
  <p:transition spd="slow" advTm="1203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1|1|1|1.1"/>
</p:tagLst>
</file>

<file path=ppt/tags/tag10.xml><?xml version="1.0" encoding="utf-8"?>
<p:tagLst xmlns:a="http://schemas.openxmlformats.org/drawingml/2006/main" xmlns:r="http://schemas.openxmlformats.org/officeDocument/2006/relationships" xmlns:p="http://schemas.openxmlformats.org/presentationml/2006/main">
  <p:tag name="TIMING" val="|0.2|0.9"/>
</p:tagLst>
</file>

<file path=ppt/tags/tag11.xml><?xml version="1.0" encoding="utf-8"?>
<p:tagLst xmlns:a="http://schemas.openxmlformats.org/drawingml/2006/main" xmlns:r="http://schemas.openxmlformats.org/officeDocument/2006/relationships" xmlns:p="http://schemas.openxmlformats.org/presentationml/2006/main">
  <p:tag name="TIMING" val="|0.7|1.2"/>
</p:tagLst>
</file>

<file path=ppt/tags/tag12.xml><?xml version="1.0" encoding="utf-8"?>
<p:tagLst xmlns:a="http://schemas.openxmlformats.org/drawingml/2006/main" xmlns:r="http://schemas.openxmlformats.org/officeDocument/2006/relationships" xmlns:p="http://schemas.openxmlformats.org/presentationml/2006/main">
  <p:tag name="TIMING" val="|1.1|0.7"/>
</p:tagLst>
</file>

<file path=ppt/tags/tag13.xml><?xml version="1.0" encoding="utf-8"?>
<p:tagLst xmlns:a="http://schemas.openxmlformats.org/drawingml/2006/main" xmlns:r="http://schemas.openxmlformats.org/officeDocument/2006/relationships" xmlns:p="http://schemas.openxmlformats.org/presentationml/2006/main">
  <p:tag name="TIMING" val="|0.6|1.9|1.9"/>
</p:tagLst>
</file>

<file path=ppt/tags/tag14.xml><?xml version="1.0" encoding="utf-8"?>
<p:tagLst xmlns:a="http://schemas.openxmlformats.org/drawingml/2006/main" xmlns:r="http://schemas.openxmlformats.org/officeDocument/2006/relationships" xmlns:p="http://schemas.openxmlformats.org/presentationml/2006/main">
  <p:tag name="TIMING" val="|0.2|1.4"/>
</p:tagLst>
</file>

<file path=ppt/tags/tag15.xml><?xml version="1.0" encoding="utf-8"?>
<p:tagLst xmlns:a="http://schemas.openxmlformats.org/drawingml/2006/main" xmlns:r="http://schemas.openxmlformats.org/officeDocument/2006/relationships" xmlns:p="http://schemas.openxmlformats.org/presentationml/2006/main">
  <p:tag name="TIMING" val="|2.6|1.6"/>
</p:tagLst>
</file>

<file path=ppt/tags/tag16.xml><?xml version="1.0" encoding="utf-8"?>
<p:tagLst xmlns:a="http://schemas.openxmlformats.org/drawingml/2006/main" xmlns:r="http://schemas.openxmlformats.org/officeDocument/2006/relationships" xmlns:p="http://schemas.openxmlformats.org/presentationml/2006/main">
  <p:tag name="TIMING" val="|1.1|14.6"/>
</p:tagLst>
</file>

<file path=ppt/tags/tag17.xml><?xml version="1.0" encoding="utf-8"?>
<p:tagLst xmlns:a="http://schemas.openxmlformats.org/drawingml/2006/main" xmlns:r="http://schemas.openxmlformats.org/officeDocument/2006/relationships" xmlns:p="http://schemas.openxmlformats.org/presentationml/2006/main">
  <p:tag name="TIMING" val="|1.1|2.1"/>
</p:tagLst>
</file>

<file path=ppt/tags/tag18.xml><?xml version="1.0" encoding="utf-8"?>
<p:tagLst xmlns:a="http://schemas.openxmlformats.org/drawingml/2006/main" xmlns:r="http://schemas.openxmlformats.org/officeDocument/2006/relationships" xmlns:p="http://schemas.openxmlformats.org/presentationml/2006/main">
  <p:tag name="TIMING" val="|1.8|2.2"/>
</p:tagLst>
</file>

<file path=ppt/tags/tag19.xml><?xml version="1.0" encoding="utf-8"?>
<p:tagLst xmlns:a="http://schemas.openxmlformats.org/drawingml/2006/main" xmlns:r="http://schemas.openxmlformats.org/officeDocument/2006/relationships" xmlns:p="http://schemas.openxmlformats.org/presentationml/2006/main">
  <p:tag name="TIMING" val="|0.1|1.2|2.4"/>
</p:tagLst>
</file>

<file path=ppt/tags/tag2.xml><?xml version="1.0" encoding="utf-8"?>
<p:tagLst xmlns:a="http://schemas.openxmlformats.org/drawingml/2006/main" xmlns:r="http://schemas.openxmlformats.org/officeDocument/2006/relationships" xmlns:p="http://schemas.openxmlformats.org/presentationml/2006/main">
  <p:tag name="TIMING" val="|0.7|6.6"/>
</p:tagLst>
</file>

<file path=ppt/tags/tag20.xml><?xml version="1.0" encoding="utf-8"?>
<p:tagLst xmlns:a="http://schemas.openxmlformats.org/drawingml/2006/main" xmlns:r="http://schemas.openxmlformats.org/officeDocument/2006/relationships" xmlns:p="http://schemas.openxmlformats.org/presentationml/2006/main">
  <p:tag name="TIMING" val="|0.6|1.6"/>
</p:tagLst>
</file>

<file path=ppt/tags/tag21.xml><?xml version="1.0" encoding="utf-8"?>
<p:tagLst xmlns:a="http://schemas.openxmlformats.org/drawingml/2006/main" xmlns:r="http://schemas.openxmlformats.org/officeDocument/2006/relationships" xmlns:p="http://schemas.openxmlformats.org/presentationml/2006/main">
  <p:tag name="TIMING" val="|0.1|1"/>
</p:tagLst>
</file>

<file path=ppt/tags/tag22.xml><?xml version="1.0" encoding="utf-8"?>
<p:tagLst xmlns:a="http://schemas.openxmlformats.org/drawingml/2006/main" xmlns:r="http://schemas.openxmlformats.org/officeDocument/2006/relationships" xmlns:p="http://schemas.openxmlformats.org/presentationml/2006/main">
  <p:tag name="TIMING" val="|0.5|2.1"/>
</p:tagLst>
</file>

<file path=ppt/tags/tag23.xml><?xml version="1.0" encoding="utf-8"?>
<p:tagLst xmlns:a="http://schemas.openxmlformats.org/drawingml/2006/main" xmlns:r="http://schemas.openxmlformats.org/officeDocument/2006/relationships" xmlns:p="http://schemas.openxmlformats.org/presentationml/2006/main">
  <p:tag name="TIMING" val="|0.6|17.4"/>
</p:tagLst>
</file>

<file path=ppt/tags/tag24.xml><?xml version="1.0" encoding="utf-8"?>
<p:tagLst xmlns:a="http://schemas.openxmlformats.org/drawingml/2006/main" xmlns:r="http://schemas.openxmlformats.org/officeDocument/2006/relationships" xmlns:p="http://schemas.openxmlformats.org/presentationml/2006/main">
  <p:tag name="TIMING" val="|1.1|0.8"/>
</p:tagLst>
</file>

<file path=ppt/tags/tag3.xml><?xml version="1.0" encoding="utf-8"?>
<p:tagLst xmlns:a="http://schemas.openxmlformats.org/drawingml/2006/main" xmlns:r="http://schemas.openxmlformats.org/officeDocument/2006/relationships" xmlns:p="http://schemas.openxmlformats.org/presentationml/2006/main">
  <p:tag name="TIMING" val="|1.8|11.5"/>
</p:tagLst>
</file>

<file path=ppt/tags/tag4.xml><?xml version="1.0" encoding="utf-8"?>
<p:tagLst xmlns:a="http://schemas.openxmlformats.org/drawingml/2006/main" xmlns:r="http://schemas.openxmlformats.org/officeDocument/2006/relationships" xmlns:p="http://schemas.openxmlformats.org/presentationml/2006/main">
  <p:tag name="TIMING" val="|0.8|1.9"/>
</p:tagLst>
</file>

<file path=ppt/tags/tag5.xml><?xml version="1.0" encoding="utf-8"?>
<p:tagLst xmlns:a="http://schemas.openxmlformats.org/drawingml/2006/main" xmlns:r="http://schemas.openxmlformats.org/officeDocument/2006/relationships" xmlns:p="http://schemas.openxmlformats.org/presentationml/2006/main">
  <p:tag name="TIMING" val="|0.7|0.7|6.2|1"/>
</p:tagLst>
</file>

<file path=ppt/tags/tag6.xml><?xml version="1.0" encoding="utf-8"?>
<p:tagLst xmlns:a="http://schemas.openxmlformats.org/drawingml/2006/main" xmlns:r="http://schemas.openxmlformats.org/officeDocument/2006/relationships" xmlns:p="http://schemas.openxmlformats.org/presentationml/2006/main">
  <p:tag name="TIMING" val="|0.7|1.1"/>
</p:tagLst>
</file>

<file path=ppt/tags/tag7.xml><?xml version="1.0" encoding="utf-8"?>
<p:tagLst xmlns:a="http://schemas.openxmlformats.org/drawingml/2006/main" xmlns:r="http://schemas.openxmlformats.org/officeDocument/2006/relationships" xmlns:p="http://schemas.openxmlformats.org/presentationml/2006/main">
  <p:tag name="TIMING" val="|1|7.7"/>
</p:tagLst>
</file>

<file path=ppt/tags/tag8.xml><?xml version="1.0" encoding="utf-8"?>
<p:tagLst xmlns:a="http://schemas.openxmlformats.org/drawingml/2006/main" xmlns:r="http://schemas.openxmlformats.org/officeDocument/2006/relationships" xmlns:p="http://schemas.openxmlformats.org/presentationml/2006/main">
  <p:tag name="TIMING" val="|1.1|0.8"/>
</p:tagLst>
</file>

<file path=ppt/tags/tag9.xml><?xml version="1.0" encoding="utf-8"?>
<p:tagLst xmlns:a="http://schemas.openxmlformats.org/drawingml/2006/main" xmlns:r="http://schemas.openxmlformats.org/officeDocument/2006/relationships" xmlns:p="http://schemas.openxmlformats.org/presentationml/2006/main">
  <p:tag name="TIMING" val="|3.9|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17222">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Business_Plan_IonGreen_16X9_TP103417220.potx" id="{4B1FCF6B-AC37-473E-AFE9-684358FD50D7}" vid="{D849E02E-A37B-4F65-A00F-6E9D5C4BF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TS103417222</Template>
  <TotalTime>133</TotalTime>
  <Words>1159</Words>
  <Application>Microsoft Office PowerPoint</Application>
  <PresentationFormat>Произвольный</PresentationFormat>
  <Paragraphs>43</Paragraphs>
  <Slides>24</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TS103417222</vt:lpstr>
      <vt:lpstr>Етика електронного спілкування</vt:lpstr>
      <vt:lpstr>Електронне спілкування (англ. Computer-mediated communication )  — це особлива форма комунікації, в процесі якої відбувається взаємодія людей один з одним в мережі Інтернет, та здійснюється шляхом обміну знаковими, та/або мультимедійними повідомленнями.</vt:lpstr>
      <vt:lpstr>Комп’ютер суттєво збільшує можливість  оперативного зв’язку та може працювати в системі електронної пошти. Електронна пошта (E-mail) – зручний спосіб швидкого та ефективного спілкування.</vt:lpstr>
      <vt:lpstr>То ж як зареєструватися на mail.ru?</vt:lpstr>
      <vt:lpstr> </vt:lpstr>
      <vt:lpstr>3. Потім потрібно вказати свій номер телефону.</vt:lpstr>
      <vt:lpstr>4.Після того як Ви написали свій номер телефону, вам повинен прийти пароль, котрий потрібно підтвердити, ввівши його в спеціально виділене для цього місце.</vt:lpstr>
      <vt:lpstr>5. Потім потрібно вказати свої більш конкретні дані, за якими потім можна легко знайти своїх однокласників, друзів</vt:lpstr>
      <vt:lpstr>6. На цьому реєстрація закінчується. Тут ви може добавляти все що вам захочеться.</vt:lpstr>
      <vt:lpstr>7. Щоб написати своєму другові, достатньо лише нажати кнопку «написати лист» і набрати його логін.</vt:lpstr>
      <vt:lpstr>8. Для того, щоб відіслати своєму співбесіднику фото, аудіо, відео або документ, потрібно нажати на кнопку «прикрепить файл», після чого можна відправити свій лист.</vt:lpstr>
      <vt:lpstr>Електронна пошта перетворила віртуальне спілкування на силу, яку не можна не враховувати. Вже через 30 днів після відкриття, без будь-якої реклами та публікацій у пресі, Amazon.com продавав книжки у всіх штатах Америки та 45 інших країнах світу. Для цього керівник фірми Джефф Безос лише надіслав електронні листи своїм 300 друзям і попросив їх розповісти про новий сайт своїм знайомим. Тільки за останніх два роки відсоток користувачів Інтернету в Україні виріс більше ніж у півтора рази. Нині всесвітньою павутиною в країні користується 3,2 млн або 8 % населення.</vt:lpstr>
      <vt:lpstr>Спілкування в Інтернеті має певні особливості, а саме:</vt:lpstr>
      <vt:lpstr>2) втрачають своє значення невербальні засоби спілкування. Фізична відсутність учасників взаємодії призводить до того, що справжні почуття можуть приховуватися або подаються зовсім не ті, які людина у цей момент відчуває. Тому в Інтернеті легше вести серйозну розмову; можна спілкуватися з тією людиною, яка б при зустрічі могла не сподобатися, скажімо, через зовнішність; люди рідше ображаються. Можна говорити з людьми незалежно від їх віку, статі, статусу тощо. Тобто в Інтернеті внаслідок фізичної відсутності партнерів по комунікації зникає ціла низка бар'єрів, які заважають взаємодії; </vt:lpstr>
      <vt:lpstr>3) спілкуючись в Інтернеті, можна створювати будь-який образ, виглядати ким завгодно, бо немає обмежень, характерних для матеріального світу. Користувачі кажуть: "В Інтернеті ніхто не знає, що ви — собака". Анонімність розширює можливості для само презентації людини, дає змогу створювати іншим яке завгодно уявлення про себе. У цьому контексті навіть можна говорити про "віртуальну особистість". Вона наділяється іменем, часто псевдонімом, а її реальне "Я" дуже відрізняється від створеної віртуального образу. Крім того, взаємодія тут має свої особливості, а саме: попередню невизначеність; унікальність для кожного роду взаємодії; а також існування тільки протягом самої взаємодії. </vt:lpstr>
      <vt:lpstr>Для того щоб спілкування у віртуальному просторі не принижувало людину, а, навпаки, сприяло її особистісному зростанню необхідно дотримуватися загальноприйнятих етичних вимог, правил мережевого етикету. З появою Інтернету в наше життя навіть увійшло таке поняття, як нетикет (netiqutte — від англ. net — мережа та франц. etiqutte — етикет). Сформовано такі правила мережевого етикету:</vt:lpstr>
      <vt:lpstr>1)пам'ятайте, що Ви розмовляєте з людиною. Не робіть іншим те, чого не хочете отримати від них самі. Поставте себе на місце людини, з якою розмовляєте. Відстоюйте свої погляди, але не ображайте тих, хто навколо Вас. Не забувайте про головний принцип мережевого етикету: повсюдно вмережі знаходяться реальні люди. Вудьте терплячі й чемні. Не вживайте ненормативну лексику, не йдіть на конфлікт заради самого конфлікту;</vt:lpstr>
      <vt:lpstr>2)дотримуйтесь тих самих стандартів поведінки, що й у реальному житті. Люди інколи забувають про те, що "за екраном" знаходиться жива людина, і вважають, що в мережі правила поведінки не такі самі, як у звичайному житті. Не вірте тому, хто каже: "Вся етика спілкування тут полягає в тому, що Ви самі для себе встановите". Якщо Ви стикаєтесь з проблемою етичного характеру в кіберпросторі, — уявіть, що Ви в реальному житті;</vt:lpstr>
      <vt:lpstr>3)пам'ятайте, що Ви перебуваєте у віртуальному просторі. Якщо Ви вирішили втрутитися в якусь дискусію, то можете зашкодити іншим. Опинившись у новій ділянці віртуального простору, спочатку озирніться. Витратьте час на вивчення обстановки, "послухайте", як і про що говорять люди. Тільки після цього приєднуйтесь до розмови;</vt:lpstr>
      <vt:lpstr>5) зберігайте особистість. У мережі (наприклад, у конференціях) Ви можете зустрітися з тими, кого ніколи б не зустріли в реальному житті, і ніхто не засудить Вас за колір шкіри, очі, волосся, за вашу вагу, вік або манеру одягатися. Однак Вас будуть оцінювати з точки зору того, як Ви пишете. Таким чином, правила граматики відіграють важливу роль. Крім того, переконайтесь, що Ваші послання зрозумілі й логічно витримані;</vt:lpstr>
      <vt:lpstr>6) допомагайте іншим там, де Ви це можете зробити. Задавайте запитання, спілкуючись у віртуальному просторі. Чому це ефективно? Тому що Ваші запитання читатимуть багато людей, які, може, знають на них відповідь. І навіть якщо кваліфіковано дадуть відповідь тільки декілька чоловік, загальний обсяг знань у мережі збільшиться. Обмін досвідом в Інтернеті — захоплююче заняття;</vt:lpstr>
      <vt:lpstr>7) не втручайтеся в конфлікти й не припускайте їх. Мережевий етикет проти злісних послань, якими іноді обмінюються окремі учасник дискусії;  8) не зловживайте своїми можливостями. Деякі люди у віртуальному просторі почувають себе професіоналами. Маючи більш повні і глибокі знання або повноваження, вони автоматично одержують перевагу. Однак це зовсім не означає, що такою перевагою можна користуватися;</vt:lpstr>
      <vt:lpstr>9) навчіться вибачати іншим їхні помилки. Коли хтось припускається помилки — будь це помилка в слові, безглузде запитання або невиправдано довга відповідь, — будьте до нього поблажливі. Якщо у Вас гарні манери, це ще не означає, що Ви маєте право нав'язувати їх усім іншим. Якщо ж Ви вирішили звернути увагу користувача на припущену помилку, зробіть це коректно й краще в приватному листі;</vt:lpstr>
      <vt:lpstr>10) поважайте право на приватне листування, не читайте чужі листи.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компании</dc:title>
  <dc:creator>123</dc:creator>
  <cp:lastModifiedBy>123</cp:lastModifiedBy>
  <cp:revision>13</cp:revision>
  <cp:lastPrinted>2012-08-15T21:38:02Z</cp:lastPrinted>
  <dcterms:created xsi:type="dcterms:W3CDTF">2014-04-25T13:41:13Z</dcterms:created>
  <dcterms:modified xsi:type="dcterms:W3CDTF">2014-04-25T18:45:41Z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