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Вступ" id="{C7203437-A6DF-45F0-A4DF-15B97DA5E780}">
          <p14:sldIdLst>
            <p14:sldId id="256"/>
          </p14:sldIdLst>
        </p14:section>
        <p14:section name="БЛОКНОТ" id="{2B9D5DA7-4549-4C49-ABBA-588601DDDD68}">
          <p14:sldIdLst>
            <p14:sldId id="257"/>
            <p14:sldId id="258"/>
            <p14:sldId id="259"/>
            <p14:sldId id="260"/>
            <p14:sldId id="261"/>
          </p14:sldIdLst>
        </p14:section>
        <p14:section name="WordPad" id="{B26D33EB-976C-4A95-AA57-B37C9786922D}">
          <p14:sldIdLst>
            <p14:sldId id="262"/>
            <p14:sldId id="263"/>
            <p14:sldId id="264"/>
            <p14:sldId id="265"/>
            <p14:sldId id="266"/>
            <p14:sldId id="267"/>
          </p14:sldIdLst>
        </p14:section>
        <p14:section name="Калькулятор" id="{D361F9AB-3E0A-4AA3-B108-4BF3A1E9D062}">
          <p14:sldIdLst>
            <p14:sldId id="268"/>
            <p14:sldId id="269"/>
            <p14:sldId id="270"/>
            <p14:sldId id="271"/>
          </p14:sldIdLst>
        </p14:section>
        <p14:section name="Paint" id="{852E4AC8-DA55-4B2A-8EF2-3AB50767E3E3}">
          <p14:sldIdLst>
            <p14:sldId id="272"/>
            <p14:sldId id="273"/>
            <p14:sldId id="274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280920" cy="3168352"/>
          </a:xfrm>
        </p:spPr>
        <p:txBody>
          <a:bodyPr>
            <a:normAutofit/>
          </a:bodyPr>
          <a:lstStyle/>
          <a:p>
            <a:r>
              <a:rPr lang="uk-UA" dirty="0"/>
              <a:t>Стандартні програми </a:t>
            </a:r>
            <a:r>
              <a:rPr lang="en-US" dirty="0"/>
              <a:t>Windows-</a:t>
            </a:r>
            <a:r>
              <a:rPr lang="en-US" dirty="0" err="1"/>
              <a:t>NotePad</a:t>
            </a:r>
            <a:r>
              <a:rPr lang="en-US" dirty="0"/>
              <a:t>, WordPad, Calculator. </a:t>
            </a:r>
            <a:r>
              <a:rPr lang="uk-UA" dirty="0"/>
              <a:t>Графічний редактор </a:t>
            </a:r>
            <a:r>
              <a:rPr lang="en-US" dirty="0"/>
              <a:t>Paint.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1432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9"/>
          <p:cNvSpPr>
            <a:spLocks noChangeArrowheads="1"/>
          </p:cNvSpPr>
          <p:nvPr/>
        </p:nvSpPr>
        <p:spPr bwMode="auto">
          <a:xfrm>
            <a:off x="467544" y="1340768"/>
            <a:ext cx="8434387" cy="500856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" name="Shape 131"/>
          <p:cNvSpPr txBox="1">
            <a:spLocks noChangeArrowheads="1"/>
          </p:cNvSpPr>
          <p:nvPr/>
        </p:nvSpPr>
        <p:spPr bwMode="auto">
          <a:xfrm>
            <a:off x="1429569" y="3188618"/>
            <a:ext cx="604837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r>
              <a:rPr lang="ru-RU" sz="1800" dirty="0"/>
              <a:t>6) </a:t>
            </a:r>
            <a:r>
              <a:rPr lang="ru-RU" sz="1800" dirty="0" smtClean="0"/>
              <a:t>Пробіл </a:t>
            </a:r>
            <a:r>
              <a:rPr lang="ru-RU" sz="1800" dirty="0"/>
              <a:t>не ставлять: після дужки що, до і після </a:t>
            </a:r>
            <a:r>
              <a:rPr lang="ru-RU" sz="1800" dirty="0" smtClean="0"/>
              <a:t>дефісу, після лапки, що </a:t>
            </a:r>
            <a:r>
              <a:rPr lang="ru-RU" sz="1800" dirty="0" err="1" smtClean="0"/>
              <a:t>відкривається</a:t>
            </a:r>
            <a:r>
              <a:rPr lang="ru-RU" sz="1800" dirty="0" smtClean="0"/>
              <a:t>. </a:t>
            </a:r>
          </a:p>
          <a:p>
            <a:pPr eaLnBrk="1" hangingPunct="1"/>
            <a:r>
              <a:rPr lang="ru-RU" sz="1800" dirty="0" smtClean="0"/>
              <a:t>7</a:t>
            </a:r>
            <a:r>
              <a:rPr lang="ru-RU" sz="1800" dirty="0"/>
              <a:t>) Коли в </a:t>
            </a:r>
            <a:r>
              <a:rPr lang="ru-RU" sz="1800" dirty="0" err="1"/>
              <a:t>процесі</a:t>
            </a:r>
            <a:r>
              <a:rPr lang="ru-RU" sz="1800" dirty="0"/>
              <a:t> набору </a:t>
            </a:r>
            <a:r>
              <a:rPr lang="ru-RU" sz="1800" dirty="0" err="1"/>
              <a:t>досягається</a:t>
            </a:r>
            <a:r>
              <a:rPr lang="ru-RU" sz="1800" dirty="0"/>
              <a:t> праве поле </a:t>
            </a:r>
            <a:r>
              <a:rPr lang="ru-RU" sz="1800" dirty="0" err="1"/>
              <a:t>сторінки</a:t>
            </a:r>
            <a:r>
              <a:rPr lang="ru-RU" sz="1800" dirty="0"/>
              <a:t>, текст автоматично переноситься на </a:t>
            </a:r>
            <a:r>
              <a:rPr lang="ru-RU" sz="1800" dirty="0" err="1"/>
              <a:t>наступний</a:t>
            </a:r>
            <a:r>
              <a:rPr lang="ru-RU" sz="1800" dirty="0"/>
              <a:t> рядок. </a:t>
            </a:r>
            <a:endParaRPr lang="ru-RU" sz="1800" dirty="0" smtClean="0"/>
          </a:p>
          <a:p>
            <a:pPr eaLnBrk="1" hangingPunct="1"/>
            <a:r>
              <a:rPr lang="ru-RU" sz="1800" dirty="0" smtClean="0"/>
              <a:t>8</a:t>
            </a:r>
            <a:r>
              <a:rPr lang="ru-RU" sz="1800" dirty="0"/>
              <a:t>) </a:t>
            </a:r>
            <a:r>
              <a:rPr lang="ru-RU" sz="1800" dirty="0" err="1"/>
              <a:t>Натискати</a:t>
            </a:r>
            <a:r>
              <a:rPr lang="ru-RU" sz="1800" dirty="0"/>
              <a:t> </a:t>
            </a:r>
            <a:r>
              <a:rPr lang="ru-RU" sz="1800" dirty="0" err="1"/>
              <a:t>клавішу</a:t>
            </a:r>
            <a:r>
              <a:rPr lang="ru-RU" sz="1800" dirty="0"/>
              <a:t> ENTER треба </a:t>
            </a:r>
            <a:r>
              <a:rPr lang="ru-RU" sz="1800" dirty="0" err="1"/>
              <a:t>тільки</a:t>
            </a:r>
            <a:r>
              <a:rPr lang="ru-RU" sz="1800" dirty="0"/>
              <a:t> в </a:t>
            </a:r>
            <a:r>
              <a:rPr lang="ru-RU" sz="1800" dirty="0" err="1"/>
              <a:t>кінці</a:t>
            </a:r>
            <a:r>
              <a:rPr lang="ru-RU" sz="1800" dirty="0"/>
              <a:t> абзацу.</a:t>
            </a:r>
            <a:endParaRPr lang="uk-UA" sz="1800" dirty="0"/>
          </a:p>
        </p:txBody>
      </p:sp>
      <p:sp>
        <p:nvSpPr>
          <p:cNvPr id="6" name="Shape 121"/>
          <p:cNvSpPr txBox="1">
            <a:spLocks noGrp="1"/>
          </p:cNvSpPr>
          <p:nvPr>
            <p:ph type="title"/>
          </p:nvPr>
        </p:nvSpPr>
        <p:spPr>
          <a:xfrm>
            <a:off x="457200" y="134938"/>
            <a:ext cx="7315200" cy="1350962"/>
          </a:xfrm>
        </p:spPr>
        <p:txBody>
          <a:bodyPr/>
          <a:lstStyle>
            <a:lvl1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/>
            <a:lvl4pPr indent="279400"/>
            <a:lvl5pPr indent="279400"/>
            <a:lvl6pPr indent="279400"/>
            <a:lvl7pPr indent="279400"/>
            <a:lvl8pPr indent="279400"/>
            <a:lvl9pPr indent="279400"/>
          </a:lstStyle>
          <a:p>
            <a:pPr>
              <a:buClr>
                <a:srgbClr val="EFEDE2"/>
              </a:buClr>
            </a:pPr>
            <a:r>
              <a:rPr lang="uk-UA" sz="3000" dirty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Правила введення тексту:</a:t>
            </a:r>
            <a:endParaRPr lang="uk-UA" sz="3000" dirty="0" smtClean="0">
              <a:solidFill>
                <a:schemeClr val="tx1"/>
              </a:solidFill>
              <a:latin typeface="Georgia" pitchFamily="18" charset="0"/>
              <a:sym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223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6"/>
          <p:cNvSpPr txBox="1">
            <a:spLocks noGrp="1"/>
          </p:cNvSpPr>
          <p:nvPr>
            <p:ph type="title"/>
          </p:nvPr>
        </p:nvSpPr>
        <p:spPr>
          <a:xfrm>
            <a:off x="857200" y="116632"/>
            <a:ext cx="7315200" cy="1728192"/>
          </a:xfrm>
        </p:spPr>
        <p:txBody>
          <a:bodyPr>
            <a:noAutofit/>
          </a:bodyPr>
          <a:lstStyle>
            <a:lvl1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/>
            <a:lvl4pPr indent="279400"/>
            <a:lvl5pPr indent="279400"/>
            <a:lvl6pPr indent="279400"/>
            <a:lvl7pPr indent="279400"/>
            <a:lvl8pPr indent="279400"/>
            <a:lvl9pPr indent="279400"/>
          </a:lstStyle>
          <a:p>
            <a:pPr algn="ctr">
              <a:lnSpc>
                <a:spcPct val="115000"/>
              </a:lnSpc>
              <a:buClr>
                <a:srgbClr val="000000"/>
              </a:buClr>
              <a:buSzPct val="79000"/>
            </a:pPr>
            <a:r>
              <a:rPr lang="uk-UA" sz="3000" dirty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Автоматичне перенесення </a:t>
            </a:r>
            <a:r>
              <a:rPr lang="uk-UA" sz="3000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слів</a:t>
            </a:r>
            <a:r>
              <a:rPr lang="en-US" sz="3000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/>
            </a:r>
            <a:br>
              <a:rPr lang="en-US" sz="3000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Для </a:t>
            </a:r>
            <a:r>
              <a:rPr lang="ru-RU" b="1" dirty="0" err="1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включення</a:t>
            </a:r>
            <a:r>
              <a:rPr lang="ru-RU" b="1" dirty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 автоматичного </a:t>
            </a:r>
            <a:r>
              <a:rPr lang="ru-RU" b="1" dirty="0" err="1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перенесення</a:t>
            </a:r>
            <a:r>
              <a:rPr lang="ru-RU" b="1" dirty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слів</a:t>
            </a:r>
            <a:r>
              <a:rPr lang="ru-RU" b="1" dirty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виберіть</a:t>
            </a:r>
            <a:r>
              <a:rPr lang="ru-RU" b="1" dirty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 команду</a:t>
            </a:r>
            <a:r>
              <a:rPr lang="ru-RU" b="1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:</a:t>
            </a:r>
            <a:r>
              <a:rPr lang="en-US" b="1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меню Вид           Перенос </a:t>
            </a:r>
            <a:r>
              <a:rPr lang="en-US" b="1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по </a:t>
            </a:r>
            <a:r>
              <a:rPr lang="uk-UA" b="1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словам           встановити </a:t>
            </a:r>
            <a:r>
              <a:rPr lang="uk-UA" b="1" dirty="0" err="1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флажок</a:t>
            </a:r>
            <a:r>
              <a:rPr lang="uk-UA" b="1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              </a:t>
            </a:r>
            <a:br>
              <a:rPr lang="uk-UA" b="1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В </a:t>
            </a:r>
            <a:r>
              <a:rPr lang="uk-UA" b="1" dirty="0" err="1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границах</a:t>
            </a:r>
            <a:r>
              <a:rPr lang="uk-UA" b="1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 </a:t>
            </a:r>
            <a:r>
              <a:rPr lang="uk-UA" b="1" dirty="0" err="1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линеек</a:t>
            </a:r>
            <a:r>
              <a:rPr lang="uk-UA" b="1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.</a:t>
            </a:r>
          </a:p>
        </p:txBody>
      </p:sp>
      <p:sp>
        <p:nvSpPr>
          <p:cNvPr id="14" name="Shape 137"/>
          <p:cNvSpPr>
            <a:spLocks noChangeArrowheads="1"/>
          </p:cNvSpPr>
          <p:nvPr/>
        </p:nvSpPr>
        <p:spPr bwMode="auto">
          <a:xfrm>
            <a:off x="3040063" y="1916832"/>
            <a:ext cx="5762625" cy="433387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5" name="Shape 138"/>
          <p:cNvSpPr>
            <a:spLocks noChangeArrowheads="1"/>
          </p:cNvSpPr>
          <p:nvPr/>
        </p:nvSpPr>
        <p:spPr bwMode="auto">
          <a:xfrm>
            <a:off x="2758606" y="1189589"/>
            <a:ext cx="241300" cy="190500"/>
          </a:xfrm>
          <a:prstGeom prst="rightArrow">
            <a:avLst>
              <a:gd name="adj1" fmla="val 50000"/>
              <a:gd name="adj2" fmla="val 47881"/>
            </a:avLst>
          </a:prstGeom>
          <a:solidFill>
            <a:schemeClr val="tx2"/>
          </a:solidFill>
          <a:ln w="19050">
            <a:solidFill>
              <a:schemeClr val="bg2"/>
            </a:solidFill>
            <a:round/>
            <a:headEnd/>
            <a:tailEnd/>
          </a:ln>
        </p:spPr>
        <p:txBody>
          <a:bodyPr lIns="91425" tIns="91425" rIns="91425" bIns="91425" anchor="ctr"/>
          <a:lstStyle/>
          <a:p>
            <a:endParaRPr lang="uk-UA"/>
          </a:p>
        </p:txBody>
      </p:sp>
      <p:sp>
        <p:nvSpPr>
          <p:cNvPr id="16" name="Shape 139"/>
          <p:cNvSpPr>
            <a:spLocks noChangeArrowheads="1"/>
          </p:cNvSpPr>
          <p:nvPr/>
        </p:nvSpPr>
        <p:spPr bwMode="auto">
          <a:xfrm>
            <a:off x="5113263" y="1196752"/>
            <a:ext cx="250825" cy="169863"/>
          </a:xfrm>
          <a:prstGeom prst="rightArrow">
            <a:avLst>
              <a:gd name="adj1" fmla="val 50000"/>
              <a:gd name="adj2" fmla="val 49953"/>
            </a:avLst>
          </a:prstGeom>
          <a:solidFill>
            <a:schemeClr val="tx2"/>
          </a:solidFill>
          <a:ln w="19050">
            <a:solidFill>
              <a:schemeClr val="bg2"/>
            </a:solidFill>
            <a:round/>
            <a:headEnd/>
            <a:tailEnd/>
          </a:ln>
        </p:spPr>
        <p:txBody>
          <a:bodyPr lIns="91425" tIns="91425" rIns="91425" bIns="91425" anchor="ctr"/>
          <a:lstStyle/>
          <a:p>
            <a:endParaRPr lang="uk-UA"/>
          </a:p>
        </p:txBody>
      </p:sp>
      <p:sp>
        <p:nvSpPr>
          <p:cNvPr id="17" name="Shape 140"/>
          <p:cNvSpPr>
            <a:spLocks noChangeArrowheads="1"/>
          </p:cNvSpPr>
          <p:nvPr/>
        </p:nvSpPr>
        <p:spPr bwMode="auto">
          <a:xfrm>
            <a:off x="3131840" y="1425154"/>
            <a:ext cx="417512" cy="34766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1115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45"/>
          <p:cNvSpPr txBox="1">
            <a:spLocks noGrp="1"/>
          </p:cNvSpPr>
          <p:nvPr>
            <p:ph type="title"/>
          </p:nvPr>
        </p:nvSpPr>
        <p:spPr>
          <a:xfrm>
            <a:off x="457200" y="134938"/>
            <a:ext cx="7315200" cy="1350962"/>
          </a:xfrm>
        </p:spPr>
        <p:txBody>
          <a:bodyPr/>
          <a:lstStyle>
            <a:lvl1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/>
            <a:lvl4pPr indent="279400"/>
            <a:lvl5pPr indent="279400"/>
            <a:lvl6pPr indent="279400"/>
            <a:lvl7pPr indent="279400"/>
            <a:lvl8pPr indent="279400"/>
            <a:lvl9pPr indent="279400"/>
          </a:lstStyle>
          <a:p>
            <a:pPr>
              <a:buClr>
                <a:srgbClr val="EFEDE2"/>
              </a:buClr>
            </a:pPr>
            <a:r>
              <a:rPr lang="uk-UA" sz="3000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Редагування </a:t>
            </a:r>
            <a:r>
              <a:rPr lang="uk-UA" sz="3000" dirty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тексту</a:t>
            </a:r>
            <a:endParaRPr lang="uk-UA" sz="3000" dirty="0" smtClean="0">
              <a:solidFill>
                <a:schemeClr val="tx1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5" name="Shape 146"/>
          <p:cNvSpPr txBox="1"/>
          <p:nvPr/>
        </p:nvSpPr>
        <p:spPr>
          <a:xfrm>
            <a:off x="1325563" y="2019300"/>
            <a:ext cx="7462837" cy="3997325"/>
          </a:xfrm>
          <a:prstGeom prst="rect">
            <a:avLst/>
          </a:prstGeom>
          <a:noFill/>
        </p:spPr>
        <p:txBody>
          <a:bodyPr lIns="91425" tIns="91425" rIns="91425" bIns="91425"/>
          <a:lstStyle>
            <a:lvl1pPr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r>
              <a:rPr lang="uk-UA" sz="1800" b="1" i="1" dirty="0">
                <a:latin typeface="Georgia" pitchFamily="18" charset="0"/>
                <a:sym typeface="Georgia" pitchFamily="18" charset="0"/>
              </a:rPr>
              <a:t>Редагування </a:t>
            </a:r>
            <a:r>
              <a:rPr lang="uk-UA" sz="1800" dirty="0">
                <a:latin typeface="Georgia" pitchFamily="18" charset="0"/>
                <a:sym typeface="Georgia" pitchFamily="18" charset="0"/>
              </a:rPr>
              <a:t>- виправлення помилок в набраному тексті. </a:t>
            </a:r>
            <a:endParaRPr lang="uk-UA" sz="1800" dirty="0" smtClean="0">
              <a:latin typeface="Georgia" pitchFamily="18" charset="0"/>
              <a:sym typeface="Georgia" pitchFamily="18" charset="0"/>
            </a:endParaRPr>
          </a:p>
          <a:p>
            <a:pPr eaLnBrk="1" hangingPunct="1"/>
            <a:r>
              <a:rPr lang="uk-UA" sz="1800" dirty="0" smtClean="0">
                <a:latin typeface="Georgia" pitchFamily="18" charset="0"/>
                <a:sym typeface="Georgia" pitchFamily="18" charset="0"/>
              </a:rPr>
              <a:t>Редагування потрібне, </a:t>
            </a:r>
            <a:r>
              <a:rPr lang="uk-UA" sz="1800" dirty="0">
                <a:latin typeface="Georgia" pitchFamily="18" charset="0"/>
                <a:sym typeface="Georgia" pitchFamily="18" charset="0"/>
              </a:rPr>
              <a:t>якщо: </a:t>
            </a:r>
            <a:endParaRPr lang="uk-UA" sz="1800" dirty="0" smtClean="0">
              <a:latin typeface="Georgia" pitchFamily="18" charset="0"/>
              <a:sym typeface="Georgia" pitchFamily="18" charset="0"/>
            </a:endParaRPr>
          </a:p>
          <a:p>
            <a:pPr marL="342900" indent="-342900" eaLnBrk="1" hangingPunct="1">
              <a:buAutoNum type="arabicPeriod"/>
            </a:pPr>
            <a:r>
              <a:rPr lang="uk-UA" sz="1800" dirty="0" smtClean="0">
                <a:latin typeface="Georgia" pitchFamily="18" charset="0"/>
                <a:sym typeface="Georgia" pitchFamily="18" charset="0"/>
              </a:rPr>
              <a:t>в </a:t>
            </a:r>
            <a:r>
              <a:rPr lang="uk-UA" sz="1800" dirty="0">
                <a:latin typeface="Georgia" pitchFamily="18" charset="0"/>
                <a:sym typeface="Georgia" pitchFamily="18" charset="0"/>
              </a:rPr>
              <a:t>тексті присутні орфографічні, </a:t>
            </a:r>
            <a:endParaRPr lang="uk-UA" sz="1800" dirty="0" smtClean="0">
              <a:latin typeface="Georgia" pitchFamily="18" charset="0"/>
              <a:sym typeface="Georgia" pitchFamily="18" charset="0"/>
            </a:endParaRPr>
          </a:p>
          <a:p>
            <a:pPr marL="342900" indent="-342900" eaLnBrk="1" hangingPunct="1">
              <a:buAutoNum type="arabicPeriod"/>
            </a:pPr>
            <a:r>
              <a:rPr lang="uk-UA" sz="1800" dirty="0" smtClean="0">
                <a:latin typeface="Georgia" pitchFamily="18" charset="0"/>
                <a:sym typeface="Georgia" pitchFamily="18" charset="0"/>
              </a:rPr>
              <a:t>синтаксичні </a:t>
            </a:r>
            <a:r>
              <a:rPr lang="uk-UA" sz="1800" dirty="0">
                <a:latin typeface="Georgia" pitchFamily="18" charset="0"/>
                <a:sym typeface="Georgia" pitchFamily="18" charset="0"/>
              </a:rPr>
              <a:t>помилки, </a:t>
            </a:r>
            <a:endParaRPr lang="uk-UA" sz="1800" dirty="0" smtClean="0">
              <a:latin typeface="Georgia" pitchFamily="18" charset="0"/>
              <a:sym typeface="Georgia" pitchFamily="18" charset="0"/>
            </a:endParaRPr>
          </a:p>
          <a:p>
            <a:pPr marL="342900" indent="-342900" eaLnBrk="1" hangingPunct="1">
              <a:buAutoNum type="arabicPeriod"/>
            </a:pPr>
            <a:r>
              <a:rPr lang="uk-UA" sz="1800" dirty="0" smtClean="0">
                <a:latin typeface="Georgia" pitchFamily="18" charset="0"/>
                <a:sym typeface="Georgia" pitchFamily="18" charset="0"/>
              </a:rPr>
              <a:t>помилки </a:t>
            </a:r>
            <a:r>
              <a:rPr lang="uk-UA" sz="1800" dirty="0">
                <a:latin typeface="Georgia" pitchFamily="18" charset="0"/>
                <a:sym typeface="Georgia" pitchFamily="18" charset="0"/>
              </a:rPr>
              <a:t>пунктуації, </a:t>
            </a:r>
            <a:endParaRPr lang="uk-UA" sz="1800" dirty="0" smtClean="0">
              <a:latin typeface="Georgia" pitchFamily="18" charset="0"/>
              <a:sym typeface="Georgia" pitchFamily="18" charset="0"/>
            </a:endParaRPr>
          </a:p>
          <a:p>
            <a:pPr marL="342900" indent="-342900" eaLnBrk="1" hangingPunct="1">
              <a:buAutoNum type="arabicPeriod"/>
            </a:pPr>
            <a:r>
              <a:rPr lang="uk-UA" sz="1800" dirty="0" smtClean="0">
                <a:latin typeface="Georgia" pitchFamily="18" charset="0"/>
                <a:sym typeface="Georgia" pitchFamily="18" charset="0"/>
              </a:rPr>
              <a:t>стилістичні </a:t>
            </a:r>
            <a:r>
              <a:rPr lang="uk-UA" sz="1800" dirty="0">
                <a:latin typeface="Georgia" pitchFamily="18" charset="0"/>
                <a:sym typeface="Georgia" pitchFamily="18" charset="0"/>
              </a:rPr>
              <a:t>або мовні помилки; </a:t>
            </a:r>
            <a:endParaRPr lang="uk-UA" sz="1800" dirty="0" smtClean="0">
              <a:latin typeface="Georgia" pitchFamily="18" charset="0"/>
              <a:sym typeface="Georgia" pitchFamily="18" charset="0"/>
            </a:endParaRPr>
          </a:p>
          <a:p>
            <a:pPr marL="342900" indent="-342900" eaLnBrk="1" hangingPunct="1">
              <a:buAutoNum type="arabicPeriod"/>
            </a:pPr>
            <a:r>
              <a:rPr lang="uk-UA" sz="1800" dirty="0" smtClean="0">
                <a:latin typeface="Georgia" pitchFamily="18" charset="0"/>
                <a:sym typeface="Georgia" pitchFamily="18" charset="0"/>
              </a:rPr>
              <a:t>текст </a:t>
            </a:r>
            <a:r>
              <a:rPr lang="uk-UA" sz="1800" dirty="0">
                <a:latin typeface="Georgia" pitchFamily="18" charset="0"/>
                <a:sym typeface="Georgia" pitchFamily="18" charset="0"/>
              </a:rPr>
              <a:t>слід розбити на абзаци; </a:t>
            </a:r>
            <a:endParaRPr lang="uk-UA" sz="1800" dirty="0" smtClean="0">
              <a:latin typeface="Georgia" pitchFamily="18" charset="0"/>
              <a:sym typeface="Georgia" pitchFamily="18" charset="0"/>
            </a:endParaRPr>
          </a:p>
          <a:p>
            <a:pPr marL="342900" indent="-342900" eaLnBrk="1" hangingPunct="1">
              <a:buAutoNum type="arabicPeriod"/>
            </a:pPr>
            <a:r>
              <a:rPr lang="uk-UA" sz="1800" dirty="0" smtClean="0">
                <a:latin typeface="Georgia" pitchFamily="18" charset="0"/>
                <a:sym typeface="Georgia" pitchFamily="18" charset="0"/>
              </a:rPr>
              <a:t>окремі </a:t>
            </a:r>
            <a:r>
              <a:rPr lang="uk-UA" sz="1800" dirty="0">
                <a:latin typeface="Georgia" pitchFamily="18" charset="0"/>
                <a:sym typeface="Georgia" pitchFamily="18" charset="0"/>
              </a:rPr>
              <a:t>рядки об'єднати в абзаци; </a:t>
            </a:r>
            <a:endParaRPr lang="uk-UA" sz="1800" dirty="0" smtClean="0">
              <a:latin typeface="Georgia" pitchFamily="18" charset="0"/>
              <a:sym typeface="Georgia" pitchFamily="18" charset="0"/>
            </a:endParaRPr>
          </a:p>
          <a:p>
            <a:pPr marL="342900" indent="-342900" eaLnBrk="1" hangingPunct="1">
              <a:buAutoNum type="arabicPeriod"/>
            </a:pPr>
            <a:r>
              <a:rPr lang="uk-UA" sz="1800" dirty="0" smtClean="0">
                <a:latin typeface="Georgia" pitchFamily="18" charset="0"/>
                <a:sym typeface="Georgia" pitchFamily="18" charset="0"/>
              </a:rPr>
              <a:t>потрібно </a:t>
            </a:r>
            <a:r>
              <a:rPr lang="uk-UA" sz="1800" dirty="0">
                <a:latin typeface="Georgia" pitchFamily="18" charset="0"/>
                <a:sym typeface="Georgia" pitchFamily="18" charset="0"/>
              </a:rPr>
              <a:t>замінити деякі слова іншими; </a:t>
            </a:r>
            <a:endParaRPr lang="uk-UA" sz="1800" dirty="0" smtClean="0">
              <a:latin typeface="Georgia" pitchFamily="18" charset="0"/>
              <a:sym typeface="Georgia" pitchFamily="18" charset="0"/>
            </a:endParaRPr>
          </a:p>
          <a:p>
            <a:pPr marL="342900" indent="-342900" eaLnBrk="1" hangingPunct="1">
              <a:buAutoNum type="arabicPeriod"/>
            </a:pPr>
            <a:r>
              <a:rPr lang="uk-UA" sz="1800" dirty="0" smtClean="0">
                <a:latin typeface="Georgia" pitchFamily="18" charset="0"/>
                <a:sym typeface="Georgia" pitchFamily="18" charset="0"/>
              </a:rPr>
              <a:t>вимагається </a:t>
            </a:r>
            <a:r>
              <a:rPr lang="uk-UA" sz="1800" dirty="0">
                <a:latin typeface="Georgia" pitchFamily="18" charset="0"/>
                <a:sym typeface="Georgia" pitchFamily="18" charset="0"/>
              </a:rPr>
              <a:t>доповнити текст.</a:t>
            </a:r>
          </a:p>
        </p:txBody>
      </p:sp>
    </p:spTree>
    <p:extLst>
      <p:ext uri="{BB962C8B-B14F-4D97-AF65-F5344CB8AC3E}">
        <p14:creationId xmlns:p14="http://schemas.microsoft.com/office/powerpoint/2010/main" val="2168846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835696" y="1429711"/>
            <a:ext cx="61206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Дана </a:t>
            </a:r>
            <a:r>
              <a:rPr lang="ru-RU" sz="2400" b="1" dirty="0" err="1" smtClean="0">
                <a:latin typeface="Calibri" pitchFamily="34" charset="0"/>
                <a:cs typeface="Calibri" pitchFamily="34" charset="0"/>
              </a:rPr>
              <a:t>програма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 err="1" smtClean="0">
                <a:latin typeface="Calibri" pitchFamily="34" charset="0"/>
                <a:cs typeface="Calibri" pitchFamily="34" charset="0"/>
              </a:rPr>
              <a:t>має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 3 </a:t>
            </a:r>
            <a:r>
              <a:rPr lang="ru-RU" sz="2400" b="1" dirty="0" err="1" smtClean="0">
                <a:latin typeface="Calibri" pitchFamily="34" charset="0"/>
                <a:cs typeface="Calibri" pitchFamily="34" charset="0"/>
              </a:rPr>
              <a:t>режими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:</a:t>
            </a:r>
            <a:endParaRPr lang="ru-RU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2315065" y="1988840"/>
            <a:ext cx="17075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/>
            <a:r>
              <a:rPr lang="ru-RU" i="1" dirty="0" err="1" smtClean="0"/>
              <a:t>Стандартний</a:t>
            </a:r>
            <a:endParaRPr lang="ru-RU" i="1" dirty="0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2315065" y="2483604"/>
            <a:ext cx="15424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 err="1" smtClean="0"/>
              <a:t>Інженерний</a:t>
            </a:r>
            <a:endParaRPr lang="ru-RU" i="1" dirty="0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315065" y="2924944"/>
            <a:ext cx="496855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i="1" dirty="0" err="1" smtClean="0"/>
              <a:t>Переведення</a:t>
            </a:r>
            <a:r>
              <a:rPr lang="ru-RU" i="1" dirty="0" smtClean="0"/>
              <a:t> </a:t>
            </a:r>
            <a:r>
              <a:rPr lang="ru-RU" i="1" dirty="0"/>
              <a:t>величин</a:t>
            </a:r>
          </a:p>
        </p:txBody>
      </p:sp>
      <p:sp>
        <p:nvSpPr>
          <p:cNvPr id="16" name="Shape 121"/>
          <p:cNvSpPr txBox="1">
            <a:spLocks noGrp="1"/>
          </p:cNvSpPr>
          <p:nvPr>
            <p:ph type="title"/>
          </p:nvPr>
        </p:nvSpPr>
        <p:spPr>
          <a:xfrm>
            <a:off x="2915816" y="61814"/>
            <a:ext cx="3331433" cy="1350962"/>
          </a:xfrm>
        </p:spPr>
        <p:txBody>
          <a:bodyPr/>
          <a:lstStyle>
            <a:lvl1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/>
            <a:lvl4pPr indent="279400"/>
            <a:lvl5pPr indent="279400"/>
            <a:lvl6pPr indent="279400"/>
            <a:lvl7pPr indent="279400"/>
            <a:lvl8pPr indent="279400"/>
            <a:lvl9pPr indent="279400"/>
          </a:lstStyle>
          <a:p>
            <a:pPr>
              <a:buClr>
                <a:srgbClr val="EFEDE2"/>
              </a:buClr>
            </a:pPr>
            <a:r>
              <a:rPr lang="uk-UA" sz="3000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Калькулятор</a:t>
            </a:r>
          </a:p>
        </p:txBody>
      </p:sp>
    </p:spTree>
    <p:extLst>
      <p:ext uri="{BB962C8B-B14F-4D97-AF65-F5344CB8AC3E}">
        <p14:creationId xmlns:p14="http://schemas.microsoft.com/office/powerpoint/2010/main" val="2615776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99" y="1340768"/>
            <a:ext cx="266382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52557" y="2060848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 даному режимі калькулятора користувач має можливість виконувати елементарні обрахункові функції. </a:t>
            </a:r>
            <a:endParaRPr lang="uk-UA" dirty="0"/>
          </a:p>
        </p:txBody>
      </p:sp>
      <p:sp>
        <p:nvSpPr>
          <p:cNvPr id="9" name="Shape 121"/>
          <p:cNvSpPr txBox="1">
            <a:spLocks noGrp="1"/>
          </p:cNvSpPr>
          <p:nvPr>
            <p:ph type="title"/>
          </p:nvPr>
        </p:nvSpPr>
        <p:spPr>
          <a:xfrm>
            <a:off x="1797579" y="116632"/>
            <a:ext cx="4430605" cy="1052736"/>
          </a:xfrm>
        </p:spPr>
        <p:txBody>
          <a:bodyPr/>
          <a:lstStyle>
            <a:lvl1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/>
            <a:lvl4pPr indent="279400"/>
            <a:lvl5pPr indent="279400"/>
            <a:lvl6pPr indent="279400"/>
            <a:lvl7pPr indent="279400"/>
            <a:lvl8pPr indent="279400"/>
            <a:lvl9pPr indent="279400"/>
          </a:lstStyle>
          <a:p>
            <a:pPr marL="342900" indent="-342900"/>
            <a:r>
              <a:rPr lang="ru-RU" sz="3200" dirty="0" err="1"/>
              <a:t>Стандартний</a:t>
            </a:r>
            <a:r>
              <a:rPr lang="ru-RU" sz="3200" dirty="0"/>
              <a:t> режим</a:t>
            </a:r>
          </a:p>
        </p:txBody>
      </p:sp>
    </p:spTree>
    <p:extLst>
      <p:ext uri="{BB962C8B-B14F-4D97-AF65-F5344CB8AC3E}">
        <p14:creationId xmlns:p14="http://schemas.microsoft.com/office/powerpoint/2010/main" val="38214172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356992"/>
            <a:ext cx="3960812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59184" y="1295574"/>
            <a:ext cx="57372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Якщо користувачеві необхідно виконувати складніші обрахування, то для цього слугує інженерний режим калькулятора. В </a:t>
            </a:r>
            <a:r>
              <a:rPr lang="uk-UA" dirty="0" err="1" smtClean="0"/>
              <a:t>ному</a:t>
            </a:r>
            <a:r>
              <a:rPr lang="uk-UA" dirty="0" smtClean="0"/>
              <a:t> є можливість знаходити синус, косинус, тангенс, </a:t>
            </a:r>
            <a:r>
              <a:rPr lang="uk-UA" dirty="0" smtClean="0"/>
              <a:t>кута, </a:t>
            </a:r>
            <a:r>
              <a:rPr lang="uk-UA" dirty="0" smtClean="0"/>
              <a:t>вводити константу </a:t>
            </a:r>
            <a:r>
              <a:rPr lang="en-US" dirty="0" smtClean="0"/>
              <a:t>Pi </a:t>
            </a:r>
            <a:r>
              <a:rPr lang="ru-RU" dirty="0" smtClean="0"/>
              <a:t>та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обчислення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8" name="Shape 121"/>
          <p:cNvSpPr txBox="1">
            <a:spLocks noGrp="1"/>
          </p:cNvSpPr>
          <p:nvPr>
            <p:ph type="title"/>
          </p:nvPr>
        </p:nvSpPr>
        <p:spPr>
          <a:xfrm>
            <a:off x="2157619" y="116632"/>
            <a:ext cx="4430605" cy="1052736"/>
          </a:xfrm>
        </p:spPr>
        <p:txBody>
          <a:bodyPr/>
          <a:lstStyle>
            <a:lvl1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/>
            <a:lvl4pPr indent="279400"/>
            <a:lvl5pPr indent="279400"/>
            <a:lvl6pPr indent="279400"/>
            <a:lvl7pPr indent="279400"/>
            <a:lvl8pPr indent="279400"/>
            <a:lvl9pPr indent="279400"/>
          </a:lstStyle>
          <a:p>
            <a:r>
              <a:rPr lang="ru-RU" sz="3200" dirty="0" err="1"/>
              <a:t>Інженерний</a:t>
            </a:r>
            <a:r>
              <a:rPr lang="ru-RU" sz="3200" dirty="0"/>
              <a:t> режим</a:t>
            </a:r>
          </a:p>
        </p:txBody>
      </p:sp>
    </p:spTree>
    <p:extLst>
      <p:ext uri="{BB962C8B-B14F-4D97-AF65-F5344CB8AC3E}">
        <p14:creationId xmlns:p14="http://schemas.microsoft.com/office/powerpoint/2010/main" val="4126849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452507"/>
            <a:ext cx="4713287" cy="252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31640" y="1268760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Третій режим призначений для переведення найрізноманітніших величин довжини, маси, об</a:t>
            </a:r>
            <a:r>
              <a:rPr lang="en-US" dirty="0" smtClean="0"/>
              <a:t>’</a:t>
            </a:r>
            <a:r>
              <a:rPr lang="uk-UA" dirty="0" err="1" smtClean="0"/>
              <a:t>єму</a:t>
            </a:r>
            <a:r>
              <a:rPr lang="uk-UA" dirty="0" smtClean="0"/>
              <a:t>, часу, тиску та ін.</a:t>
            </a:r>
            <a:endParaRPr lang="uk-UA" dirty="0"/>
          </a:p>
        </p:txBody>
      </p:sp>
      <p:sp>
        <p:nvSpPr>
          <p:cNvPr id="8" name="Shape 121"/>
          <p:cNvSpPr txBox="1">
            <a:spLocks noGrp="1"/>
          </p:cNvSpPr>
          <p:nvPr>
            <p:ph type="title"/>
          </p:nvPr>
        </p:nvSpPr>
        <p:spPr>
          <a:xfrm>
            <a:off x="1509547" y="205668"/>
            <a:ext cx="5798757" cy="1052736"/>
          </a:xfrm>
        </p:spPr>
        <p:txBody>
          <a:bodyPr>
            <a:normAutofit fontScale="90000"/>
          </a:bodyPr>
          <a:lstStyle>
            <a:lvl1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/>
            <a:lvl4pPr indent="279400"/>
            <a:lvl5pPr indent="279400"/>
            <a:lvl6pPr indent="279400"/>
            <a:lvl7pPr indent="279400"/>
            <a:lvl8pPr indent="279400"/>
            <a:lvl9pPr indent="279400"/>
          </a:lstStyle>
          <a:p>
            <a:r>
              <a:rPr lang="ru-RU" sz="3200" dirty="0"/>
              <a:t>Режим </a:t>
            </a:r>
            <a:r>
              <a:rPr lang="ru-RU" sz="3200" dirty="0" err="1"/>
              <a:t>переведення</a:t>
            </a:r>
            <a:r>
              <a:rPr lang="ru-RU" sz="3200" dirty="0"/>
              <a:t> величин</a:t>
            </a:r>
          </a:p>
        </p:txBody>
      </p:sp>
    </p:spTree>
    <p:extLst>
      <p:ext uri="{BB962C8B-B14F-4D97-AF65-F5344CB8AC3E}">
        <p14:creationId xmlns:p14="http://schemas.microsoft.com/office/powerpoint/2010/main" val="3052529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1653768"/>
            <a:ext cx="829126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dirty="0" err="1">
                <a:latin typeface="Arial" charset="0"/>
                <a:cs typeface="Times New Roman" charset="0"/>
              </a:rPr>
              <a:t>Графічний</a:t>
            </a:r>
            <a:r>
              <a:rPr lang="ru-RU" sz="2400" dirty="0">
                <a:latin typeface="Arial" charset="0"/>
                <a:cs typeface="Times New Roman" charset="0"/>
              </a:rPr>
              <a:t> редактор </a:t>
            </a:r>
            <a:r>
              <a:rPr lang="en-US" sz="2400" dirty="0">
                <a:latin typeface="Arial" charset="0"/>
                <a:cs typeface="Times New Roman" charset="0"/>
              </a:rPr>
              <a:t>Paint </a:t>
            </a:r>
            <a:r>
              <a:rPr lang="ru-RU" sz="2400" dirty="0" err="1">
                <a:latin typeface="Arial" charset="0"/>
                <a:cs typeface="Times New Roman" charset="0"/>
              </a:rPr>
              <a:t>запускають</a:t>
            </a:r>
            <a:r>
              <a:rPr lang="ru-RU" sz="2400" dirty="0">
                <a:latin typeface="Arial" charset="0"/>
                <a:cs typeface="Times New Roman" charset="0"/>
              </a:rPr>
              <a:t> командою </a:t>
            </a:r>
            <a:r>
              <a:rPr lang="ru-RU" sz="2400" dirty="0" smtClean="0">
                <a:latin typeface="Arial" charset="0"/>
                <a:cs typeface="Times New Roman" charset="0"/>
              </a:rPr>
              <a:t>Пуск &gt; </a:t>
            </a:r>
            <a:r>
              <a:rPr lang="ru-RU" sz="2400" dirty="0" err="1" smtClean="0">
                <a:latin typeface="Arial" charset="0"/>
                <a:cs typeface="Times New Roman" charset="0"/>
              </a:rPr>
              <a:t>Програми</a:t>
            </a:r>
            <a:r>
              <a:rPr lang="ru-RU" sz="2400" dirty="0" smtClean="0">
                <a:latin typeface="Arial" charset="0"/>
                <a:cs typeface="Times New Roman" charset="0"/>
              </a:rPr>
              <a:t> &gt; </a:t>
            </a:r>
            <a:r>
              <a:rPr lang="ru-RU" sz="2400" dirty="0" err="1" smtClean="0">
                <a:latin typeface="Arial" charset="0"/>
                <a:cs typeface="Times New Roman" charset="0"/>
              </a:rPr>
              <a:t>Стандартні</a:t>
            </a:r>
            <a:r>
              <a:rPr lang="ru-RU" sz="2400" dirty="0" smtClean="0">
                <a:latin typeface="Arial" charset="0"/>
                <a:cs typeface="Times New Roman" charset="0"/>
              </a:rPr>
              <a:t> &gt; </a:t>
            </a:r>
            <a:r>
              <a:rPr lang="ru-RU" sz="2400" dirty="0" err="1">
                <a:latin typeface="Arial" charset="0"/>
                <a:cs typeface="Times New Roman" charset="0"/>
              </a:rPr>
              <a:t>Графічний</a:t>
            </a:r>
            <a:r>
              <a:rPr lang="ru-RU" sz="2400" dirty="0">
                <a:latin typeface="Arial" charset="0"/>
                <a:cs typeface="Times New Roman" charset="0"/>
              </a:rPr>
              <a:t> редактор </a:t>
            </a:r>
            <a:r>
              <a:rPr lang="en-US" sz="2400" dirty="0">
                <a:latin typeface="Arial" charset="0"/>
                <a:cs typeface="Times New Roman" charset="0"/>
              </a:rPr>
              <a:t>Paint. </a:t>
            </a:r>
            <a:r>
              <a:rPr lang="ru-RU" sz="2400" dirty="0">
                <a:latin typeface="Arial" charset="0"/>
                <a:cs typeface="Times New Roman" charset="0"/>
              </a:rPr>
              <a:t>Після запуску на </a:t>
            </a:r>
            <a:r>
              <a:rPr lang="ru-RU" sz="2400" dirty="0" err="1">
                <a:latin typeface="Arial" charset="0"/>
                <a:cs typeface="Times New Roman" charset="0"/>
              </a:rPr>
              <a:t>екрані</a:t>
            </a:r>
            <a:r>
              <a:rPr lang="ru-RU" sz="2400" dirty="0">
                <a:latin typeface="Arial" charset="0"/>
                <a:cs typeface="Times New Roman" charset="0"/>
              </a:rPr>
              <a:t> </a:t>
            </a:r>
            <a:r>
              <a:rPr lang="ru-RU" sz="2400" dirty="0" err="1">
                <a:latin typeface="Arial" charset="0"/>
                <a:cs typeface="Times New Roman" charset="0"/>
              </a:rPr>
              <a:t>відкривається</a:t>
            </a:r>
            <a:r>
              <a:rPr lang="ru-RU" sz="2400" dirty="0">
                <a:latin typeface="Arial" charset="0"/>
                <a:cs typeface="Times New Roman" charset="0"/>
              </a:rPr>
              <a:t> </a:t>
            </a:r>
            <a:r>
              <a:rPr lang="ru-RU" sz="2400" dirty="0" err="1">
                <a:latin typeface="Arial" charset="0"/>
                <a:cs typeface="Times New Roman" charset="0"/>
              </a:rPr>
              <a:t>робоче</a:t>
            </a:r>
            <a:r>
              <a:rPr lang="ru-RU" sz="2400" dirty="0">
                <a:latin typeface="Arial" charset="0"/>
                <a:cs typeface="Times New Roman" charset="0"/>
              </a:rPr>
              <a:t> </a:t>
            </a:r>
            <a:r>
              <a:rPr lang="ru-RU" sz="2400" dirty="0" err="1">
                <a:latin typeface="Arial" charset="0"/>
                <a:cs typeface="Times New Roman" charset="0"/>
              </a:rPr>
              <a:t>вікно</a:t>
            </a:r>
            <a:r>
              <a:rPr lang="ru-RU" sz="2400" dirty="0">
                <a:latin typeface="Arial" charset="0"/>
                <a:cs typeface="Times New Roman" charset="0"/>
              </a:rPr>
              <a:t> </a:t>
            </a:r>
            <a:r>
              <a:rPr lang="ru-RU" sz="2400" dirty="0" err="1">
                <a:latin typeface="Arial" charset="0"/>
                <a:cs typeface="Times New Roman" charset="0"/>
              </a:rPr>
              <a:t>програми</a:t>
            </a:r>
            <a:r>
              <a:rPr lang="ru-RU" sz="2400" dirty="0">
                <a:latin typeface="Arial" charset="0"/>
                <a:cs typeface="Times New Roman" charset="0"/>
              </a:rPr>
              <a:t> </a:t>
            </a:r>
            <a:r>
              <a:rPr lang="en-US" sz="2400" dirty="0">
                <a:latin typeface="Arial" charset="0"/>
                <a:cs typeface="Times New Roman" charset="0"/>
              </a:rPr>
              <a:t>Paint. </a:t>
            </a:r>
            <a:r>
              <a:rPr lang="ru-RU" sz="2400" dirty="0" err="1">
                <a:latin typeface="Arial" charset="0"/>
                <a:cs typeface="Times New Roman" charset="0"/>
              </a:rPr>
              <a:t>Воно</a:t>
            </a:r>
            <a:r>
              <a:rPr lang="ru-RU" sz="2400" dirty="0">
                <a:latin typeface="Arial" charset="0"/>
                <a:cs typeface="Times New Roman" charset="0"/>
              </a:rPr>
              <a:t> </a:t>
            </a:r>
            <a:r>
              <a:rPr lang="ru-RU" sz="2400" dirty="0" err="1">
                <a:latin typeface="Arial" charset="0"/>
                <a:cs typeface="Times New Roman" charset="0"/>
              </a:rPr>
              <a:t>складається</a:t>
            </a:r>
            <a:r>
              <a:rPr lang="ru-RU" sz="2400" dirty="0">
                <a:latin typeface="Arial" charset="0"/>
                <a:cs typeface="Times New Roman" charset="0"/>
              </a:rPr>
              <a:t> з </a:t>
            </a:r>
            <a:r>
              <a:rPr lang="ru-RU" sz="2400" dirty="0" err="1">
                <a:latin typeface="Arial" charset="0"/>
                <a:cs typeface="Times New Roman" charset="0"/>
              </a:rPr>
              <a:t>декількох</a:t>
            </a:r>
            <a:r>
              <a:rPr lang="ru-RU" sz="2400" dirty="0">
                <a:latin typeface="Arial" charset="0"/>
                <a:cs typeface="Times New Roman" charset="0"/>
              </a:rPr>
              <a:t> </a:t>
            </a:r>
            <a:r>
              <a:rPr lang="ru-RU" sz="2400" dirty="0" smtClean="0">
                <a:latin typeface="Arial" charset="0"/>
                <a:cs typeface="Times New Roman" charset="0"/>
              </a:rPr>
              <a:t>областей</a:t>
            </a:r>
            <a:r>
              <a:rPr lang="ru-RU" sz="2800" dirty="0" smtClean="0">
                <a:latin typeface="Arial" charset="0"/>
                <a:cs typeface="Times New Roman" charset="0"/>
              </a:rPr>
              <a:t>.</a:t>
            </a:r>
            <a:endParaRPr lang="ru-RU" sz="2400" dirty="0">
              <a:latin typeface="Arial" charset="0"/>
            </a:endParaRPr>
          </a:p>
        </p:txBody>
      </p:sp>
      <p:pic>
        <p:nvPicPr>
          <p:cNvPr id="6" name="Picture 13" descr="C:\I386\Мои документы\Мои рисунки\mspain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8382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hape 121"/>
          <p:cNvSpPr txBox="1">
            <a:spLocks noGrp="1"/>
          </p:cNvSpPr>
          <p:nvPr>
            <p:ph type="title"/>
          </p:nvPr>
        </p:nvSpPr>
        <p:spPr>
          <a:xfrm>
            <a:off x="1077499" y="288032"/>
            <a:ext cx="5798757" cy="1052736"/>
          </a:xfrm>
        </p:spPr>
        <p:txBody>
          <a:bodyPr>
            <a:normAutofit/>
          </a:bodyPr>
          <a:lstStyle>
            <a:lvl1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/>
            <a:lvl4pPr indent="279400"/>
            <a:lvl5pPr indent="279400"/>
            <a:lvl6pPr indent="279400"/>
            <a:lvl7pPr indent="279400"/>
            <a:lvl8pPr indent="279400"/>
            <a:lvl9pPr indent="279400"/>
          </a:lstStyle>
          <a:p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Граф</a:t>
            </a:r>
            <a:r>
              <a:rPr lang="uk-UA" sz="32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ічний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редактор </a:t>
            </a:r>
            <a:r>
              <a:rPr lang="ru-RU" sz="32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Paint</a:t>
            </a: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7815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536" y="1124744"/>
            <a:ext cx="842493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Arial" charset="0"/>
              </a:rPr>
              <a:t>Основну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частину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вікна</a:t>
            </a:r>
            <a:r>
              <a:rPr lang="ru-RU" dirty="0">
                <a:latin typeface="Arial" charset="0"/>
              </a:rPr>
              <a:t> становить </a:t>
            </a:r>
            <a:r>
              <a:rPr lang="ru-RU" b="1" dirty="0" err="1">
                <a:latin typeface="Arial" charset="0"/>
              </a:rPr>
              <a:t>робоча</a:t>
            </a:r>
            <a:r>
              <a:rPr lang="ru-RU" b="1" dirty="0">
                <a:latin typeface="Arial" charset="0"/>
              </a:rPr>
              <a:t> область</a:t>
            </a:r>
            <a:r>
              <a:rPr lang="ru-RU" dirty="0">
                <a:latin typeface="Arial" charset="0"/>
              </a:rPr>
              <a:t>. </a:t>
            </a:r>
            <a:r>
              <a:rPr lang="ru-RU" dirty="0" err="1">
                <a:latin typeface="Arial" charset="0"/>
              </a:rPr>
              <a:t>Малюнок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може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займати</a:t>
            </a:r>
            <a:r>
              <a:rPr lang="ru-RU" dirty="0">
                <a:latin typeface="Arial" charset="0"/>
              </a:rPr>
              <a:t> як </a:t>
            </a:r>
            <a:r>
              <a:rPr lang="ru-RU" dirty="0" err="1">
                <a:latin typeface="Arial" charset="0"/>
              </a:rPr>
              <a:t>частину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робочої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області</a:t>
            </a:r>
            <a:r>
              <a:rPr lang="ru-RU" dirty="0">
                <a:latin typeface="Arial" charset="0"/>
              </a:rPr>
              <a:t>, так і </a:t>
            </a:r>
            <a:r>
              <a:rPr lang="ru-RU" dirty="0" smtClean="0">
                <a:latin typeface="Arial" charset="0"/>
              </a:rPr>
              <a:t>всю, </a:t>
            </a:r>
            <a:r>
              <a:rPr lang="ru-RU" dirty="0">
                <a:latin typeface="Arial" charset="0"/>
              </a:rPr>
              <a:t>і </a:t>
            </a:r>
            <a:r>
              <a:rPr lang="ru-RU" dirty="0" err="1">
                <a:latin typeface="Arial" charset="0"/>
              </a:rPr>
              <a:t>навіть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виходити</a:t>
            </a:r>
            <a:r>
              <a:rPr lang="ru-RU" dirty="0">
                <a:latin typeface="Arial" charset="0"/>
              </a:rPr>
              <a:t> за </a:t>
            </a:r>
            <a:r>
              <a:rPr lang="ru-RU" dirty="0" err="1">
                <a:latin typeface="Arial" charset="0"/>
              </a:rPr>
              <a:t>її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межі</a:t>
            </a:r>
            <a:r>
              <a:rPr lang="ru-RU" dirty="0">
                <a:latin typeface="Arial" charset="0"/>
              </a:rPr>
              <a:t>. В </a:t>
            </a:r>
            <a:r>
              <a:rPr lang="ru-RU" dirty="0" err="1">
                <a:latin typeface="Arial" charset="0"/>
              </a:rPr>
              <a:t>останньому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випадку</a:t>
            </a:r>
            <a:r>
              <a:rPr lang="ru-RU" dirty="0">
                <a:latin typeface="Arial" charset="0"/>
              </a:rPr>
              <a:t> по краях </a:t>
            </a:r>
            <a:r>
              <a:rPr lang="ru-RU" dirty="0" err="1">
                <a:latin typeface="Arial" charset="0"/>
              </a:rPr>
              <a:t>робочої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області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з'являться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смуги</a:t>
            </a:r>
            <a:r>
              <a:rPr lang="ru-RU" dirty="0">
                <a:latin typeface="Arial" charset="0"/>
              </a:rPr>
              <a:t> прокрутки. На кордонах </a:t>
            </a:r>
            <a:r>
              <a:rPr lang="ru-RU" dirty="0" err="1">
                <a:latin typeface="Arial" charset="0"/>
              </a:rPr>
              <a:t>малюнка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розташовуються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маркери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зміни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розміру</a:t>
            </a:r>
            <a:r>
              <a:rPr lang="ru-RU" dirty="0">
                <a:latin typeface="Arial" charset="0"/>
              </a:rPr>
              <a:t> (</a:t>
            </a:r>
            <a:r>
              <a:rPr lang="ru-RU" dirty="0" err="1">
                <a:latin typeface="Arial" charset="0"/>
              </a:rPr>
              <a:t>темні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крапки</a:t>
            </a:r>
            <a:r>
              <a:rPr lang="ru-RU" dirty="0">
                <a:latin typeface="Arial" charset="0"/>
              </a:rPr>
              <a:t> в </a:t>
            </a:r>
            <a:r>
              <a:rPr lang="ru-RU" dirty="0" err="1">
                <a:latin typeface="Arial" charset="0"/>
              </a:rPr>
              <a:t>середині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сторін</a:t>
            </a:r>
            <a:r>
              <a:rPr lang="ru-RU" dirty="0">
                <a:latin typeface="Arial" charset="0"/>
              </a:rPr>
              <a:t> і по кутах </a:t>
            </a:r>
            <a:r>
              <a:rPr lang="ru-RU" dirty="0" err="1">
                <a:latin typeface="Arial" charset="0"/>
              </a:rPr>
              <a:t>малюнка</a:t>
            </a:r>
            <a:r>
              <a:rPr lang="ru-RU" dirty="0">
                <a:latin typeface="Arial" charset="0"/>
              </a:rPr>
              <a:t>).</a:t>
            </a:r>
            <a:endParaRPr lang="ru-RU" sz="2400" dirty="0">
              <a:latin typeface="Arial" charset="0"/>
            </a:endParaRPr>
          </a:p>
        </p:txBody>
      </p:sp>
      <p:pic>
        <p:nvPicPr>
          <p:cNvPr id="5" name="Picture 11" descr="H:\введение в интернет\рисунки\paint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284984"/>
            <a:ext cx="3810000" cy="299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hape 121"/>
          <p:cNvSpPr txBox="1">
            <a:spLocks noGrp="1"/>
          </p:cNvSpPr>
          <p:nvPr>
            <p:ph type="title"/>
          </p:nvPr>
        </p:nvSpPr>
        <p:spPr>
          <a:xfrm>
            <a:off x="1509547" y="-27384"/>
            <a:ext cx="5798757" cy="1052736"/>
          </a:xfrm>
        </p:spPr>
        <p:txBody>
          <a:bodyPr>
            <a:normAutofit fontScale="90000"/>
          </a:bodyPr>
          <a:lstStyle>
            <a:lvl1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/>
            <a:lvl4pPr indent="279400"/>
            <a:lvl5pPr indent="279400"/>
            <a:lvl6pPr indent="279400"/>
            <a:lvl7pPr indent="279400"/>
            <a:lvl8pPr indent="279400"/>
            <a:lvl9pPr indent="279400"/>
          </a:lstStyle>
          <a:p>
            <a:r>
              <a:rPr lang="ru-RU" sz="3200" dirty="0" err="1">
                <a:cs typeface="Times New Roman" charset="0"/>
              </a:rPr>
              <a:t>Області</a:t>
            </a:r>
            <a:r>
              <a:rPr lang="ru-RU" sz="3200" dirty="0">
                <a:cs typeface="Times New Roman" charset="0"/>
              </a:rPr>
              <a:t> </a:t>
            </a:r>
            <a:r>
              <a:rPr lang="ru-RU" sz="3200" dirty="0" err="1">
                <a:cs typeface="Times New Roman" charset="0"/>
              </a:rPr>
              <a:t>вікна</a:t>
            </a:r>
            <a:r>
              <a:rPr lang="ru-RU" sz="3200" dirty="0">
                <a:cs typeface="Times New Roman" charset="0"/>
              </a:rPr>
              <a:t> </a:t>
            </a:r>
            <a:r>
              <a:rPr lang="ru-RU" sz="3200" dirty="0" err="1">
                <a:cs typeface="Times New Roman" charset="0"/>
              </a:rPr>
              <a:t>програми</a:t>
            </a:r>
            <a:r>
              <a:rPr lang="ru-RU" sz="3200" dirty="0">
                <a:cs typeface="Times New Roman" charset="0"/>
              </a:rPr>
              <a:t> </a:t>
            </a:r>
            <a:r>
              <a:rPr lang="en-US" sz="3200" dirty="0">
                <a:cs typeface="Times New Roman" charset="0"/>
              </a:rPr>
              <a:t>Paint</a:t>
            </a:r>
            <a:r>
              <a:rPr lang="ru-RU" sz="3200" dirty="0">
                <a:cs typeface="Times New Roman" charset="0"/>
              </a:rPr>
              <a:t> 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672752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19672" y="1628800"/>
            <a:ext cx="7272808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Arial" charset="0"/>
                <a:cs typeface="Times New Roman" charset="0"/>
              </a:rPr>
              <a:t>Зліва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dirty="0" err="1">
                <a:latin typeface="Arial" charset="0"/>
                <a:cs typeface="Times New Roman" charset="0"/>
              </a:rPr>
              <a:t>від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dirty="0" err="1">
                <a:latin typeface="Arial" charset="0"/>
                <a:cs typeface="Times New Roman" charset="0"/>
              </a:rPr>
              <a:t>робочої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dirty="0" err="1">
                <a:latin typeface="Arial" charset="0"/>
                <a:cs typeface="Times New Roman" charset="0"/>
              </a:rPr>
              <a:t>області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dirty="0" err="1">
                <a:latin typeface="Arial" charset="0"/>
                <a:cs typeface="Times New Roman" charset="0"/>
              </a:rPr>
              <a:t>розташовується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b="1" dirty="0">
                <a:latin typeface="Arial" charset="0"/>
                <a:cs typeface="Times New Roman" charset="0"/>
              </a:rPr>
              <a:t>панель </a:t>
            </a:r>
            <a:r>
              <a:rPr lang="ru-RU" sz="2000" b="1" dirty="0" err="1">
                <a:latin typeface="Arial" charset="0"/>
                <a:cs typeface="Times New Roman" charset="0"/>
              </a:rPr>
              <a:t>інструментів</a:t>
            </a:r>
            <a:r>
              <a:rPr lang="ru-RU" sz="2000" dirty="0">
                <a:latin typeface="Arial" charset="0"/>
                <a:cs typeface="Times New Roman" charset="0"/>
              </a:rPr>
              <a:t>. Вона </a:t>
            </a:r>
            <a:r>
              <a:rPr lang="ru-RU" sz="2000" dirty="0" err="1">
                <a:latin typeface="Arial" charset="0"/>
                <a:cs typeface="Times New Roman" charset="0"/>
              </a:rPr>
              <a:t>містить</a:t>
            </a:r>
            <a:r>
              <a:rPr lang="ru-RU" sz="2000" dirty="0">
                <a:latin typeface="Arial" charset="0"/>
                <a:cs typeface="Times New Roman" charset="0"/>
              </a:rPr>
              <a:t> кнопки </a:t>
            </a:r>
            <a:r>
              <a:rPr lang="ru-RU" sz="2000" dirty="0" err="1">
                <a:latin typeface="Arial" charset="0"/>
                <a:cs typeface="Times New Roman" charset="0"/>
              </a:rPr>
              <a:t>інструментів</a:t>
            </a:r>
            <a:r>
              <a:rPr lang="ru-RU" sz="2000" dirty="0">
                <a:latin typeface="Arial" charset="0"/>
                <a:cs typeface="Times New Roman" charset="0"/>
              </a:rPr>
              <a:t> для </a:t>
            </a:r>
            <a:r>
              <a:rPr lang="ru-RU" sz="2000" dirty="0" err="1">
                <a:latin typeface="Arial" charset="0"/>
                <a:cs typeface="Times New Roman" charset="0"/>
              </a:rPr>
              <a:t>малювання</a:t>
            </a:r>
            <a:r>
              <a:rPr lang="ru-RU" sz="2000" dirty="0">
                <a:latin typeface="Arial" charset="0"/>
                <a:cs typeface="Times New Roman" charset="0"/>
              </a:rPr>
              <a:t>. При </a:t>
            </a:r>
            <a:r>
              <a:rPr lang="ru-RU" sz="2000" dirty="0" err="1">
                <a:latin typeface="Arial" charset="0"/>
                <a:cs typeface="Times New Roman" charset="0"/>
              </a:rPr>
              <a:t>виборі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dirty="0" err="1">
                <a:latin typeface="Arial" charset="0"/>
                <a:cs typeface="Times New Roman" charset="0"/>
              </a:rPr>
              <a:t>інструмента</a:t>
            </a:r>
            <a:r>
              <a:rPr lang="ru-RU" sz="2000" dirty="0">
                <a:latin typeface="Arial" charset="0"/>
                <a:cs typeface="Times New Roman" charset="0"/>
              </a:rPr>
              <a:t> в </a:t>
            </a:r>
            <a:r>
              <a:rPr lang="ru-RU" sz="2000" dirty="0" err="1">
                <a:latin typeface="Arial" charset="0"/>
                <a:cs typeface="Times New Roman" charset="0"/>
              </a:rPr>
              <a:t>нижній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dirty="0" err="1">
                <a:latin typeface="Arial" charset="0"/>
                <a:cs typeface="Times New Roman" charset="0"/>
              </a:rPr>
              <a:t>частині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dirty="0" err="1">
                <a:latin typeface="Arial" charset="0"/>
                <a:cs typeface="Times New Roman" charset="0"/>
              </a:rPr>
              <a:t>панелі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dirty="0" err="1">
                <a:latin typeface="Arial" charset="0"/>
                <a:cs typeface="Times New Roman" charset="0"/>
              </a:rPr>
              <a:t>може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dirty="0" err="1">
                <a:latin typeface="Arial" charset="0"/>
                <a:cs typeface="Times New Roman" charset="0"/>
              </a:rPr>
              <a:t>з'явитися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dirty="0" err="1">
                <a:latin typeface="Arial" charset="0"/>
                <a:cs typeface="Times New Roman" charset="0"/>
              </a:rPr>
              <a:t>вікно</a:t>
            </a:r>
            <a:r>
              <a:rPr lang="ru-RU" sz="2000" dirty="0">
                <a:latin typeface="Arial" charset="0"/>
                <a:cs typeface="Times New Roman" charset="0"/>
              </a:rPr>
              <a:t> для </a:t>
            </a:r>
            <a:r>
              <a:rPr lang="ru-RU" sz="2000" dirty="0" err="1">
                <a:latin typeface="Arial" charset="0"/>
                <a:cs typeface="Times New Roman" charset="0"/>
              </a:rPr>
              <a:t>додаткового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dirty="0" err="1">
                <a:latin typeface="Arial" charset="0"/>
                <a:cs typeface="Times New Roman" charset="0"/>
              </a:rPr>
              <a:t>налаштування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dirty="0" err="1">
                <a:latin typeface="Arial" charset="0"/>
                <a:cs typeface="Times New Roman" charset="0"/>
              </a:rPr>
              <a:t>його</a:t>
            </a:r>
            <a:r>
              <a:rPr lang="ru-RU" sz="2000" dirty="0">
                <a:latin typeface="Arial" charset="0"/>
                <a:cs typeface="Times New Roman" charset="0"/>
              </a:rPr>
              <a:t> </a:t>
            </a:r>
            <a:r>
              <a:rPr lang="ru-RU" sz="2000" dirty="0" err="1">
                <a:latin typeface="Arial" charset="0"/>
                <a:cs typeface="Times New Roman" charset="0"/>
              </a:rPr>
              <a:t>властивостей</a:t>
            </a:r>
            <a:r>
              <a:rPr lang="ru-RU" sz="2000" dirty="0">
                <a:latin typeface="Arial" charset="0"/>
                <a:cs typeface="Times New Roman" charset="0"/>
              </a:rPr>
              <a:t>.</a:t>
            </a:r>
            <a:endParaRPr lang="ru-RU" sz="2400" dirty="0">
              <a:latin typeface="Arial" charset="0"/>
              <a:cs typeface="Times New Roman" charset="0"/>
            </a:endParaRPr>
          </a:p>
        </p:txBody>
      </p:sp>
      <p:pic>
        <p:nvPicPr>
          <p:cNvPr id="5" name="Picture 8" descr="C:\Documents and Settings\KHasanovIM\Мои документы\Мои рисунки\pic\panel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6008"/>
            <a:ext cx="1082675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hape 121"/>
          <p:cNvSpPr txBox="1">
            <a:spLocks noGrp="1"/>
          </p:cNvSpPr>
          <p:nvPr>
            <p:ph type="title"/>
          </p:nvPr>
        </p:nvSpPr>
        <p:spPr>
          <a:xfrm>
            <a:off x="1979712" y="288032"/>
            <a:ext cx="5798757" cy="1052736"/>
          </a:xfrm>
        </p:spPr>
        <p:txBody>
          <a:bodyPr>
            <a:normAutofit/>
          </a:bodyPr>
          <a:lstStyle>
            <a:lvl1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/>
            <a:lvl4pPr indent="279400"/>
            <a:lvl5pPr indent="279400"/>
            <a:lvl6pPr indent="279400"/>
            <a:lvl7pPr indent="279400"/>
            <a:lvl8pPr indent="279400"/>
            <a:lvl9pPr indent="279400"/>
          </a:lstStyle>
          <a:p>
            <a:r>
              <a:rPr lang="uk-UA" sz="3200" dirty="0"/>
              <a:t>Панель інструментів</a:t>
            </a:r>
          </a:p>
        </p:txBody>
      </p:sp>
    </p:spTree>
    <p:extLst>
      <p:ext uri="{BB962C8B-B14F-4D97-AF65-F5344CB8AC3E}">
        <p14:creationId xmlns:p14="http://schemas.microsoft.com/office/powerpoint/2010/main" val="1146226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Текстовий</a:t>
            </a:r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редактор «БЛОКНОТ</a:t>
            </a: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  <a:endParaRPr lang="uk-UA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68" t="49643" r="45552" b="42511"/>
          <a:stretch>
            <a:fillRect/>
          </a:stretch>
        </p:blipFill>
        <p:spPr bwMode="auto">
          <a:xfrm>
            <a:off x="5652120" y="1844824"/>
            <a:ext cx="2743200" cy="103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3501008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Дана </a:t>
            </a:r>
            <a:r>
              <a:rPr lang="ru-RU" sz="2400" dirty="0" err="1" smtClean="0"/>
              <a:t>програма</a:t>
            </a:r>
            <a:r>
              <a:rPr lang="ru-RU" sz="2400" dirty="0" smtClean="0"/>
              <a:t> </a:t>
            </a:r>
            <a:r>
              <a:rPr lang="uk-UA" sz="2400" dirty="0" smtClean="0"/>
              <a:t>є стандартною в операційній системі </a:t>
            </a:r>
            <a:r>
              <a:rPr lang="ru-RU" sz="2400" dirty="0" err="1" smtClean="0"/>
              <a:t>Windows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21018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H:\введение в интернет\рисунки\paint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24944"/>
            <a:ext cx="3411538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51520" y="1353542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Нижче робочої області розташовується палітра. Вона містить набір кольорів, які можна використовувати при малюванні. Якщо потрібний колір у палітрі відсутній, його можна створити і </a:t>
            </a:r>
            <a:r>
              <a:rPr lang="uk-UA" dirty="0" smtClean="0"/>
              <a:t>замінити будь-яким </a:t>
            </a:r>
            <a:r>
              <a:rPr lang="uk-UA" dirty="0"/>
              <a:t>із кольорів палітри.</a:t>
            </a:r>
          </a:p>
        </p:txBody>
      </p:sp>
      <p:sp>
        <p:nvSpPr>
          <p:cNvPr id="8" name="Shape 121"/>
          <p:cNvSpPr txBox="1">
            <a:spLocks noGrp="1"/>
          </p:cNvSpPr>
          <p:nvPr>
            <p:ph type="title"/>
          </p:nvPr>
        </p:nvSpPr>
        <p:spPr>
          <a:xfrm>
            <a:off x="3332270" y="116632"/>
            <a:ext cx="2103826" cy="1052736"/>
          </a:xfrm>
        </p:spPr>
        <p:txBody>
          <a:bodyPr>
            <a:normAutofit/>
          </a:bodyPr>
          <a:lstStyle>
            <a:lvl1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/>
            <a:lvl4pPr indent="279400"/>
            <a:lvl5pPr indent="279400"/>
            <a:lvl6pPr indent="279400"/>
            <a:lvl7pPr indent="279400"/>
            <a:lvl8pPr indent="279400"/>
            <a:lvl9pPr indent="279400"/>
          </a:lstStyle>
          <a:p>
            <a:r>
              <a:rPr lang="uk-UA" sz="3200" dirty="0"/>
              <a:t>Палітра</a:t>
            </a:r>
          </a:p>
        </p:txBody>
      </p:sp>
    </p:spTree>
    <p:extLst>
      <p:ext uri="{BB962C8B-B14F-4D97-AF65-F5344CB8AC3E}">
        <p14:creationId xmlns:p14="http://schemas.microsoft.com/office/powerpoint/2010/main" val="4232181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7768"/>
            <a:ext cx="8229600" cy="1143000"/>
          </a:xfrm>
        </p:spPr>
        <p:txBody>
          <a:bodyPr/>
          <a:lstStyle/>
          <a:p>
            <a:r>
              <a:rPr lang="ru-RU" dirty="0" smtClean="0"/>
              <a:t>Шлях до </a:t>
            </a:r>
            <a:r>
              <a:rPr lang="ru-RU" dirty="0" err="1" smtClean="0"/>
              <a:t>програми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412776"/>
            <a:ext cx="64087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«</a:t>
            </a:r>
            <a:r>
              <a:rPr lang="ru-RU" sz="2000" dirty="0" smtClean="0"/>
              <a:t>Блокнот»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знайти</a:t>
            </a:r>
            <a:r>
              <a:rPr lang="ru-RU" sz="2000" dirty="0" smtClean="0"/>
              <a:t> в </a:t>
            </a:r>
            <a:r>
              <a:rPr lang="ru-RU" sz="2000" dirty="0" err="1" smtClean="0"/>
              <a:t>підменю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Стандартні</a:t>
            </a:r>
            <a:r>
              <a:rPr lang="ru-RU" sz="2000" dirty="0" smtClean="0"/>
              <a:t>.</a:t>
            </a:r>
            <a:endParaRPr lang="uk-UA" sz="20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94173"/>
            <a:ext cx="6800850" cy="467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68" t="49643" r="45552" b="42511"/>
          <a:stretch>
            <a:fillRect/>
          </a:stretch>
        </p:blipFill>
        <p:spPr bwMode="auto">
          <a:xfrm>
            <a:off x="6227366" y="3362598"/>
            <a:ext cx="2339975" cy="885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7"/>
          <p:cNvSpPr>
            <a:spLocks noChangeArrowheads="1"/>
          </p:cNvSpPr>
          <p:nvPr/>
        </p:nvSpPr>
        <p:spPr bwMode="auto">
          <a:xfrm rot="20042378">
            <a:off x="5147866" y="4083323"/>
            <a:ext cx="976313" cy="485775"/>
          </a:xfrm>
          <a:custGeom>
            <a:avLst/>
            <a:gdLst>
              <a:gd name="T0" fmla="*/ 732235 w 21600"/>
              <a:gd name="T1" fmla="*/ 0 h 21600"/>
              <a:gd name="T2" fmla="*/ 0 w 21600"/>
              <a:gd name="T3" fmla="*/ 242888 h 21600"/>
              <a:gd name="T4" fmla="*/ 732235 w 21600"/>
              <a:gd name="T5" fmla="*/ 485775 h 21600"/>
              <a:gd name="T6" fmla="*/ 976313 w 21600"/>
              <a:gd name="T7" fmla="*/ 2428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24570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" t="832" r="60919" b="92665"/>
          <a:stretch>
            <a:fillRect/>
          </a:stretch>
        </p:blipFill>
        <p:spPr bwMode="auto">
          <a:xfrm>
            <a:off x="503436" y="447005"/>
            <a:ext cx="54864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68" t="49643" r="45552" b="42511"/>
          <a:stretch>
            <a:fillRect/>
          </a:stretch>
        </p:blipFill>
        <p:spPr bwMode="auto">
          <a:xfrm>
            <a:off x="6264473" y="447005"/>
            <a:ext cx="2339975" cy="885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83568" y="1706032"/>
            <a:ext cx="60486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Блокнот — </a:t>
            </a:r>
            <a:r>
              <a:rPr lang="uk-UA" sz="2000" noProof="1" smtClean="0"/>
              <a:t>це</a:t>
            </a:r>
            <a:r>
              <a:rPr lang="ru-RU" sz="2000" dirty="0" smtClean="0"/>
              <a:t> </a:t>
            </a:r>
            <a:r>
              <a:rPr lang="ru-RU" sz="2000" dirty="0"/>
              <a:t>редактор, </a:t>
            </a:r>
            <a:r>
              <a:rPr lang="ru-RU" sz="2000" dirty="0" err="1" smtClean="0"/>
              <a:t>призначений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запису</a:t>
            </a:r>
            <a:r>
              <a:rPr lang="ru-RU" sz="2000" dirty="0" smtClean="0"/>
              <a:t> і </a:t>
            </a:r>
            <a:r>
              <a:rPr lang="ru-RU" sz="2000" dirty="0" err="1" smtClean="0"/>
              <a:t>читання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текстових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файлів</a:t>
            </a:r>
            <a:r>
              <a:rPr lang="ru-RU" sz="2000" dirty="0" smtClean="0"/>
              <a:t>. </a:t>
            </a:r>
            <a:r>
              <a:rPr lang="ru-RU" sz="2000" dirty="0" err="1" smtClean="0"/>
              <a:t>Ця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програма</a:t>
            </a:r>
            <a:r>
              <a:rPr lang="ru-RU" sz="2000" dirty="0" smtClean="0"/>
              <a:t> </a:t>
            </a:r>
            <a:r>
              <a:rPr lang="ru-RU" sz="2000" dirty="0" err="1" smtClean="0"/>
              <a:t>дозволяє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редагувати</a:t>
            </a:r>
            <a:r>
              <a:rPr lang="ru-RU" sz="2000" dirty="0" smtClean="0"/>
              <a:t> текст, без </a:t>
            </a:r>
            <a:r>
              <a:rPr lang="ru-RU" sz="2000" dirty="0" err="1" smtClean="0"/>
              <a:t>оформлення</a:t>
            </a:r>
            <a:r>
              <a:rPr lang="ru-RU" sz="2000" dirty="0" smtClean="0"/>
              <a:t> шрифту і </a:t>
            </a:r>
            <a:r>
              <a:rPr lang="ru-RU" sz="2000" dirty="0" err="1" smtClean="0"/>
              <a:t>списків</a:t>
            </a:r>
            <a:r>
              <a:rPr lang="ru-RU" sz="2000" dirty="0" smtClean="0"/>
              <a:t>. </a:t>
            </a:r>
            <a:r>
              <a:rPr lang="ru-RU" sz="2000" dirty="0"/>
              <a:t>Блокнот </a:t>
            </a:r>
            <a:r>
              <a:rPr lang="ru-RU" sz="2000" dirty="0" err="1" smtClean="0"/>
              <a:t>найчастіше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використовується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  <a:r>
              <a:rPr lang="ru-RU" sz="2000" i="1" dirty="0" err="1" smtClean="0"/>
              <a:t>простих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документів</a:t>
            </a:r>
            <a:r>
              <a:rPr lang="ru-RU" sz="2000" i="1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i="1" dirty="0" smtClean="0"/>
              <a:t>веб-</a:t>
            </a:r>
            <a:r>
              <a:rPr lang="ru-RU" sz="2000" i="1" dirty="0" err="1" smtClean="0"/>
              <a:t>сторінок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51321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69663" y="1412776"/>
            <a:ext cx="6022801" cy="2247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uk-UA" sz="2000" dirty="0"/>
              <a:t>Запуск Блокнота можна здійснити, вибравши в меню </a:t>
            </a:r>
            <a:r>
              <a:rPr lang="uk-UA" sz="2000" b="1" dirty="0"/>
              <a:t>Пуск</a:t>
            </a:r>
            <a:r>
              <a:rPr lang="uk-UA" sz="2000" dirty="0"/>
              <a:t> пункт </a:t>
            </a:r>
            <a:r>
              <a:rPr lang="uk-UA" sz="2000" b="1" dirty="0"/>
              <a:t>Усі програм</a:t>
            </a:r>
            <a:r>
              <a:rPr lang="uk-UA" sz="2000" dirty="0"/>
              <a:t>и далі </a:t>
            </a:r>
            <a:r>
              <a:rPr lang="uk-UA" sz="2000" b="1" dirty="0"/>
              <a:t>Стандартні</a:t>
            </a:r>
            <a:r>
              <a:rPr lang="uk-UA" sz="2000" dirty="0"/>
              <a:t> і значок </a:t>
            </a:r>
            <a:r>
              <a:rPr lang="uk-UA" sz="2000" b="1" dirty="0"/>
              <a:t>Блокнот</a:t>
            </a:r>
            <a:r>
              <a:rPr lang="uk-UA" sz="2000" dirty="0"/>
              <a:t>. В програмі Блокнот (як і в більшості інших додатків </a:t>
            </a:r>
            <a:r>
              <a:rPr lang="en-US" sz="2000" i="1" dirty="0"/>
              <a:t>Windows </a:t>
            </a:r>
            <a:r>
              <a:rPr lang="en-US" sz="2000" i="1" dirty="0" smtClean="0"/>
              <a:t>XP</a:t>
            </a:r>
            <a:r>
              <a:rPr lang="uk-UA" sz="2000" i="1" dirty="0" smtClean="0"/>
              <a:t> </a:t>
            </a:r>
            <a:r>
              <a:rPr lang="en-US" sz="2000" dirty="0" smtClean="0"/>
              <a:t>) </a:t>
            </a:r>
            <a:r>
              <a:rPr lang="uk-UA" sz="2000" dirty="0"/>
              <a:t>є рядок меню. Починається рядок меню з закладки </a:t>
            </a:r>
            <a:r>
              <a:rPr lang="uk-UA" sz="2000" b="1" dirty="0" smtClean="0"/>
              <a:t>Файл</a:t>
            </a:r>
            <a:r>
              <a:rPr lang="uk-UA" sz="2000" dirty="0" smtClean="0"/>
              <a:t>.</a:t>
            </a:r>
            <a:endParaRPr lang="ru-RU" sz="2000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" t="832" r="60919" b="92665"/>
          <a:stretch>
            <a:fillRect/>
          </a:stretch>
        </p:blipFill>
        <p:spPr bwMode="auto">
          <a:xfrm>
            <a:off x="431428" y="374997"/>
            <a:ext cx="54864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68" t="49643" r="45552" b="42511"/>
          <a:stretch>
            <a:fillRect/>
          </a:stretch>
        </p:blipFill>
        <p:spPr bwMode="auto">
          <a:xfrm>
            <a:off x="6192465" y="374997"/>
            <a:ext cx="2339975" cy="885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584989"/>
            <a:ext cx="4210050" cy="289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10" b="27095"/>
          <a:stretch>
            <a:fillRect/>
          </a:stretch>
        </p:blipFill>
        <p:spPr bwMode="auto">
          <a:xfrm>
            <a:off x="455741" y="3979506"/>
            <a:ext cx="316865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0261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04465"/>
            <a:ext cx="8893175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dirty="0" err="1" smtClean="0"/>
              <a:t>Стрічка</a:t>
            </a:r>
            <a:r>
              <a:rPr lang="ru-RU" sz="3200" dirty="0" smtClean="0"/>
              <a:t> меню текстового редактора «Блокнот»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6032" y="1844799"/>
            <a:ext cx="5472112" cy="1800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ru-RU" sz="1600" b="1" dirty="0" err="1"/>
              <a:t>Створити</a:t>
            </a:r>
            <a:r>
              <a:rPr lang="ru-RU" sz="1600" b="1" dirty="0"/>
              <a:t> - </a:t>
            </a:r>
            <a:r>
              <a:rPr lang="ru-RU" sz="1600" dirty="0"/>
              <a:t>служить для </a:t>
            </a:r>
            <a:r>
              <a:rPr lang="ru-RU" sz="1600" dirty="0" err="1"/>
              <a:t>створення</a:t>
            </a:r>
            <a:r>
              <a:rPr lang="ru-RU" sz="1600" dirty="0"/>
              <a:t> нового документа; </a:t>
            </a:r>
            <a:endParaRPr lang="ru-RU" sz="1600" dirty="0" smtClean="0"/>
          </a:p>
          <a:p>
            <a:pPr>
              <a:lnSpc>
                <a:spcPct val="80000"/>
              </a:lnSpc>
            </a:pPr>
            <a:r>
              <a:rPr lang="ru-RU" sz="1600" b="1" dirty="0" err="1" smtClean="0"/>
              <a:t>Відкрити</a:t>
            </a:r>
            <a:r>
              <a:rPr lang="ru-RU" sz="1600" b="1" dirty="0" smtClean="0"/>
              <a:t> </a:t>
            </a:r>
            <a:r>
              <a:rPr lang="ru-RU" sz="1600" b="1" dirty="0"/>
              <a:t>- </a:t>
            </a:r>
            <a:r>
              <a:rPr lang="ru-RU" sz="1600" dirty="0"/>
              <a:t>дана команда </a:t>
            </a:r>
            <a:r>
              <a:rPr lang="ru-RU" sz="1600" dirty="0" err="1"/>
              <a:t>призначена</a:t>
            </a:r>
            <a:r>
              <a:rPr lang="ru-RU" sz="1600" dirty="0"/>
              <a:t> для </a:t>
            </a:r>
            <a:r>
              <a:rPr lang="ru-RU" sz="1600" dirty="0" err="1" smtClean="0"/>
              <a:t>відкриття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існуючого</a:t>
            </a:r>
            <a:r>
              <a:rPr lang="ru-RU" sz="1600" dirty="0" smtClean="0"/>
              <a:t> </a:t>
            </a:r>
            <a:r>
              <a:rPr lang="ru-RU" sz="1600" dirty="0"/>
              <a:t>документа; </a:t>
            </a:r>
            <a:endParaRPr lang="ru-RU" sz="1600" dirty="0" smtClean="0"/>
          </a:p>
          <a:p>
            <a:pPr>
              <a:lnSpc>
                <a:spcPct val="80000"/>
              </a:lnSpc>
            </a:pPr>
            <a:r>
              <a:rPr lang="ru-RU" sz="1600" b="1" dirty="0" err="1" smtClean="0"/>
              <a:t>Зберегти</a:t>
            </a:r>
            <a:r>
              <a:rPr lang="ru-RU" sz="1600" dirty="0" smtClean="0"/>
              <a:t> </a:t>
            </a:r>
            <a:r>
              <a:rPr lang="ru-RU" sz="1600" dirty="0"/>
              <a:t>- </a:t>
            </a:r>
            <a:r>
              <a:rPr lang="ru-RU" sz="1600" dirty="0" err="1"/>
              <a:t>запис</a:t>
            </a:r>
            <a:r>
              <a:rPr lang="ru-RU" sz="1600" dirty="0"/>
              <a:t> файлу на диск; </a:t>
            </a:r>
            <a:endParaRPr lang="ru-RU" sz="1600" dirty="0" smtClean="0"/>
          </a:p>
          <a:p>
            <a:pPr>
              <a:lnSpc>
                <a:spcPct val="80000"/>
              </a:lnSpc>
            </a:pPr>
            <a:r>
              <a:rPr lang="ru-RU" sz="1600" b="1" dirty="0" err="1" smtClean="0"/>
              <a:t>Зберегти</a:t>
            </a:r>
            <a:r>
              <a:rPr lang="ru-RU" sz="1600" b="1" dirty="0" smtClean="0"/>
              <a:t> </a:t>
            </a:r>
            <a:r>
              <a:rPr lang="ru-RU" sz="1600" b="1" dirty="0"/>
              <a:t>як </a:t>
            </a:r>
            <a:r>
              <a:rPr lang="ru-RU" sz="1600" dirty="0"/>
              <a:t>- </a:t>
            </a:r>
            <a:r>
              <a:rPr lang="ru-RU" sz="1600" dirty="0" err="1"/>
              <a:t>запис</a:t>
            </a:r>
            <a:r>
              <a:rPr lang="ru-RU" sz="1600" dirty="0"/>
              <a:t> файлу на диск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/>
              <a:t>іншим</a:t>
            </a:r>
            <a:r>
              <a:rPr lang="ru-RU" sz="1600" dirty="0"/>
              <a:t> </a:t>
            </a:r>
            <a:r>
              <a:rPr lang="ru-RU" sz="1600" dirty="0" err="1"/>
              <a:t>ім'ям</a:t>
            </a:r>
            <a:r>
              <a:rPr lang="ru-RU" sz="1600" dirty="0"/>
              <a:t>.</a:t>
            </a:r>
            <a:endParaRPr lang="ru-RU" sz="1600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060575"/>
            <a:ext cx="2936875" cy="359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11967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П</a:t>
            </a:r>
            <a:r>
              <a:rPr lang="ru-RU" dirty="0" err="1" smtClean="0"/>
              <a:t>ризначення</a:t>
            </a:r>
            <a:r>
              <a:rPr lang="ru-RU" dirty="0" smtClean="0"/>
              <a:t> </a:t>
            </a:r>
            <a:r>
              <a:rPr lang="ru-RU" dirty="0" err="1"/>
              <a:t>деяких</a:t>
            </a:r>
            <a:r>
              <a:rPr lang="ru-RU" dirty="0"/>
              <a:t> команд </a:t>
            </a:r>
            <a:r>
              <a:rPr lang="ru-RU" dirty="0" err="1"/>
              <a:t>цього</a:t>
            </a:r>
            <a:r>
              <a:rPr lang="ru-RU" dirty="0"/>
              <a:t> меню: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371703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редагуванні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перенести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копіювати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тексту в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.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потрібний</a:t>
            </a:r>
            <a:r>
              <a:rPr lang="ru-RU" dirty="0"/>
              <a:t> фрагмент тексту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миші</a:t>
            </a:r>
            <a:r>
              <a:rPr lang="ru-RU" dirty="0"/>
              <a:t>.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клацнути</a:t>
            </a:r>
            <a:r>
              <a:rPr lang="ru-RU" dirty="0"/>
              <a:t> на </a:t>
            </a:r>
            <a:r>
              <a:rPr lang="ru-RU" dirty="0" err="1"/>
              <a:t>вкладці</a:t>
            </a:r>
            <a:r>
              <a:rPr lang="ru-RU" dirty="0"/>
              <a:t> Правка.</a:t>
            </a:r>
          </a:p>
        </p:txBody>
      </p:sp>
    </p:spTree>
    <p:extLst>
      <p:ext uri="{BB962C8B-B14F-4D97-AF65-F5344CB8AC3E}">
        <p14:creationId xmlns:p14="http://schemas.microsoft.com/office/powerpoint/2010/main" val="1754121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02"/>
          <p:cNvSpPr>
            <a:spLocks noChangeArrowheads="1"/>
          </p:cNvSpPr>
          <p:nvPr/>
        </p:nvSpPr>
        <p:spPr bwMode="auto">
          <a:xfrm>
            <a:off x="2627784" y="2060848"/>
            <a:ext cx="6259767" cy="4129608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" name="Shape 101"/>
          <p:cNvSpPr txBox="1">
            <a:spLocks noGrp="1"/>
          </p:cNvSpPr>
          <p:nvPr>
            <p:ph type="title"/>
          </p:nvPr>
        </p:nvSpPr>
        <p:spPr>
          <a:xfrm>
            <a:off x="179512" y="1484784"/>
            <a:ext cx="9036496" cy="576064"/>
          </a:xfrm>
        </p:spPr>
        <p:txBody>
          <a:bodyPr>
            <a:normAutofit/>
          </a:bodyPr>
          <a:lstStyle>
            <a:lvl1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/>
            <a:lvl4pPr indent="279400"/>
            <a:lvl5pPr indent="279400"/>
            <a:lvl6pPr indent="279400"/>
            <a:lvl7pPr indent="279400"/>
            <a:lvl8pPr indent="279400"/>
            <a:lvl9pPr indent="279400"/>
          </a:lstStyle>
          <a:p>
            <a:pPr>
              <a:buClr>
                <a:srgbClr val="EFEDE2"/>
              </a:buClr>
            </a:pP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eorgia" pitchFamily="18" charset="0"/>
              </a:rPr>
              <a:t>Вікно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eorgia" pitchFamily="18" charset="0"/>
              </a:rPr>
              <a:t> текстового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eorgia" pitchFamily="18" charset="0"/>
              </a:rPr>
              <a:t>процесора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eorgia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eorgia" pitchFamily="18" charset="0"/>
              </a:rPr>
              <a:t>WordPad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eorgia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eorgia" pitchFamily="18" charset="0"/>
              </a:rPr>
              <a:t>має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eorgia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eorgia" pitchFamily="18" charset="0"/>
              </a:rPr>
              <a:t>наступний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eorgia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eorgia" pitchFamily="18" charset="0"/>
              </a:rPr>
              <a:t>вигляд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eorgia" pitchFamily="18" charset="0"/>
              </a:rPr>
              <a:t>:</a:t>
            </a:r>
            <a:endParaRPr lang="uk-UA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  <a:sym typeface="Georgia" pitchFamily="18" charset="0"/>
            </a:endParaRPr>
          </a:p>
        </p:txBody>
      </p:sp>
      <p:sp>
        <p:nvSpPr>
          <p:cNvPr id="6" name="Shape 101"/>
          <p:cNvSpPr txBox="1">
            <a:spLocks/>
          </p:cNvSpPr>
          <p:nvPr/>
        </p:nvSpPr>
        <p:spPr>
          <a:xfrm>
            <a:off x="827584" y="138981"/>
            <a:ext cx="7315200" cy="901359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indent="279400" algn="l" rtl="0" eaLnBrk="1" latinLnBrk="0" hangingPunct="1">
              <a:spcBef>
                <a:spcPct val="0"/>
              </a:spcBef>
              <a:buNone/>
              <a:defRPr kumimoji="0" sz="1400" b="1" kern="1200">
                <a:solidFill>
                  <a:srgbClr val="0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charset="0"/>
                <a:ea typeface="+mj-ea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>
              <a:defRPr/>
            </a:lvl3pPr>
            <a:lvl4pPr indent="279400">
              <a:defRPr/>
            </a:lvl4pPr>
            <a:lvl5pPr indent="279400">
              <a:defRPr/>
            </a:lvl5pPr>
            <a:lvl6pPr indent="279400">
              <a:defRPr/>
            </a:lvl6pPr>
            <a:lvl7pPr indent="279400">
              <a:defRPr/>
            </a:lvl7pPr>
            <a:lvl8pPr indent="279400">
              <a:defRPr/>
            </a:lvl8pPr>
            <a:lvl9pPr indent="279400">
              <a:defRPr/>
            </a:lvl9pPr>
            <a:extLst/>
          </a:lstStyle>
          <a:p>
            <a:pPr>
              <a:buClr>
                <a:srgbClr val="EFEDE2"/>
              </a:buClr>
            </a:pPr>
            <a:r>
              <a:rPr lang="ru-RU" sz="3000" dirty="0" err="1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Текстовий</a:t>
            </a:r>
            <a:r>
              <a:rPr lang="ru-RU" sz="3000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процесор</a:t>
            </a:r>
            <a:r>
              <a:rPr lang="ru-RU" sz="3000" dirty="0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WordPad</a:t>
            </a:r>
            <a:endParaRPr lang="uk-UA" sz="3000" dirty="0" smtClean="0">
              <a:solidFill>
                <a:schemeClr val="tx1"/>
              </a:solidFill>
              <a:latin typeface="Georgia" pitchFamily="18" charset="0"/>
              <a:sym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3923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4"/>
          <p:cNvSpPr txBox="1">
            <a:spLocks noGrp="1"/>
          </p:cNvSpPr>
          <p:nvPr>
            <p:ph type="title"/>
          </p:nvPr>
        </p:nvSpPr>
        <p:spPr>
          <a:xfrm>
            <a:off x="487363" y="36513"/>
            <a:ext cx="7315200" cy="1479550"/>
          </a:xfrm>
        </p:spPr>
        <p:txBody>
          <a:bodyPr>
            <a:noAutofit/>
          </a:bodyPr>
          <a:lstStyle>
            <a:lvl1pPr marL="4572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4572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457200"/>
            <a:lvl4pPr marL="457200"/>
            <a:lvl5pPr marL="457200"/>
            <a:lvl6pPr marL="914400"/>
            <a:lvl7pPr marL="1371600"/>
            <a:lvl8pPr marL="1828800"/>
            <a:lvl9pPr marL="2286000"/>
          </a:lstStyle>
          <a:p>
            <a:pPr>
              <a:buClr>
                <a:srgbClr val="EFEDE2"/>
              </a:buClr>
            </a:pPr>
            <a:r>
              <a:rPr lang="ru-RU" sz="3000" dirty="0" err="1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Введення</a:t>
            </a:r>
            <a:r>
              <a:rPr lang="ru-RU" sz="3000" dirty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 тексту </a:t>
            </a:r>
            <a:r>
              <a:rPr lang="ru-RU" sz="3000" dirty="0" err="1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здійснюється</a:t>
            </a:r>
            <a:r>
              <a:rPr lang="ru-RU" sz="3000" dirty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 за </a:t>
            </a:r>
            <a:r>
              <a:rPr lang="ru-RU" sz="3000" dirty="0" err="1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допомогою</a:t>
            </a:r>
            <a:r>
              <a:rPr lang="ru-RU" sz="3000" dirty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клавіатури</a:t>
            </a:r>
            <a:endParaRPr lang="uk-UA" sz="3000" dirty="0" smtClean="0">
              <a:solidFill>
                <a:schemeClr val="tx1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5" name="Shape 115"/>
          <p:cNvSpPr>
            <a:spLocks noChangeArrowheads="1"/>
          </p:cNvSpPr>
          <p:nvPr/>
        </p:nvSpPr>
        <p:spPr bwMode="auto">
          <a:xfrm>
            <a:off x="661988" y="2087563"/>
            <a:ext cx="5999162" cy="2503487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/>
          </a:p>
        </p:txBody>
      </p:sp>
      <p:pic>
        <p:nvPicPr>
          <p:cNvPr id="1026" name="Picture 2" descr="C:\Users\User\Desktop\Новая папка (3)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905523"/>
            <a:ext cx="3675062" cy="154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961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1"/>
          <p:cNvSpPr txBox="1">
            <a:spLocks noGrp="1"/>
          </p:cNvSpPr>
          <p:nvPr>
            <p:ph type="title"/>
          </p:nvPr>
        </p:nvSpPr>
        <p:spPr>
          <a:xfrm>
            <a:off x="457200" y="133822"/>
            <a:ext cx="7315200" cy="1350962"/>
          </a:xfrm>
        </p:spPr>
        <p:txBody>
          <a:bodyPr/>
          <a:lstStyle>
            <a:lvl1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indent="27940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indent="279400"/>
            <a:lvl4pPr indent="279400"/>
            <a:lvl5pPr indent="279400"/>
            <a:lvl6pPr indent="279400"/>
            <a:lvl7pPr indent="279400"/>
            <a:lvl8pPr indent="279400"/>
            <a:lvl9pPr indent="279400"/>
          </a:lstStyle>
          <a:p>
            <a:pPr>
              <a:buClr>
                <a:srgbClr val="EFEDE2"/>
              </a:buClr>
            </a:pPr>
            <a:r>
              <a:rPr lang="uk-UA" sz="3000" dirty="0">
                <a:solidFill>
                  <a:schemeClr val="tx1"/>
                </a:solidFill>
                <a:latin typeface="Georgia" pitchFamily="18" charset="0"/>
                <a:sym typeface="Georgia" pitchFamily="18" charset="0"/>
              </a:rPr>
              <a:t>Правила введення тексту:</a:t>
            </a:r>
            <a:endParaRPr lang="uk-UA" sz="3000" dirty="0" smtClean="0">
              <a:solidFill>
                <a:schemeClr val="tx1"/>
              </a:solidFill>
              <a:latin typeface="Georgia" pitchFamily="18" charset="0"/>
              <a:sym typeface="Georgia" pitchFamily="18" charset="0"/>
            </a:endParaRPr>
          </a:p>
        </p:txBody>
      </p:sp>
      <p:sp>
        <p:nvSpPr>
          <p:cNvPr id="5" name="Shape 122"/>
          <p:cNvSpPr>
            <a:spLocks noChangeArrowheads="1"/>
          </p:cNvSpPr>
          <p:nvPr/>
        </p:nvSpPr>
        <p:spPr bwMode="auto">
          <a:xfrm>
            <a:off x="467544" y="1412776"/>
            <a:ext cx="8229600" cy="48863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7" name="Shape 123"/>
          <p:cNvSpPr txBox="1">
            <a:spLocks noChangeArrowheads="1"/>
          </p:cNvSpPr>
          <p:nvPr/>
        </p:nvSpPr>
        <p:spPr bwMode="auto">
          <a:xfrm>
            <a:off x="1204218" y="3168104"/>
            <a:ext cx="6897687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eaLnBrk="1" hangingPunct="1">
              <a:buAutoNum type="arabicParenR"/>
            </a:pPr>
            <a:r>
              <a:rPr lang="ru-RU" sz="1800" dirty="0" err="1" smtClean="0"/>
              <a:t>Між</a:t>
            </a:r>
            <a:r>
              <a:rPr lang="ru-RU" sz="1800" dirty="0" smtClean="0"/>
              <a:t> словами </a:t>
            </a:r>
            <a:r>
              <a:rPr lang="ru-RU" sz="1800" b="1" dirty="0" err="1" smtClean="0"/>
              <a:t>ставитися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пробіл</a:t>
            </a:r>
            <a:r>
              <a:rPr lang="ru-RU" sz="1800" dirty="0" smtClean="0"/>
              <a:t>. </a:t>
            </a:r>
          </a:p>
          <a:p>
            <a:pPr marL="342900" indent="-342900" eaLnBrk="1" hangingPunct="1">
              <a:buAutoNum type="arabicParenR"/>
            </a:pPr>
            <a:r>
              <a:rPr lang="ru-RU" sz="1800" dirty="0" err="1" smtClean="0"/>
              <a:t>Пробіл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ставитися</a:t>
            </a:r>
            <a:r>
              <a:rPr lang="ru-RU" sz="1800" dirty="0" smtClean="0"/>
              <a:t> </a:t>
            </a:r>
            <a:r>
              <a:rPr lang="ru-RU" sz="1800" b="1" dirty="0" smtClean="0"/>
              <a:t>ПІСЛЯ</a:t>
            </a:r>
            <a:r>
              <a:rPr lang="ru-RU" sz="1800" dirty="0" smtClean="0"/>
              <a:t>, а не до: </a:t>
            </a:r>
            <a:r>
              <a:rPr lang="ru-RU" sz="1800" dirty="0" err="1" smtClean="0"/>
              <a:t>двокрапки</a:t>
            </a:r>
            <a:r>
              <a:rPr lang="ru-RU" sz="1800" dirty="0" smtClean="0"/>
              <a:t>, знаку </a:t>
            </a:r>
            <a:r>
              <a:rPr lang="ru-RU" sz="1800" dirty="0" err="1" smtClean="0"/>
              <a:t>питання</a:t>
            </a:r>
            <a:r>
              <a:rPr lang="ru-RU" sz="1800" dirty="0" smtClean="0"/>
              <a:t>, знака оклику, </a:t>
            </a:r>
            <a:r>
              <a:rPr lang="ru-RU" sz="1800" dirty="0" err="1" smtClean="0"/>
              <a:t>трьох</a:t>
            </a:r>
            <a:r>
              <a:rPr lang="ru-RU" sz="1800" dirty="0" smtClean="0"/>
              <a:t> </a:t>
            </a:r>
            <a:r>
              <a:rPr lang="ru-RU" sz="1800" dirty="0" err="1" smtClean="0"/>
              <a:t>крапок</a:t>
            </a:r>
            <a:r>
              <a:rPr lang="ru-RU" sz="1800" dirty="0" smtClean="0"/>
              <a:t>, дужки і лапки, що </a:t>
            </a:r>
            <a:r>
              <a:rPr lang="ru-RU" sz="1800" dirty="0" err="1" smtClean="0"/>
              <a:t>закриваються</a:t>
            </a:r>
            <a:r>
              <a:rPr lang="ru-RU" sz="1800" dirty="0"/>
              <a:t>.</a:t>
            </a:r>
            <a:endParaRPr lang="ru-RU" sz="1800" dirty="0" smtClean="0"/>
          </a:p>
          <a:p>
            <a:pPr marL="342900" indent="-342900" eaLnBrk="1" hangingPunct="1">
              <a:buAutoNum type="arabicParenR"/>
            </a:pPr>
            <a:r>
              <a:rPr lang="ru-RU" sz="1800" dirty="0" err="1" smtClean="0"/>
              <a:t>Пробіл</a:t>
            </a:r>
            <a:r>
              <a:rPr lang="ru-RU" sz="1800" dirty="0" smtClean="0"/>
              <a:t> ставиться </a:t>
            </a:r>
            <a:r>
              <a:rPr lang="ru-RU" sz="1800" b="1" dirty="0" smtClean="0"/>
              <a:t>ДО</a:t>
            </a:r>
            <a:r>
              <a:rPr lang="ru-RU" sz="1800" dirty="0" smtClean="0"/>
              <a:t>, а не після дужки і лапки, що </a:t>
            </a:r>
            <a:r>
              <a:rPr lang="ru-RU" sz="1800" dirty="0" err="1" smtClean="0"/>
              <a:t>відкриваються</a:t>
            </a:r>
            <a:r>
              <a:rPr lang="ru-RU" sz="1800" dirty="0" smtClean="0"/>
              <a:t>. </a:t>
            </a:r>
          </a:p>
          <a:p>
            <a:pPr marL="342900" indent="-342900" eaLnBrk="1" hangingPunct="1">
              <a:buAutoNum type="arabicParenR"/>
            </a:pPr>
            <a:r>
              <a:rPr lang="ru-RU" sz="1800" dirty="0" err="1" smtClean="0"/>
              <a:t>Пробіл</a:t>
            </a:r>
            <a:r>
              <a:rPr lang="ru-RU" sz="1800" dirty="0" smtClean="0"/>
              <a:t> ставиться </a:t>
            </a:r>
            <a:r>
              <a:rPr lang="ru-RU" sz="1800" b="1" dirty="0" smtClean="0"/>
              <a:t>ДО і ПІСЛЯ</a:t>
            </a:r>
            <a:r>
              <a:rPr lang="ru-RU" sz="1800" dirty="0" smtClean="0"/>
              <a:t> тире. </a:t>
            </a:r>
          </a:p>
          <a:p>
            <a:pPr marL="342900" indent="-342900" eaLnBrk="1" hangingPunct="1">
              <a:buAutoNum type="arabicParenR"/>
            </a:pPr>
            <a:r>
              <a:rPr lang="ru-RU" sz="1800" dirty="0" smtClean="0"/>
              <a:t>Перед тире ставиться </a:t>
            </a:r>
            <a:r>
              <a:rPr lang="ru-RU" sz="1800" dirty="0" err="1" smtClean="0"/>
              <a:t>нерозривний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пробіл</a:t>
            </a:r>
            <a:r>
              <a:rPr lang="ru-RU" sz="1800" dirty="0" smtClean="0"/>
              <a:t> за </a:t>
            </a:r>
            <a:r>
              <a:rPr lang="ru-RU" sz="1800" dirty="0" err="1" smtClean="0"/>
              <a:t>допомогою</a:t>
            </a:r>
            <a:r>
              <a:rPr lang="ru-RU" sz="1800" dirty="0" smtClean="0"/>
              <a:t> </a:t>
            </a:r>
            <a:r>
              <a:rPr lang="ru-RU" sz="1800" dirty="0" err="1" smtClean="0"/>
              <a:t>одночасного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натискання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клавіш</a:t>
            </a:r>
            <a:r>
              <a:rPr lang="ru-RU" sz="1800" dirty="0" smtClean="0"/>
              <a:t> </a:t>
            </a:r>
            <a:r>
              <a:rPr lang="ru-RU" sz="1800" dirty="0" err="1" smtClean="0"/>
              <a:t>Ctrl</a:t>
            </a:r>
            <a:r>
              <a:rPr lang="ru-RU" sz="1800" dirty="0" smtClean="0"/>
              <a:t> + </a:t>
            </a:r>
            <a:r>
              <a:rPr lang="ru-RU" sz="1800" dirty="0" err="1" smtClean="0"/>
              <a:t>Shift</a:t>
            </a:r>
            <a:r>
              <a:rPr lang="ru-RU" sz="1800" dirty="0" smtClean="0"/>
              <a:t> + </a:t>
            </a:r>
            <a:r>
              <a:rPr lang="ru-RU" sz="1800" dirty="0" err="1" smtClean="0"/>
              <a:t>Пробіл</a:t>
            </a:r>
            <a:r>
              <a:rPr lang="ru-RU" sz="1800" dirty="0" smtClean="0"/>
              <a:t>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8638172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644</Words>
  <Application>Microsoft Office PowerPoint</Application>
  <PresentationFormat>Экран (4:3)</PresentationFormat>
  <Paragraphs>58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Стандартні програми Windows-NotePad, WordPad, Calculator. Графічний редактор Paint.</vt:lpstr>
      <vt:lpstr>Текстовий редактор «БЛОКНОТ»</vt:lpstr>
      <vt:lpstr>Шлях до програми</vt:lpstr>
      <vt:lpstr>Презентация PowerPoint</vt:lpstr>
      <vt:lpstr>Презентация PowerPoint</vt:lpstr>
      <vt:lpstr>Стрічка меню текстового редактора «Блокнот»</vt:lpstr>
      <vt:lpstr>Вікно текстового процесора WordPad має наступний вигляд:</vt:lpstr>
      <vt:lpstr>Введення тексту здійснюється за допомогою клавіатури</vt:lpstr>
      <vt:lpstr>Правила введення тексту:</vt:lpstr>
      <vt:lpstr>Правила введення тексту:</vt:lpstr>
      <vt:lpstr>Автоматичне перенесення слів Для включення автоматичного перенесення слів виберіть команду: меню Вид           Перенос  по словам           встановити флажок               В границах линеек.</vt:lpstr>
      <vt:lpstr>Редагування тексту</vt:lpstr>
      <vt:lpstr>Калькулятор</vt:lpstr>
      <vt:lpstr>Стандартний режим</vt:lpstr>
      <vt:lpstr>Інженерний режим</vt:lpstr>
      <vt:lpstr>Режим переведення величин</vt:lpstr>
      <vt:lpstr>Графічний редактор Paint</vt:lpstr>
      <vt:lpstr>Області вікна програми Paint </vt:lpstr>
      <vt:lpstr>Панель інструментів</vt:lpstr>
      <vt:lpstr>Палітра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Стандартні програми Windows-NotePad, WordPad, Calculator. Графічний редактор Paint.</dc:title>
  <dc:creator>User</dc:creator>
  <cp:lastModifiedBy>User</cp:lastModifiedBy>
  <cp:revision>9</cp:revision>
  <dcterms:created xsi:type="dcterms:W3CDTF">2014-11-21T19:38:51Z</dcterms:created>
  <dcterms:modified xsi:type="dcterms:W3CDTF">2014-11-21T21:06:33Z</dcterms:modified>
</cp:coreProperties>
</file>