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5112568" cy="3744416"/>
          </a:xfrm>
          <a:scene3d>
            <a:camera prst="perspectiveContrastingRightFacing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r>
              <a:rPr lang="uk-UA" sz="5400" b="1" dirty="0" smtClean="0"/>
              <a:t>Інформатика</a:t>
            </a:r>
            <a:endParaRPr lang="ru-RU" sz="5400" b="1" dirty="0"/>
          </a:p>
        </p:txBody>
      </p:sp>
      <p:pic>
        <p:nvPicPr>
          <p:cNvPr id="3" name="Рисунок 2" descr="Informatica_para_tod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772816"/>
            <a:ext cx="4968552" cy="4615955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5589240"/>
            <a:ext cx="2880320" cy="1069848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atin typeface="Segoe Script" pitchFamily="34" charset="0"/>
              </a:rPr>
              <a:t>Кінець </a:t>
            </a:r>
            <a:endParaRPr lang="ru-RU" sz="4400" b="1" dirty="0">
              <a:latin typeface="Segoe Script" pitchFamily="34" charset="0"/>
            </a:endParaRPr>
          </a:p>
        </p:txBody>
      </p:sp>
      <p:pic>
        <p:nvPicPr>
          <p:cNvPr id="3" name="Рисунок 2" descr="16_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052736"/>
            <a:ext cx="4680520" cy="47085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Click="0" advTm="4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4546848" cy="6322714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Інформатика</a:t>
            </a:r>
            <a:r>
              <a:rPr lang="uk-UA" sz="2400" b="1" dirty="0" smtClean="0">
                <a:latin typeface="Segoe Script" pitchFamily="34" charset="0"/>
              </a:rPr>
              <a:t> </a:t>
            </a:r>
            <a:r>
              <a:rPr lang="ru-RU" sz="2400" b="1" dirty="0" smtClean="0">
                <a:latin typeface="Segoe Script" pitchFamily="34" charset="0"/>
              </a:rPr>
              <a:t>— </a:t>
            </a:r>
            <a:r>
              <a:rPr lang="ru-RU" sz="2400" b="1" dirty="0" err="1" smtClean="0">
                <a:latin typeface="Segoe Script" pitchFamily="34" charset="0"/>
              </a:rPr>
              <a:t>це</a:t>
            </a:r>
            <a:r>
              <a:rPr lang="ru-RU" sz="2400" b="1" dirty="0" smtClean="0">
                <a:latin typeface="Segoe Script" pitchFamily="34" charset="0"/>
              </a:rPr>
              <a:t> теоретична та </a:t>
            </a:r>
            <a:r>
              <a:rPr lang="ru-RU" sz="2400" b="1" dirty="0" err="1" smtClean="0">
                <a:latin typeface="Segoe Script" pitchFamily="34" charset="0"/>
              </a:rPr>
              <a:t>прикладна</a:t>
            </a:r>
            <a:r>
              <a:rPr lang="ru-RU" sz="2400" b="1" dirty="0" smtClean="0">
                <a:latin typeface="Segoe Script" pitchFamily="34" charset="0"/>
              </a:rPr>
              <a:t> (</a:t>
            </a:r>
            <a:r>
              <a:rPr lang="ru-RU" sz="2400" b="1" dirty="0" err="1" smtClean="0">
                <a:latin typeface="Segoe Script" pitchFamily="34" charset="0"/>
              </a:rPr>
              <a:t>технічна</a:t>
            </a:r>
            <a:r>
              <a:rPr lang="ru-RU" sz="2400" b="1" dirty="0" smtClean="0">
                <a:latin typeface="Segoe Script" pitchFamily="34" charset="0"/>
              </a:rPr>
              <a:t>, </a:t>
            </a:r>
            <a:r>
              <a:rPr lang="ru-RU" sz="2400" b="1" dirty="0" err="1" smtClean="0">
                <a:latin typeface="Segoe Script" pitchFamily="34" charset="0"/>
              </a:rPr>
              <a:t>технологічна</a:t>
            </a:r>
            <a:r>
              <a:rPr lang="ru-RU" sz="2400" b="1" dirty="0" smtClean="0">
                <a:latin typeface="Segoe Script" pitchFamily="34" charset="0"/>
              </a:rPr>
              <a:t>) наука, </a:t>
            </a:r>
            <a:r>
              <a:rPr lang="ru-RU" sz="2400" b="1" dirty="0" err="1" smtClean="0">
                <a:latin typeface="Segoe Script" pitchFamily="34" charset="0"/>
              </a:rPr>
              <a:t>що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вивчає</a:t>
            </a:r>
            <a:r>
              <a:rPr lang="ru-RU" sz="2400" b="1" dirty="0" smtClean="0">
                <a:latin typeface="Segoe Script" pitchFamily="34" charset="0"/>
              </a:rPr>
              <a:t> структуру </a:t>
            </a:r>
            <a:r>
              <a:rPr lang="ru-RU" sz="2400" b="1" dirty="0" err="1" smtClean="0">
                <a:latin typeface="Segoe Script" pitchFamily="34" charset="0"/>
              </a:rPr>
              <a:t>і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загальні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властивості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інформації</a:t>
            </a:r>
            <a:r>
              <a:rPr lang="ru-RU" sz="2400" b="1" dirty="0" smtClean="0">
                <a:latin typeface="Segoe Script" pitchFamily="34" charset="0"/>
              </a:rPr>
              <a:t>, а </a:t>
            </a:r>
            <a:r>
              <a:rPr lang="ru-RU" sz="2400" b="1" dirty="0" err="1" smtClean="0">
                <a:latin typeface="Segoe Script" pitchFamily="34" charset="0"/>
              </a:rPr>
              <a:t>також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методи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і</a:t>
            </a:r>
            <a:r>
              <a:rPr lang="ru-RU" sz="2400" b="1" dirty="0" smtClean="0">
                <a:latin typeface="Segoe Script" pitchFamily="34" charset="0"/>
              </a:rPr>
              <a:t> (</a:t>
            </a:r>
            <a:r>
              <a:rPr lang="ru-RU" sz="2400" b="1" dirty="0" err="1" smtClean="0">
                <a:latin typeface="Segoe Script" pitchFamily="34" charset="0"/>
              </a:rPr>
              <a:t>технічні</a:t>
            </a:r>
            <a:r>
              <a:rPr lang="ru-RU" sz="2400" b="1" dirty="0" smtClean="0">
                <a:latin typeface="Segoe Script" pitchFamily="34" charset="0"/>
              </a:rPr>
              <a:t>) </a:t>
            </a:r>
            <a:r>
              <a:rPr lang="ru-RU" sz="2400" b="1" dirty="0" err="1" smtClean="0">
                <a:latin typeface="Segoe Script" pitchFamily="34" charset="0"/>
              </a:rPr>
              <a:t>засоби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її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створення</a:t>
            </a:r>
            <a:r>
              <a:rPr lang="ru-RU" sz="2400" b="1" dirty="0" smtClean="0">
                <a:latin typeface="Segoe Script" pitchFamily="34" charset="0"/>
              </a:rPr>
              <a:t>, </a:t>
            </a:r>
            <a:r>
              <a:rPr lang="ru-RU" sz="2400" b="1" dirty="0" err="1" smtClean="0">
                <a:latin typeface="Segoe Script" pitchFamily="34" charset="0"/>
              </a:rPr>
              <a:t>перетворення</a:t>
            </a:r>
            <a:r>
              <a:rPr lang="ru-RU" sz="2400" b="1" dirty="0" smtClean="0">
                <a:latin typeface="Segoe Script" pitchFamily="34" charset="0"/>
              </a:rPr>
              <a:t>, </a:t>
            </a:r>
            <a:r>
              <a:rPr lang="ru-RU" sz="2400" b="1" dirty="0" err="1" smtClean="0">
                <a:latin typeface="Segoe Script" pitchFamily="34" charset="0"/>
              </a:rPr>
              <a:t>зберігання</a:t>
            </a:r>
            <a:r>
              <a:rPr lang="ru-RU" sz="2400" b="1" dirty="0" smtClean="0">
                <a:latin typeface="Segoe Script" pitchFamily="34" charset="0"/>
              </a:rPr>
              <a:t> та </a:t>
            </a:r>
            <a:r>
              <a:rPr lang="ru-RU" sz="2400" b="1" dirty="0" err="1" smtClean="0">
                <a:latin typeface="Segoe Script" pitchFamily="34" charset="0"/>
              </a:rPr>
              <a:t>використання</a:t>
            </a:r>
            <a:r>
              <a:rPr lang="ru-RU" sz="2400" b="1" dirty="0" smtClean="0">
                <a:latin typeface="Segoe Script" pitchFamily="34" charset="0"/>
              </a:rPr>
              <a:t> в </a:t>
            </a:r>
            <a:r>
              <a:rPr lang="ru-RU" sz="2400" b="1" dirty="0" err="1" smtClean="0">
                <a:latin typeface="Segoe Script" pitchFamily="34" charset="0"/>
              </a:rPr>
              <a:t>різних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галузях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людської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діяльності</a:t>
            </a:r>
            <a:r>
              <a:rPr lang="ru-RU" sz="2400" b="1" dirty="0" smtClean="0">
                <a:latin typeface="Segoe Script" pitchFamily="34" charset="0"/>
              </a:rPr>
              <a:t>.</a:t>
            </a:r>
            <a:endParaRPr lang="ru-RU" sz="2400" b="1" dirty="0">
              <a:latin typeface="Segoe Script" pitchFamily="34" charset="0"/>
            </a:endParaRPr>
          </a:p>
        </p:txBody>
      </p:sp>
      <p:pic>
        <p:nvPicPr>
          <p:cNvPr id="3" name="Рисунок 2" descr="Informat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140968"/>
            <a:ext cx="3914023" cy="3456384"/>
          </a:xfrm>
          <a:prstGeom prst="rect">
            <a:avLst/>
          </a:prstGeom>
        </p:spPr>
      </p:pic>
      <p:pic>
        <p:nvPicPr>
          <p:cNvPr id="4" name="Рисунок 3" descr="пк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548680"/>
            <a:ext cx="3240360" cy="2571714"/>
          </a:xfrm>
          <a:prstGeom prst="rect">
            <a:avLst/>
          </a:prstGeom>
        </p:spPr>
      </p:pic>
    </p:spTree>
  </p:cSld>
  <p:clrMapOvr>
    <a:masterClrMapping/>
  </p:clrMapOvr>
  <p:transition spd="slow" advClick="0" advTm="11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78288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Інформатика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систематизує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прийоми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створення</a:t>
            </a:r>
            <a:r>
              <a:rPr lang="ru-RU" sz="3600" b="1" dirty="0" smtClean="0">
                <a:latin typeface="Segoe Script" pitchFamily="34" charset="0"/>
              </a:rPr>
              <a:t>, </a:t>
            </a:r>
            <a:r>
              <a:rPr lang="ru-RU" sz="3600" b="1" dirty="0" err="1" smtClean="0">
                <a:latin typeface="Segoe Script" pitchFamily="34" charset="0"/>
              </a:rPr>
              <a:t>відтворення</a:t>
            </a:r>
            <a:r>
              <a:rPr lang="ru-RU" sz="3600" b="1" dirty="0" smtClean="0">
                <a:latin typeface="Segoe Script" pitchFamily="34" charset="0"/>
              </a:rPr>
              <a:t>, </a:t>
            </a:r>
            <a:r>
              <a:rPr lang="ru-RU" sz="3600" b="1" dirty="0" err="1" smtClean="0">
                <a:latin typeface="Segoe Script" pitchFamily="34" charset="0"/>
              </a:rPr>
              <a:t>збереження</a:t>
            </a:r>
            <a:r>
              <a:rPr lang="ru-RU" sz="3600" b="1" dirty="0" smtClean="0">
                <a:latin typeface="Segoe Script" pitchFamily="34" charset="0"/>
              </a:rPr>
              <a:t>, </a:t>
            </a:r>
            <a:r>
              <a:rPr lang="ru-RU" sz="3600" b="1" dirty="0" err="1" smtClean="0">
                <a:latin typeface="Segoe Script" pitchFamily="34" charset="0"/>
              </a:rPr>
              <a:t>обробки</a:t>
            </a:r>
            <a:r>
              <a:rPr lang="ru-RU" sz="3600" b="1" dirty="0" smtClean="0">
                <a:latin typeface="Segoe Script" pitchFamily="34" charset="0"/>
              </a:rPr>
              <a:t> та </a:t>
            </a:r>
            <a:r>
              <a:rPr lang="ru-RU" sz="3600" b="1" dirty="0" err="1" smtClean="0">
                <a:latin typeface="Segoe Script" pitchFamily="34" charset="0"/>
              </a:rPr>
              <a:t>передачі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даних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засобами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обчислювальної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техніки</a:t>
            </a:r>
            <a:r>
              <a:rPr lang="ru-RU" sz="3600" b="1" dirty="0" smtClean="0">
                <a:latin typeface="Segoe Script" pitchFamily="34" charset="0"/>
              </a:rPr>
              <a:t>, а </a:t>
            </a:r>
            <a:r>
              <a:rPr lang="ru-RU" sz="3600" b="1" dirty="0" err="1" smtClean="0">
                <a:latin typeface="Segoe Script" pitchFamily="34" charset="0"/>
              </a:rPr>
              <a:t>також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принципи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функціонування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цих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засобів</a:t>
            </a:r>
            <a:r>
              <a:rPr lang="ru-RU" sz="3600" b="1" dirty="0" smtClean="0">
                <a:latin typeface="Segoe Script" pitchFamily="34" charset="0"/>
              </a:rPr>
              <a:t> та </a:t>
            </a:r>
            <a:r>
              <a:rPr lang="ru-RU" sz="3600" b="1" dirty="0" err="1" smtClean="0">
                <a:latin typeface="Segoe Script" pitchFamily="34" charset="0"/>
              </a:rPr>
              <a:t>методи</a:t>
            </a:r>
            <a:r>
              <a:rPr lang="ru-RU" sz="3600" b="1" dirty="0" smtClean="0">
                <a:latin typeface="Segoe Script" pitchFamily="34" charset="0"/>
              </a:rPr>
              <a:t> </a:t>
            </a:r>
            <a:r>
              <a:rPr lang="ru-RU" sz="3600" b="1" dirty="0" err="1" smtClean="0">
                <a:latin typeface="Segoe Script" pitchFamily="34" charset="0"/>
              </a:rPr>
              <a:t>керування</a:t>
            </a:r>
            <a:r>
              <a:rPr lang="ru-RU" sz="3600" b="1" dirty="0" smtClean="0">
                <a:latin typeface="Segoe Script" pitchFamily="34" charset="0"/>
              </a:rPr>
              <a:t> ними.</a:t>
            </a:r>
            <a:endParaRPr lang="ru-RU" sz="3600" b="1" dirty="0">
              <a:latin typeface="Segoe Script" pitchFamily="34" charset="0"/>
            </a:endParaRPr>
          </a:p>
        </p:txBody>
      </p:sp>
    </p:spTree>
  </p:cSld>
  <p:clrMapOvr>
    <a:masterClrMapping/>
  </p:clrMapOvr>
  <p:transition spd="slow" advClick="0" advTm="8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4752528" cy="5832648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latin typeface="Segoe Script" pitchFamily="34" charset="0"/>
              </a:rPr>
              <a:t>Термін</a:t>
            </a:r>
            <a:r>
              <a:rPr lang="ru-RU" sz="2400" b="1" dirty="0" smtClean="0">
                <a:latin typeface="Segoe Script" pitchFamily="34" charset="0"/>
              </a:rPr>
              <a:t> "</a:t>
            </a:r>
            <a:r>
              <a:rPr lang="ru-RU" sz="2400" b="1" dirty="0" err="1" smtClean="0">
                <a:latin typeface="Segoe Script" pitchFamily="34" charset="0"/>
              </a:rPr>
              <a:t>інформатика</a:t>
            </a:r>
            <a:r>
              <a:rPr lang="ru-RU" sz="2400" b="1" dirty="0" smtClean="0">
                <a:latin typeface="Segoe Script" pitchFamily="34" charset="0"/>
              </a:rPr>
              <a:t>" походить </a:t>
            </a:r>
            <a:r>
              <a:rPr lang="ru-RU" sz="2400" b="1" dirty="0" err="1" smtClean="0">
                <a:latin typeface="Segoe Script" pitchFamily="34" charset="0"/>
              </a:rPr>
              <a:t>від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французького</a:t>
            </a:r>
            <a:r>
              <a:rPr lang="ru-RU" sz="2400" b="1" dirty="0" smtClean="0">
                <a:latin typeface="Segoe Script" pitchFamily="34" charset="0"/>
              </a:rPr>
              <a:t> слова </a:t>
            </a:r>
            <a:r>
              <a:rPr lang="en-US" sz="2400" b="1" dirty="0" err="1" smtClean="0">
                <a:latin typeface="Segoe Script" pitchFamily="34" charset="0"/>
              </a:rPr>
              <a:t>Informatique</a:t>
            </a:r>
            <a:r>
              <a:rPr lang="en-US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і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утворилося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з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двох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слів</a:t>
            </a:r>
            <a:r>
              <a:rPr lang="ru-RU" sz="2400" b="1" i="1" dirty="0" smtClean="0">
                <a:latin typeface="Segoe Script" pitchFamily="34" charset="0"/>
              </a:rPr>
              <a:t>: </a:t>
            </a:r>
            <a:r>
              <a:rPr lang="ru-RU" sz="2400" b="1" u="sng" dirty="0" err="1" smtClean="0">
                <a:latin typeface="Segoe Script" pitchFamily="34" charset="0"/>
              </a:rPr>
              <a:t>інформація</a:t>
            </a:r>
            <a:r>
              <a:rPr lang="ru-RU" sz="2400" b="1" u="sng" dirty="0" smtClean="0">
                <a:latin typeface="Segoe Script" pitchFamily="34" charset="0"/>
              </a:rPr>
              <a:t> </a:t>
            </a:r>
            <a:r>
              <a:rPr lang="ru-RU" sz="2400" b="1" dirty="0" smtClean="0">
                <a:latin typeface="Segoe Script" pitchFamily="34" charset="0"/>
              </a:rPr>
              <a:t>та </a:t>
            </a:r>
            <a:r>
              <a:rPr lang="ru-RU" sz="2400" b="1" u="sng" dirty="0" smtClean="0">
                <a:latin typeface="Segoe Script" pitchFamily="34" charset="0"/>
              </a:rPr>
              <a:t>автоматика</a:t>
            </a:r>
            <a:r>
              <a:rPr lang="ru-RU" sz="2400" b="1" dirty="0" smtClean="0">
                <a:latin typeface="Segoe Script" pitchFamily="34" charset="0"/>
              </a:rPr>
              <a:t>. Цей </a:t>
            </a:r>
            <a:r>
              <a:rPr lang="ru-RU" sz="2400" b="1" dirty="0" err="1" smtClean="0">
                <a:latin typeface="Segoe Script" pitchFamily="34" charset="0"/>
              </a:rPr>
              <a:t>термін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було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запроваджено</a:t>
            </a:r>
            <a:r>
              <a:rPr lang="ru-RU" sz="2400" b="1" dirty="0" smtClean="0">
                <a:latin typeface="Segoe Script" pitchFamily="34" charset="0"/>
              </a:rPr>
              <a:t> у </a:t>
            </a:r>
            <a:r>
              <a:rPr lang="ru-RU" sz="2400" b="1" dirty="0" err="1" smtClean="0">
                <a:latin typeface="Segoe Script" pitchFamily="34" charset="0"/>
              </a:rPr>
              <a:t>Франції</a:t>
            </a:r>
            <a:r>
              <a:rPr lang="ru-RU" sz="2400" b="1" dirty="0" smtClean="0">
                <a:latin typeface="Segoe Script" pitchFamily="34" charset="0"/>
              </a:rPr>
              <a:t> в </a:t>
            </a:r>
            <a:r>
              <a:rPr lang="ru-RU" sz="2400" b="1" dirty="0" err="1" smtClean="0">
                <a:latin typeface="Segoe Script" pitchFamily="34" charset="0"/>
              </a:rPr>
              <a:t>середині</a:t>
            </a:r>
            <a:r>
              <a:rPr lang="ru-RU" sz="2400" b="1" dirty="0" smtClean="0">
                <a:latin typeface="Segoe Script" pitchFamily="34" charset="0"/>
              </a:rPr>
              <a:t> 60-х </a:t>
            </a:r>
            <a:r>
              <a:rPr lang="ru-RU" sz="2400" b="1" dirty="0" err="1" smtClean="0">
                <a:latin typeface="Segoe Script" pitchFamily="34" charset="0"/>
              </a:rPr>
              <a:t>років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en-US" sz="2400" b="1" dirty="0" smtClean="0">
                <a:latin typeface="Segoe Script" pitchFamily="34" charset="0"/>
              </a:rPr>
              <a:t>XX </a:t>
            </a:r>
            <a:r>
              <a:rPr lang="ru-RU" sz="2400" b="1" dirty="0" smtClean="0">
                <a:latin typeface="Segoe Script" pitchFamily="34" charset="0"/>
              </a:rPr>
              <a:t>ст., коли </a:t>
            </a:r>
            <a:r>
              <a:rPr lang="ru-RU" sz="2400" b="1" dirty="0" err="1" smtClean="0">
                <a:latin typeface="Segoe Script" pitchFamily="34" charset="0"/>
              </a:rPr>
              <a:t>розпочалося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широке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використання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обчислювальної</a:t>
            </a:r>
            <a:r>
              <a:rPr lang="ru-RU" sz="2400" b="1" dirty="0" smtClean="0">
                <a:latin typeface="Segoe Script" pitchFamily="34" charset="0"/>
              </a:rPr>
              <a:t> </a:t>
            </a:r>
            <a:r>
              <a:rPr lang="ru-RU" sz="2400" b="1" dirty="0" err="1" smtClean="0">
                <a:latin typeface="Segoe Script" pitchFamily="34" charset="0"/>
              </a:rPr>
              <a:t>техніки</a:t>
            </a:r>
            <a:r>
              <a:rPr lang="ru-RU" sz="2400" b="1" dirty="0" smtClean="0">
                <a:latin typeface="Segoe Script" pitchFamily="34" charset="0"/>
              </a:rPr>
              <a:t>.</a:t>
            </a:r>
            <a:endParaRPr lang="ru-RU" sz="2400" b="1" dirty="0">
              <a:latin typeface="Segoe Script" pitchFamily="34" charset="0"/>
            </a:endParaRPr>
          </a:p>
        </p:txBody>
      </p:sp>
      <p:pic>
        <p:nvPicPr>
          <p:cNvPr id="3" name="Рисунок 2" descr="pic-5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484784"/>
            <a:ext cx="3871342" cy="4392488"/>
          </a:xfrm>
          <a:prstGeom prst="rect">
            <a:avLst/>
          </a:prstGeom>
        </p:spPr>
      </p:pic>
    </p:spTree>
  </p:cSld>
  <p:clrMapOvr>
    <a:masterClrMapping/>
  </p:clrMapOvr>
  <p:transition spd="slow" advClick="0" advTm="12000"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5976664" cy="5904656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До складу інформатики входять:</a:t>
            </a:r>
            <a:r>
              <a:rPr lang="uk-UA" sz="1600" b="1" dirty="0" smtClean="0">
                <a:latin typeface="Segoe Script" pitchFamily="34" charset="0"/>
              </a:rPr>
              <a:t/>
            </a:r>
            <a:br>
              <a:rPr lang="uk-UA" sz="1600" b="1" dirty="0" smtClean="0">
                <a:latin typeface="Segoe Script" pitchFamily="34" charset="0"/>
              </a:rPr>
            </a:br>
            <a:r>
              <a:rPr lang="uk-UA" sz="1600" b="1" dirty="0" smtClean="0">
                <a:latin typeface="Segoe Script" pitchFamily="34" charset="0"/>
              </a:rPr>
              <a:t>1.  Теоретична інформатика – цей розділ інформатики використовує  математичні методи для спільного вивчення процесів обробки інформації.</a:t>
            </a:r>
            <a:br>
              <a:rPr lang="uk-UA" sz="1600" b="1" dirty="0" smtClean="0">
                <a:latin typeface="Segoe Script" pitchFamily="34" charset="0"/>
              </a:rPr>
            </a:br>
            <a:r>
              <a:rPr lang="uk-UA" sz="1600" b="1" dirty="0" smtClean="0">
                <a:latin typeface="Segoe Script" pitchFamily="34" charset="0"/>
              </a:rPr>
              <a:t>2.  Обчислювальна техніка – розділ у якому розробляються загальні принципи побудови обчислювальних систем.</a:t>
            </a:r>
            <a:br>
              <a:rPr lang="uk-UA" sz="1600" b="1" dirty="0" smtClean="0">
                <a:latin typeface="Segoe Script" pitchFamily="34" charset="0"/>
              </a:rPr>
            </a:br>
            <a:r>
              <a:rPr lang="uk-UA" sz="1600" b="1" dirty="0" smtClean="0">
                <a:latin typeface="Segoe Script" pitchFamily="34" charset="0"/>
              </a:rPr>
              <a:t>3.  Програмування – діяльність пов’язана з розробкою програмного забезпечення.</a:t>
            </a:r>
            <a:br>
              <a:rPr lang="uk-UA" sz="1600" b="1" dirty="0" smtClean="0">
                <a:latin typeface="Segoe Script" pitchFamily="34" charset="0"/>
              </a:rPr>
            </a:br>
            <a:r>
              <a:rPr lang="uk-UA" sz="1600" b="1" dirty="0" smtClean="0">
                <a:latin typeface="Segoe Script" pitchFamily="34" charset="0"/>
              </a:rPr>
              <a:t>4. Інформаційні системи – це розділ інформатики, що включає: інформаційно-пошукові, </a:t>
            </a:r>
            <a:r>
              <a:rPr lang="uk-UA" sz="1600" b="1" dirty="0" err="1" smtClean="0">
                <a:latin typeface="Segoe Script" pitchFamily="34" charset="0"/>
              </a:rPr>
              <a:t>інформаційно</a:t>
            </a:r>
            <a:r>
              <a:rPr lang="uk-UA" sz="1600" b="1" dirty="0" smtClean="0">
                <a:latin typeface="Segoe Script" pitchFamily="34" charset="0"/>
              </a:rPr>
              <a:t> довідкові системи, сучасні глобальні системи зберігання, пошуку інформації.</a:t>
            </a:r>
            <a:br>
              <a:rPr lang="uk-UA" sz="1600" b="1" dirty="0" smtClean="0">
                <a:latin typeface="Segoe Script" pitchFamily="34" charset="0"/>
              </a:rPr>
            </a:br>
            <a:r>
              <a:rPr lang="uk-UA" sz="1600" b="1" dirty="0" smtClean="0">
                <a:latin typeface="Segoe Script" pitchFamily="34" charset="0"/>
              </a:rPr>
              <a:t>5.     Штучний інтелект – область інформатики в якій розглядаються складні проблеми, що знаходяться на перетині з психологією, фізіологією, лінгвістикою та іншими науками. Основне завдання навчити комп’ютер мислити подібно до людини.</a:t>
            </a:r>
            <a:endParaRPr lang="ru-RU" sz="1600" dirty="0"/>
          </a:p>
        </p:txBody>
      </p:sp>
      <p:pic>
        <p:nvPicPr>
          <p:cNvPr id="3" name="Рисунок 2" descr="s-dnem-interneta-otkri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564904"/>
            <a:ext cx="2904729" cy="4005064"/>
          </a:xfrm>
          <a:prstGeom prst="rect">
            <a:avLst/>
          </a:prstGeom>
        </p:spPr>
      </p:pic>
    </p:spTree>
  </p:cSld>
  <p:clrMapOvr>
    <a:masterClrMapping/>
  </p:clrMapOvr>
  <p:transition spd="slow" advClick="0" advTm="25000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4752528" cy="504056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Segoe Script" pitchFamily="34" charset="0"/>
              </a:rPr>
              <a:t>Головна функція інформатики полягає у розробці методів і</a:t>
            </a:r>
            <a:r>
              <a:rPr lang="uk-UA" sz="3600" b="1" i="1" dirty="0" smtClean="0">
                <a:latin typeface="Segoe Script" pitchFamily="34" charset="0"/>
              </a:rPr>
              <a:t> </a:t>
            </a:r>
            <a:r>
              <a:rPr lang="uk-UA" sz="3600" b="1" dirty="0" smtClean="0">
                <a:latin typeface="Segoe Script" pitchFamily="34" charset="0"/>
              </a:rPr>
              <a:t>засобів перетворення інформації. </a:t>
            </a:r>
            <a:endParaRPr lang="ru-RU" sz="3600" b="1" dirty="0">
              <a:latin typeface="Segoe Script" pitchFamily="34" charset="0"/>
            </a:endParaRPr>
          </a:p>
        </p:txBody>
      </p:sp>
      <p:pic>
        <p:nvPicPr>
          <p:cNvPr id="4" name="Рисунок 3" descr="post-17350-11897099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484784"/>
            <a:ext cx="4283968" cy="497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LeftFacing"/>
            <a:lightRig rig="threePt" dir="t"/>
          </a:scene3d>
        </p:spPr>
      </p:pic>
    </p:spTree>
  </p:cSld>
  <p:clrMapOvr>
    <a:masterClrMapping/>
  </p:clrMapOvr>
  <p:transition spd="slow" advClick="0" advTm="7000"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149080"/>
            <a:ext cx="2232248" cy="22472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55576"/>
            <a:ext cx="6624736" cy="6102424"/>
          </a:xfrm>
        </p:spPr>
        <p:txBody>
          <a:bodyPr>
            <a:normAutofit fontScale="90000"/>
          </a:bodyPr>
          <a:lstStyle/>
          <a:p>
            <a:r>
              <a:rPr lang="uk-UA" sz="3600" b="1" u="sng" dirty="0" smtClean="0">
                <a:latin typeface="Segoe Script" pitchFamily="34" charset="0"/>
              </a:rPr>
              <a:t>Основними завданнями інформатики є:</a:t>
            </a:r>
            <a:r>
              <a:rPr lang="uk-UA" sz="3600" b="1" dirty="0" smtClean="0">
                <a:latin typeface="Segoe Script" pitchFamily="34" charset="0"/>
              </a:rPr>
              <a:t/>
            </a:r>
            <a:br>
              <a:rPr lang="uk-UA" sz="3600" b="1" dirty="0" smtClean="0">
                <a:latin typeface="Segoe Script" pitchFamily="34" charset="0"/>
              </a:rPr>
            </a:br>
            <a:r>
              <a:rPr lang="uk-UA" sz="3600" b="1" dirty="0" smtClean="0">
                <a:latin typeface="Segoe Script" pitchFamily="34" charset="0"/>
              </a:rPr>
              <a:t>•   дослідження інформаційних процесів;</a:t>
            </a:r>
            <a:br>
              <a:rPr lang="uk-UA" sz="3600" b="1" dirty="0" smtClean="0">
                <a:latin typeface="Segoe Script" pitchFamily="34" charset="0"/>
              </a:rPr>
            </a:br>
            <a:r>
              <a:rPr lang="uk-UA" sz="3600" b="1" dirty="0" smtClean="0">
                <a:latin typeface="Segoe Script" pitchFamily="34" charset="0"/>
              </a:rPr>
              <a:t>•   розробка нових інформаційних технологій;</a:t>
            </a:r>
            <a:br>
              <a:rPr lang="uk-UA" sz="3600" b="1" dirty="0" smtClean="0">
                <a:latin typeface="Segoe Script" pitchFamily="34" charset="0"/>
              </a:rPr>
            </a:br>
            <a:r>
              <a:rPr lang="uk-UA" sz="3600" b="1" dirty="0" smtClean="0">
                <a:latin typeface="Segoe Script" pitchFamily="34" charset="0"/>
              </a:rPr>
              <a:t>•   створення апаратно-програмного забезпечення.</a:t>
            </a:r>
            <a:br>
              <a:rPr lang="uk-UA" sz="3600" b="1" dirty="0" smtClean="0">
                <a:latin typeface="Segoe Script" pitchFamily="34" charset="0"/>
              </a:rPr>
            </a:br>
            <a:r>
              <a:rPr lang="uk-UA" sz="3600" b="1" dirty="0" smtClean="0">
                <a:latin typeface="Segoe Script" pitchFamily="34" charset="0"/>
              </a:rPr>
              <a:t>  Інформатика вивчає питання обробки інформації за допомогою комп’ютера.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3" descr="0a0910ab589b13090ad21e1016092b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2566" y="620688"/>
            <a:ext cx="2741434" cy="3384376"/>
          </a:xfrm>
          <a:prstGeom prst="rect">
            <a:avLst/>
          </a:prstGeom>
        </p:spPr>
      </p:pic>
    </p:spTree>
  </p:cSld>
  <p:clrMapOvr>
    <a:masterClrMapping/>
  </p:clrMapOvr>
  <p:transition spd="slow" advClick="0" advTm="10000">
    <p:checke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6336704" cy="489654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Segoe Script" pitchFamily="34" charset="0"/>
              </a:rPr>
              <a:t>Інформатика — динамічна наука, що інтенсивно розвивається та суттєво впливає на розвиток інших наук і технологій.</a:t>
            </a:r>
            <a:endParaRPr lang="ru-RU" sz="3600" b="1" dirty="0">
              <a:latin typeface="Segoe Script" pitchFamily="34" charset="0"/>
            </a:endParaRPr>
          </a:p>
        </p:txBody>
      </p:sp>
      <p:pic>
        <p:nvPicPr>
          <p:cNvPr id="3" name="Рисунок 2" descr="20120216030521000020951000003264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429000"/>
            <a:ext cx="2829227" cy="3203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tobi.h2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620688"/>
            <a:ext cx="2520280" cy="2747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Click="0" advTm="8000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2592288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latin typeface="Segoe Script" pitchFamily="34" charset="0"/>
              </a:rPr>
              <a:t>Небезпека не в тому, що комп'ютер якось почне мислити, як людина, а в тому, що людина якось почне мислити, як комп'ютер.</a:t>
            </a:r>
            <a:br>
              <a:rPr lang="uk-UA" sz="2400" b="1" dirty="0" smtClean="0">
                <a:latin typeface="Segoe Script" pitchFamily="34" charset="0"/>
              </a:rPr>
            </a:br>
            <a:r>
              <a:rPr lang="uk-UA" sz="2400" b="1" dirty="0" smtClean="0">
                <a:latin typeface="Segoe Script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 </a:t>
            </a:r>
            <a:r>
              <a:rPr lang="uk-UA" sz="2400" b="1" dirty="0" err="1" smtClean="0">
                <a:latin typeface="Segoe Script" pitchFamily="34" charset="0"/>
              </a:rPr>
              <a:t>Сідні</a:t>
            </a:r>
            <a:r>
              <a:rPr lang="uk-UA" sz="2400" b="1" dirty="0" smtClean="0">
                <a:latin typeface="Segoe Script" pitchFamily="34" charset="0"/>
              </a:rPr>
              <a:t> Дж. </a:t>
            </a:r>
            <a:r>
              <a:rPr lang="uk-UA" sz="2400" b="1" dirty="0" err="1" smtClean="0">
                <a:latin typeface="Segoe Script" pitchFamily="34" charset="0"/>
              </a:rPr>
              <a:t>Харріс</a:t>
            </a:r>
            <a:endParaRPr lang="ru-RU" sz="2400" b="1" dirty="0">
              <a:latin typeface="Segoe Script" pitchFamily="34" charset="0"/>
            </a:endParaRPr>
          </a:p>
        </p:txBody>
      </p:sp>
      <p:pic>
        <p:nvPicPr>
          <p:cNvPr id="3" name="Рисунок 2" descr="0002-002-Kakoj-dolzhna-byt-informatika-v-nachalnoj-shko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780928"/>
            <a:ext cx="3877354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isometricOffAxis1Right"/>
            <a:lightRig rig="threePt" dir="t"/>
          </a:scene3d>
        </p:spPr>
      </p:pic>
      <p:pic>
        <p:nvPicPr>
          <p:cNvPr id="4" name="Рисунок 3" descr="g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573016"/>
            <a:ext cx="4168155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Click="0" advTm="10000"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</TotalTime>
  <Words>179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Інформатика</vt:lpstr>
      <vt:lpstr>Інформатика — це теоретична та прикладна (технічна, технологічна) наука, що вивчає структуру і загальні властивості інформації, а також методи і (технічні) засоби її створення, перетворення, зберігання та використання в різних галузях людської діяльності.</vt:lpstr>
      <vt:lpstr>Інформатика систематизує прийоми створення, відтворення, збереження, обробки та передачі даних засобами обчислювальної техніки, а також принципи функціонування цих засобів та методи керування ними.</vt:lpstr>
      <vt:lpstr>Термін "інформатика" походить від французького слова Informatique і утворилося з двох слів: інформація та автоматика. Цей термін було запроваджено у Франції в середині 60-х років XX ст., коли розпочалося широке використання обчислювальної техніки.</vt:lpstr>
      <vt:lpstr>До складу інформатики входять: 1.  Теоретична інформатика – цей розділ інформатики використовує  математичні методи для спільного вивчення процесів обробки інформації. 2.  Обчислювальна техніка – розділ у якому розробляються загальні принципи побудови обчислювальних систем. 3.  Програмування – діяльність пов’язана з розробкою програмного забезпечення. 4. Інформаційні системи – це розділ інформатики, що включає: інформаційно-пошукові, інформаційно довідкові системи, сучасні глобальні системи зберігання, пошуку інформації. 5.     Штучний інтелект – область інформатики в якій розглядаються складні проблеми, що знаходяться на перетині з психологією, фізіологією, лінгвістикою та іншими науками. Основне завдання навчити комп’ютер мислити подібно до людини.</vt:lpstr>
      <vt:lpstr>Головна функція інформатики полягає у розробці методів і засобів перетворення інформації. </vt:lpstr>
      <vt:lpstr>Основними завданнями інформатики є: •   дослідження інформаційних процесів; •   розробка нових інформаційних технологій; •   створення апаратно-програмного забезпечення.   Інформатика вивчає питання обробки інформації за допомогою комп’ютера. </vt:lpstr>
      <vt:lpstr>Інформатика — динамічна наука, що інтенсивно розвивається та суттєво впливає на розвиток інших наук і технологій.</vt:lpstr>
      <vt:lpstr>Небезпека не в тому, що комп'ютер якось почне мислити, як людина, а в тому, що людина якось почне мислити, як комп'ютер.                                                                                                                               Сідні Дж. Харріс</vt:lpstr>
      <vt:lpstr>Кінець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</dc:title>
  <dc:creator>Seven</dc:creator>
  <cp:lastModifiedBy>Seven</cp:lastModifiedBy>
  <cp:revision>10</cp:revision>
  <dcterms:created xsi:type="dcterms:W3CDTF">2013-12-01T17:33:17Z</dcterms:created>
  <dcterms:modified xsi:type="dcterms:W3CDTF">2014-03-01T18:42:41Z</dcterms:modified>
</cp:coreProperties>
</file>