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97" d="100"/>
          <a:sy n="97" d="100"/>
        </p:scale>
        <p:origin x="-102" y="-1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024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024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4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024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F215FB6-92A4-4E38-8E3D-317FF9BC9CBA}"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1EAF295-97D2-4BE4-8B65-CC86A264AC5C}" type="slidenum">
              <a:rPr lang="en-US"/>
              <a:pPr/>
              <a:t>1</a:t>
            </a:fld>
            <a:endParaRPr lang="en-US"/>
          </a:p>
        </p:txBody>
      </p:sp>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p:txBody>
          <a:bodyPr/>
          <a:lstStyle/>
          <a:p>
            <a:endParaRPr lang="uk-U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92049F-D14E-4050-A5F4-2C61D5B0237F}" type="slidenum">
              <a:rPr lang="en-US"/>
              <a:pPr/>
              <a:t>10</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endParaRPr lang="uk-UA"/>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23B1618-D346-42FE-A0BD-1F6B34389AFB}" type="slidenum">
              <a:rPr lang="en-US"/>
              <a:pPr/>
              <a:t>11</a:t>
            </a:fld>
            <a:endParaRPr lang="en-US"/>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p:txBody>
          <a:bodyPr/>
          <a:lstStyle/>
          <a:p>
            <a:endParaRPr lang="uk-UA"/>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712F9F-FFBD-4DD1-A243-B1050DDAEC3F}" type="slidenum">
              <a:rPr lang="en-US"/>
              <a:pPr/>
              <a:t>12</a:t>
            </a:fld>
            <a:endParaRPr lang="en-US"/>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uk-UA"/>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FA68E10-2313-430F-9CB9-617703EDDA73}" type="slidenum">
              <a:rPr lang="en-US"/>
              <a:pPr/>
              <a:t>13</a:t>
            </a:fld>
            <a:endParaRPr lang="en-US"/>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p:txBody>
          <a:bodyPr/>
          <a:lstStyle/>
          <a:p>
            <a:endParaRPr lang="uk-UA"/>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D0DAA7-16A4-403C-90E8-52F04C958E56}" type="slidenum">
              <a:rPr lang="en-US"/>
              <a:pPr/>
              <a:t>14</a:t>
            </a:fld>
            <a:endParaRPr lang="en-US"/>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uk-UA"/>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844364-9271-4023-AC51-56CF6E8E8708}" type="slidenum">
              <a:rPr lang="en-US"/>
              <a:pPr/>
              <a:t>15</a:t>
            </a:fld>
            <a:endParaRPr lang="en-US"/>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p:txBody>
          <a:bodyPr/>
          <a:lstStyle/>
          <a:p>
            <a:endParaRPr lang="uk-UA"/>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31C534-8B45-4E74-B32B-DA788167407F}" type="slidenum">
              <a:rPr lang="en-US"/>
              <a:pPr/>
              <a:t>16</a:t>
            </a:fld>
            <a:endParaRPr lang="en-US"/>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p:txBody>
          <a:bodyPr/>
          <a:lstStyle/>
          <a:p>
            <a:endParaRPr lang="uk-UA"/>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E531E1-DF41-4857-9E42-3A31EA713A41}" type="slidenum">
              <a:rPr lang="en-US"/>
              <a:pPr/>
              <a:t>17</a:t>
            </a:fld>
            <a:endParaRPr lang="en-US"/>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p:txBody>
          <a:bodyPr/>
          <a:lstStyle/>
          <a:p>
            <a:endParaRPr lang="uk-UA"/>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FF4178-372E-4E12-A820-60EFAE57601E}" type="slidenum">
              <a:rPr lang="en-US"/>
              <a:pPr/>
              <a:t>18</a:t>
            </a:fld>
            <a:endParaRPr lang="en-US"/>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p:txBody>
          <a:bodyPr/>
          <a:lstStyle/>
          <a:p>
            <a:endParaRPr lang="uk-UA"/>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B04B8C9-BE80-4EE5-85E4-07B61621A614}" type="slidenum">
              <a:rPr lang="en-US"/>
              <a:pPr/>
              <a:t>19</a:t>
            </a:fld>
            <a:endParaRPr lang="en-US"/>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p:txBody>
          <a:bodyPr/>
          <a:lstStyle/>
          <a:p>
            <a:endParaRPr lang="uk-U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3EA77FE-5DA7-4772-B773-32C892B99A45}" type="slidenum">
              <a:rPr lang="en-US"/>
              <a:pPr/>
              <a:t>2</a:t>
            </a:fld>
            <a:endParaRPr lang="en-US"/>
          </a:p>
        </p:txBody>
      </p:sp>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p:txBody>
          <a:bodyPr/>
          <a:lstStyle/>
          <a:p>
            <a:endParaRPr lang="uk-UA"/>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98F505-0651-43BC-B9F0-A0580E008F59}" type="slidenum">
              <a:rPr lang="en-US"/>
              <a:pPr/>
              <a:t>20</a:t>
            </a:fld>
            <a:endParaRPr lang="en-US"/>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p:txBody>
          <a:bodyPr/>
          <a:lstStyle/>
          <a:p>
            <a:endParaRPr lang="uk-UA"/>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96DF64-03BA-48FB-9559-69D746C8CAAD}" type="slidenum">
              <a:rPr lang="en-US"/>
              <a:pPr/>
              <a:t>21</a:t>
            </a:fld>
            <a:endParaRPr lang="en-US"/>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p:txBody>
          <a:bodyPr/>
          <a:lstStyle/>
          <a:p>
            <a:endParaRPr lang="uk-UA"/>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A5C59E-0836-4826-8AA2-23F440FE17A2}" type="slidenum">
              <a:rPr lang="en-US"/>
              <a:pPr/>
              <a:t>22</a:t>
            </a:fld>
            <a:endParaRPr lang="en-US"/>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p:txBody>
          <a:bodyPr/>
          <a:lstStyle/>
          <a:p>
            <a:endParaRPr lang="uk-U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94E9004-D73F-4B3B-B5D6-6D3BFBBB3E86}" type="slidenum">
              <a:rPr lang="en-US"/>
              <a:pPr/>
              <a:t>3</a:t>
            </a:fld>
            <a:endParaRPr lang="en-US"/>
          </a:p>
        </p:txBody>
      </p:sp>
      <p:sp>
        <p:nvSpPr>
          <p:cNvPr id="13314" name="Rectangle 2"/>
          <p:cNvSpPr>
            <a:spLocks noGrp="1" noRot="1" noChangeAspect="1" noChangeArrowheads="1" noTextEdit="1"/>
          </p:cNvSpPr>
          <p:nvPr>
            <p:ph type="sldImg"/>
          </p:nvPr>
        </p:nvSpPr>
        <p:spPr>
          <a:ln/>
        </p:spPr>
      </p:sp>
      <p:sp>
        <p:nvSpPr>
          <p:cNvPr id="13315" name="Rectangle 3"/>
          <p:cNvSpPr>
            <a:spLocks noGrp="1" noChangeArrowheads="1"/>
          </p:cNvSpPr>
          <p:nvPr>
            <p:ph type="body" idx="1"/>
          </p:nvPr>
        </p:nvSpPr>
        <p:spPr/>
        <p:txBody>
          <a:bodyPr/>
          <a:lstStyle/>
          <a:p>
            <a:endParaRPr lang="uk-U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5883D8-EE4B-48C6-B9F4-848A26C3B0A1}" type="slidenum">
              <a:rPr lang="en-US"/>
              <a:pPr/>
              <a:t>4</a:t>
            </a:fld>
            <a:endParaRPr lang="en-US"/>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p:txBody>
          <a:bodyPr/>
          <a:lstStyle/>
          <a:p>
            <a:endParaRPr lang="uk-U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1678F9-ECFC-4861-99F1-EF7C34281155}" type="slidenum">
              <a:rPr lang="en-US"/>
              <a:pPr/>
              <a:t>5</a:t>
            </a:fld>
            <a:endParaRPr lang="en-US"/>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p:txBody>
          <a:bodyPr/>
          <a:lstStyle/>
          <a:p>
            <a:endParaRPr lang="uk-U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CDFFDF-B0B7-46A7-A121-52BDF96519AA}" type="slidenum">
              <a:rPr lang="en-US"/>
              <a:pPr/>
              <a:t>6</a:t>
            </a:fld>
            <a:endParaRPr lang="en-US"/>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p:txBody>
          <a:bodyPr/>
          <a:lstStyle/>
          <a:p>
            <a:endParaRPr lang="uk-U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8EC7C7D-B82D-4CA8-8E28-5DB035DB954C}" type="slidenum">
              <a:rPr lang="en-US"/>
              <a:pPr/>
              <a:t>7</a:t>
            </a:fld>
            <a:endParaRPr lang="en-US"/>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p:txBody>
          <a:bodyPr/>
          <a:lstStyle/>
          <a:p>
            <a:endParaRPr lang="uk-U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76859FA-C7B5-48CB-8AA9-D8446023FB7B}" type="slidenum">
              <a:rPr lang="en-US"/>
              <a:pPr/>
              <a:t>8</a:t>
            </a:fld>
            <a:endParaRPr lang="en-US"/>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uk-U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E96A94-7C36-4771-848D-5C2CA09465EC}" type="slidenum">
              <a:rPr lang="en-US"/>
              <a:pPr/>
              <a:t>9</a:t>
            </a:fld>
            <a:endParaRPr lang="en-US"/>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p:txBody>
          <a:bodyPr/>
          <a:lstStyle/>
          <a:p>
            <a:endParaRPr lang="uk-U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lvl1pPr>
              <a:defRPr/>
            </a:lvl1pPr>
          </a:lstStyle>
          <a:p>
            <a:endParaRPr lang="en-US"/>
          </a:p>
        </p:txBody>
      </p:sp>
      <p:sp>
        <p:nvSpPr>
          <p:cNvPr id="5" name="Нижний колонтитул 4"/>
          <p:cNvSpPr>
            <a:spLocks noGrp="1"/>
          </p:cNvSpPr>
          <p:nvPr>
            <p:ph type="ftr" sz="quarter" idx="11"/>
          </p:nvPr>
        </p:nvSpPr>
        <p:spPr/>
        <p:txBody>
          <a:bodyPr/>
          <a:lstStyle>
            <a:lvl1pPr>
              <a:defRPr/>
            </a:lvl1pPr>
          </a:lstStyle>
          <a:p>
            <a:endParaRPr lang="en-US"/>
          </a:p>
        </p:txBody>
      </p:sp>
      <p:sp>
        <p:nvSpPr>
          <p:cNvPr id="6" name="Номер слайда 5"/>
          <p:cNvSpPr>
            <a:spLocks noGrp="1"/>
          </p:cNvSpPr>
          <p:nvPr>
            <p:ph type="sldNum" sz="quarter" idx="12"/>
          </p:nvPr>
        </p:nvSpPr>
        <p:spPr/>
        <p:txBody>
          <a:bodyPr/>
          <a:lstStyle>
            <a:lvl1pPr>
              <a:defRPr/>
            </a:lvl1pPr>
          </a:lstStyle>
          <a:p>
            <a:fld id="{6E9CF696-B09C-4438-9B73-253109539464}"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en-US"/>
          </a:p>
        </p:txBody>
      </p:sp>
      <p:sp>
        <p:nvSpPr>
          <p:cNvPr id="5" name="Нижний колонтитул 4"/>
          <p:cNvSpPr>
            <a:spLocks noGrp="1"/>
          </p:cNvSpPr>
          <p:nvPr>
            <p:ph type="ftr" sz="quarter" idx="11"/>
          </p:nvPr>
        </p:nvSpPr>
        <p:spPr/>
        <p:txBody>
          <a:bodyPr/>
          <a:lstStyle>
            <a:lvl1pPr>
              <a:defRPr/>
            </a:lvl1pPr>
          </a:lstStyle>
          <a:p>
            <a:endParaRPr lang="en-US"/>
          </a:p>
        </p:txBody>
      </p:sp>
      <p:sp>
        <p:nvSpPr>
          <p:cNvPr id="6" name="Номер слайда 5"/>
          <p:cNvSpPr>
            <a:spLocks noGrp="1"/>
          </p:cNvSpPr>
          <p:nvPr>
            <p:ph type="sldNum" sz="quarter" idx="12"/>
          </p:nvPr>
        </p:nvSpPr>
        <p:spPr/>
        <p:txBody>
          <a:bodyPr/>
          <a:lstStyle>
            <a:lvl1pPr>
              <a:defRPr/>
            </a:lvl1pPr>
          </a:lstStyle>
          <a:p>
            <a:fld id="{A383ABB9-3E3D-4116-B5CB-8E5208179075}"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15100" y="609600"/>
            <a:ext cx="1943100" cy="5486400"/>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685800" y="609600"/>
            <a:ext cx="5676900" cy="54864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en-US"/>
          </a:p>
        </p:txBody>
      </p:sp>
      <p:sp>
        <p:nvSpPr>
          <p:cNvPr id="5" name="Нижний колонтитул 4"/>
          <p:cNvSpPr>
            <a:spLocks noGrp="1"/>
          </p:cNvSpPr>
          <p:nvPr>
            <p:ph type="ftr" sz="quarter" idx="11"/>
          </p:nvPr>
        </p:nvSpPr>
        <p:spPr/>
        <p:txBody>
          <a:bodyPr/>
          <a:lstStyle>
            <a:lvl1pPr>
              <a:defRPr/>
            </a:lvl1pPr>
          </a:lstStyle>
          <a:p>
            <a:endParaRPr lang="en-US"/>
          </a:p>
        </p:txBody>
      </p:sp>
      <p:sp>
        <p:nvSpPr>
          <p:cNvPr id="6" name="Номер слайда 5"/>
          <p:cNvSpPr>
            <a:spLocks noGrp="1"/>
          </p:cNvSpPr>
          <p:nvPr>
            <p:ph type="sldNum" sz="quarter" idx="12"/>
          </p:nvPr>
        </p:nvSpPr>
        <p:spPr/>
        <p:txBody>
          <a:bodyPr/>
          <a:lstStyle>
            <a:lvl1pPr>
              <a:defRPr/>
            </a:lvl1pPr>
          </a:lstStyle>
          <a:p>
            <a:fld id="{530E93E7-0387-4A41-AE5D-82FD6052AC07}"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en-US"/>
          </a:p>
        </p:txBody>
      </p:sp>
      <p:sp>
        <p:nvSpPr>
          <p:cNvPr id="5" name="Нижний колонтитул 4"/>
          <p:cNvSpPr>
            <a:spLocks noGrp="1"/>
          </p:cNvSpPr>
          <p:nvPr>
            <p:ph type="ftr" sz="quarter" idx="11"/>
          </p:nvPr>
        </p:nvSpPr>
        <p:spPr/>
        <p:txBody>
          <a:bodyPr/>
          <a:lstStyle>
            <a:lvl1pPr>
              <a:defRPr/>
            </a:lvl1pPr>
          </a:lstStyle>
          <a:p>
            <a:endParaRPr lang="en-US"/>
          </a:p>
        </p:txBody>
      </p:sp>
      <p:sp>
        <p:nvSpPr>
          <p:cNvPr id="6" name="Номер слайда 5"/>
          <p:cNvSpPr>
            <a:spLocks noGrp="1"/>
          </p:cNvSpPr>
          <p:nvPr>
            <p:ph type="sldNum" sz="quarter" idx="12"/>
          </p:nvPr>
        </p:nvSpPr>
        <p:spPr/>
        <p:txBody>
          <a:bodyPr/>
          <a:lstStyle>
            <a:lvl1pPr>
              <a:defRPr/>
            </a:lvl1pPr>
          </a:lstStyle>
          <a:p>
            <a:fld id="{755D0338-6D11-4064-9DC7-AEBFEC540E5A}"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en-US"/>
          </a:p>
        </p:txBody>
      </p:sp>
      <p:sp>
        <p:nvSpPr>
          <p:cNvPr id="5" name="Нижний колонтитул 4"/>
          <p:cNvSpPr>
            <a:spLocks noGrp="1"/>
          </p:cNvSpPr>
          <p:nvPr>
            <p:ph type="ftr" sz="quarter" idx="11"/>
          </p:nvPr>
        </p:nvSpPr>
        <p:spPr/>
        <p:txBody>
          <a:bodyPr/>
          <a:lstStyle>
            <a:lvl1pPr>
              <a:defRPr/>
            </a:lvl1pPr>
          </a:lstStyle>
          <a:p>
            <a:endParaRPr lang="en-US"/>
          </a:p>
        </p:txBody>
      </p:sp>
      <p:sp>
        <p:nvSpPr>
          <p:cNvPr id="6" name="Номер слайда 5"/>
          <p:cNvSpPr>
            <a:spLocks noGrp="1"/>
          </p:cNvSpPr>
          <p:nvPr>
            <p:ph type="sldNum" sz="quarter" idx="12"/>
          </p:nvPr>
        </p:nvSpPr>
        <p:spPr/>
        <p:txBody>
          <a:bodyPr/>
          <a:lstStyle>
            <a:lvl1pPr>
              <a:defRPr/>
            </a:lvl1pPr>
          </a:lstStyle>
          <a:p>
            <a:fld id="{5BE9C0D3-616F-4C20-9486-777000DF954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Содержимое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lvl1pPr>
              <a:defRPr/>
            </a:lvl1pPr>
          </a:lstStyle>
          <a:p>
            <a:endParaRPr lang="en-US"/>
          </a:p>
        </p:txBody>
      </p:sp>
      <p:sp>
        <p:nvSpPr>
          <p:cNvPr id="6" name="Нижний колонтитул 5"/>
          <p:cNvSpPr>
            <a:spLocks noGrp="1"/>
          </p:cNvSpPr>
          <p:nvPr>
            <p:ph type="ftr" sz="quarter" idx="11"/>
          </p:nvPr>
        </p:nvSpPr>
        <p:spPr/>
        <p:txBody>
          <a:bodyPr/>
          <a:lstStyle>
            <a:lvl1pPr>
              <a:defRPr/>
            </a:lvl1pPr>
          </a:lstStyle>
          <a:p>
            <a:endParaRPr lang="en-US"/>
          </a:p>
        </p:txBody>
      </p:sp>
      <p:sp>
        <p:nvSpPr>
          <p:cNvPr id="7" name="Номер слайда 6"/>
          <p:cNvSpPr>
            <a:spLocks noGrp="1"/>
          </p:cNvSpPr>
          <p:nvPr>
            <p:ph type="sldNum" sz="quarter" idx="12"/>
          </p:nvPr>
        </p:nvSpPr>
        <p:spPr/>
        <p:txBody>
          <a:bodyPr/>
          <a:lstStyle>
            <a:lvl1pPr>
              <a:defRPr/>
            </a:lvl1pPr>
          </a:lstStyle>
          <a:p>
            <a:fld id="{D0933C7D-E15F-4521-9322-4409B89F993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lvl1pPr>
              <a:defRPr/>
            </a:lvl1pPr>
          </a:lstStyle>
          <a:p>
            <a:endParaRPr lang="en-US"/>
          </a:p>
        </p:txBody>
      </p:sp>
      <p:sp>
        <p:nvSpPr>
          <p:cNvPr id="8" name="Нижний колонтитул 7"/>
          <p:cNvSpPr>
            <a:spLocks noGrp="1"/>
          </p:cNvSpPr>
          <p:nvPr>
            <p:ph type="ftr" sz="quarter" idx="11"/>
          </p:nvPr>
        </p:nvSpPr>
        <p:spPr/>
        <p:txBody>
          <a:bodyPr/>
          <a:lstStyle>
            <a:lvl1pPr>
              <a:defRPr/>
            </a:lvl1pPr>
          </a:lstStyle>
          <a:p>
            <a:endParaRPr lang="en-US"/>
          </a:p>
        </p:txBody>
      </p:sp>
      <p:sp>
        <p:nvSpPr>
          <p:cNvPr id="9" name="Номер слайда 8"/>
          <p:cNvSpPr>
            <a:spLocks noGrp="1"/>
          </p:cNvSpPr>
          <p:nvPr>
            <p:ph type="sldNum" sz="quarter" idx="12"/>
          </p:nvPr>
        </p:nvSpPr>
        <p:spPr/>
        <p:txBody>
          <a:bodyPr/>
          <a:lstStyle>
            <a:lvl1pPr>
              <a:defRPr/>
            </a:lvl1pPr>
          </a:lstStyle>
          <a:p>
            <a:fld id="{94B39BF7-B007-4C0A-83B2-DD65A875CCD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lvl1pPr>
              <a:defRPr/>
            </a:lvl1pPr>
          </a:lstStyle>
          <a:p>
            <a:endParaRPr lang="en-US"/>
          </a:p>
        </p:txBody>
      </p:sp>
      <p:sp>
        <p:nvSpPr>
          <p:cNvPr id="4" name="Нижний колонтитул 3"/>
          <p:cNvSpPr>
            <a:spLocks noGrp="1"/>
          </p:cNvSpPr>
          <p:nvPr>
            <p:ph type="ftr" sz="quarter" idx="11"/>
          </p:nvPr>
        </p:nvSpPr>
        <p:spPr/>
        <p:txBody>
          <a:bodyPr/>
          <a:lstStyle>
            <a:lvl1pPr>
              <a:defRPr/>
            </a:lvl1pPr>
          </a:lstStyle>
          <a:p>
            <a:endParaRPr lang="en-US"/>
          </a:p>
        </p:txBody>
      </p:sp>
      <p:sp>
        <p:nvSpPr>
          <p:cNvPr id="5" name="Номер слайда 4"/>
          <p:cNvSpPr>
            <a:spLocks noGrp="1"/>
          </p:cNvSpPr>
          <p:nvPr>
            <p:ph type="sldNum" sz="quarter" idx="12"/>
          </p:nvPr>
        </p:nvSpPr>
        <p:spPr/>
        <p:txBody>
          <a:bodyPr/>
          <a:lstStyle>
            <a:lvl1pPr>
              <a:defRPr/>
            </a:lvl1pPr>
          </a:lstStyle>
          <a:p>
            <a:fld id="{B3773C91-9D68-4639-8DC2-715DB7C0717D}"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en-US"/>
          </a:p>
        </p:txBody>
      </p:sp>
      <p:sp>
        <p:nvSpPr>
          <p:cNvPr id="3" name="Нижний колонтитул 2"/>
          <p:cNvSpPr>
            <a:spLocks noGrp="1"/>
          </p:cNvSpPr>
          <p:nvPr>
            <p:ph type="ftr" sz="quarter" idx="11"/>
          </p:nvPr>
        </p:nvSpPr>
        <p:spPr/>
        <p:txBody>
          <a:bodyPr/>
          <a:lstStyle>
            <a:lvl1pPr>
              <a:defRPr/>
            </a:lvl1pPr>
          </a:lstStyle>
          <a:p>
            <a:endParaRPr lang="en-US"/>
          </a:p>
        </p:txBody>
      </p:sp>
      <p:sp>
        <p:nvSpPr>
          <p:cNvPr id="4" name="Номер слайда 3"/>
          <p:cNvSpPr>
            <a:spLocks noGrp="1"/>
          </p:cNvSpPr>
          <p:nvPr>
            <p:ph type="sldNum" sz="quarter" idx="12"/>
          </p:nvPr>
        </p:nvSpPr>
        <p:spPr/>
        <p:txBody>
          <a:bodyPr/>
          <a:lstStyle>
            <a:lvl1pPr>
              <a:defRPr/>
            </a:lvl1pPr>
          </a:lstStyle>
          <a:p>
            <a:fld id="{1E430F9F-13EF-47DA-B98C-CB4E88E2FB6C}"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en-US"/>
          </a:p>
        </p:txBody>
      </p:sp>
      <p:sp>
        <p:nvSpPr>
          <p:cNvPr id="6" name="Нижний колонтитул 5"/>
          <p:cNvSpPr>
            <a:spLocks noGrp="1"/>
          </p:cNvSpPr>
          <p:nvPr>
            <p:ph type="ftr" sz="quarter" idx="11"/>
          </p:nvPr>
        </p:nvSpPr>
        <p:spPr/>
        <p:txBody>
          <a:bodyPr/>
          <a:lstStyle>
            <a:lvl1pPr>
              <a:defRPr/>
            </a:lvl1pPr>
          </a:lstStyle>
          <a:p>
            <a:endParaRPr lang="en-US"/>
          </a:p>
        </p:txBody>
      </p:sp>
      <p:sp>
        <p:nvSpPr>
          <p:cNvPr id="7" name="Номер слайда 6"/>
          <p:cNvSpPr>
            <a:spLocks noGrp="1"/>
          </p:cNvSpPr>
          <p:nvPr>
            <p:ph type="sldNum" sz="quarter" idx="12"/>
          </p:nvPr>
        </p:nvSpPr>
        <p:spPr/>
        <p:txBody>
          <a:bodyPr/>
          <a:lstStyle>
            <a:lvl1pPr>
              <a:defRPr/>
            </a:lvl1pPr>
          </a:lstStyle>
          <a:p>
            <a:fld id="{48AE6C60-BACF-417A-94D1-6F9C4121FE39}"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en-US"/>
          </a:p>
        </p:txBody>
      </p:sp>
      <p:sp>
        <p:nvSpPr>
          <p:cNvPr id="6" name="Нижний колонтитул 5"/>
          <p:cNvSpPr>
            <a:spLocks noGrp="1"/>
          </p:cNvSpPr>
          <p:nvPr>
            <p:ph type="ftr" sz="quarter" idx="11"/>
          </p:nvPr>
        </p:nvSpPr>
        <p:spPr/>
        <p:txBody>
          <a:bodyPr/>
          <a:lstStyle>
            <a:lvl1pPr>
              <a:defRPr/>
            </a:lvl1pPr>
          </a:lstStyle>
          <a:p>
            <a:endParaRPr lang="en-US"/>
          </a:p>
        </p:txBody>
      </p:sp>
      <p:sp>
        <p:nvSpPr>
          <p:cNvPr id="7" name="Номер слайда 6"/>
          <p:cNvSpPr>
            <a:spLocks noGrp="1"/>
          </p:cNvSpPr>
          <p:nvPr>
            <p:ph type="sldNum" sz="quarter" idx="12"/>
          </p:nvPr>
        </p:nvSpPr>
        <p:spPr/>
        <p:txBody>
          <a:bodyPr/>
          <a:lstStyle>
            <a:lvl1pPr>
              <a:defRPr/>
            </a:lvl1pPr>
          </a:lstStyle>
          <a:p>
            <a:fld id="{B7723BCC-D22B-4D99-9B23-2EE41B3C0F30}"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3D4A8"/>
            </a:gs>
            <a:gs pos="25000">
              <a:srgbClr val="21D6E0"/>
            </a:gs>
            <a:gs pos="75000">
              <a:srgbClr val="0087E6"/>
            </a:gs>
            <a:gs pos="100000">
              <a:srgbClr val="005CBF"/>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15A72019-526D-4EED-AAA6-8970556F06E2}"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3" Type="http://schemas.openxmlformats.org/officeDocument/2006/relationships/hyperlink" Target="http://www.artchive.com/artchive/C/cezanne.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www.artchive.com/artchive/B/braque.html"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en.wikipedia.org/wiki/Museum_of_Modern_Art"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en.wikipedia.org/w/index.php?title=Special:Booksources&amp;isbn=0870705199" TargetMode="External"/><Relationship Id="rId5" Type="http://schemas.openxmlformats.org/officeDocument/2006/relationships/hyperlink" Target="http://en.wikipedia.org/wiki/1980" TargetMode="External"/><Relationship Id="rId4" Type="http://schemas.openxmlformats.org/officeDocument/2006/relationships/hyperlink" Target="http://en.wikipedia.org/wiki/New_York"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en.wikipedia.org/wiki/1918"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en.wikipedia.org/wiki/Sergei_Diaghilev" TargetMode="External"/><Relationship Id="rId4" Type="http://schemas.openxmlformats.org/officeDocument/2006/relationships/hyperlink" Target="http://en.wikipedia.org/wiki/Olga_Khoklova"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WordArt 2"/>
          <p:cNvSpPr>
            <a:spLocks noChangeArrowheads="1" noChangeShapeType="1" noTextEdit="1"/>
          </p:cNvSpPr>
          <p:nvPr/>
        </p:nvSpPr>
        <p:spPr bwMode="auto">
          <a:xfrm>
            <a:off x="1143000" y="1295400"/>
            <a:ext cx="7467600" cy="3429000"/>
          </a:xfrm>
          <a:prstGeom prst="rect">
            <a:avLst/>
          </a:prstGeom>
        </p:spPr>
        <p:txBody>
          <a:bodyPr wrap="none" fromWordArt="1">
            <a:prstTxWarp prst="textDeflateBottom">
              <a:avLst>
                <a:gd name="adj" fmla="val 76472"/>
              </a:avLst>
            </a:prstTxWarp>
            <a:scene3d>
              <a:camera prst="legacyPerspectiveFront">
                <a:rot lat="19799999" lon="19439998" rev="0"/>
              </a:camera>
              <a:lightRig rig="legacyNormal2" dir="t"/>
            </a:scene3d>
            <a:sp3d extrusionH="354000" prstMaterial="legacyMatte">
              <a:extrusionClr>
                <a:srgbClr val="939676"/>
              </a:extrusionClr>
            </a:sp3d>
          </a:bodyPr>
          <a:lstStyle/>
          <a:p>
            <a:pPr algn="ctr"/>
            <a:r>
              <a:rPr lang="en-US" sz="3600" kern="10">
                <a:ln w="9525">
                  <a:round/>
                  <a:headEnd/>
                  <a:tailEnd/>
                </a:ln>
                <a:gradFill rotWithShape="0">
                  <a:gsLst>
                    <a:gs pos="0">
                      <a:srgbClr val="707070"/>
                    </a:gs>
                    <a:gs pos="50000">
                      <a:srgbClr val="FFFFFF"/>
                    </a:gs>
                    <a:gs pos="100000">
                      <a:srgbClr val="707070"/>
                    </a:gs>
                  </a:gsLst>
                  <a:lin ang="2700000" scaled="1"/>
                </a:gradFill>
                <a:latin typeface="Impact"/>
              </a:rPr>
              <a:t>Pablo Picasso</a:t>
            </a:r>
            <a:endParaRPr lang="uk-UA" sz="3600" kern="10">
              <a:ln w="9525">
                <a:round/>
                <a:headEnd/>
                <a:tailEnd/>
              </a:ln>
              <a:gradFill rotWithShape="0">
                <a:gsLst>
                  <a:gs pos="0">
                    <a:srgbClr val="707070"/>
                  </a:gs>
                  <a:gs pos="50000">
                    <a:srgbClr val="FFFFFF"/>
                  </a:gs>
                  <a:gs pos="100000">
                    <a:srgbClr val="707070"/>
                  </a:gs>
                </a:gsLst>
                <a:lin ang="2700000" scaled="1"/>
              </a:gradFill>
              <a:latin typeface="Impact"/>
            </a:endParaRPr>
          </a:p>
        </p:txBody>
      </p:sp>
      <p:sp>
        <p:nvSpPr>
          <p:cNvPr id="2051" name="Text Box 3"/>
          <p:cNvSpPr txBox="1">
            <a:spLocks noChangeArrowheads="1"/>
          </p:cNvSpPr>
          <p:nvPr/>
        </p:nvSpPr>
        <p:spPr bwMode="auto">
          <a:xfrm>
            <a:off x="1981200" y="5029200"/>
            <a:ext cx="4267200" cy="461665"/>
          </a:xfrm>
          <a:prstGeom prst="rect">
            <a:avLst/>
          </a:prstGeom>
          <a:noFill/>
          <a:ln w="9525">
            <a:noFill/>
            <a:miter lim="800000"/>
            <a:headEnd/>
            <a:tailEnd/>
          </a:ln>
          <a:effectLst/>
        </p:spPr>
        <p:txBody>
          <a:bodyPr>
            <a:spAutoFit/>
          </a:bodyPr>
          <a:lstStyle/>
          <a:p>
            <a:pPr>
              <a:spcBef>
                <a:spcPct val="50000"/>
              </a:spcBef>
            </a:pPr>
            <a:r>
              <a:rPr lang="en-US" b="1" dirty="0" smtClean="0">
                <a:solidFill>
                  <a:schemeClr val="bg1"/>
                </a:solidFill>
              </a:rPr>
              <a:t>By</a:t>
            </a:r>
            <a:r>
              <a:rPr lang="en-US" b="1" dirty="0" smtClean="0">
                <a:solidFill>
                  <a:schemeClr val="bg1"/>
                </a:solidFill>
              </a:rPr>
              <a:t>: Beznoschenko Valentina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4" name="Picture 4" descr="ttt666777uuu"/>
          <p:cNvPicPr>
            <a:picLocks noChangeAspect="1" noChangeArrowheads="1"/>
          </p:cNvPicPr>
          <p:nvPr/>
        </p:nvPicPr>
        <p:blipFill>
          <a:blip r:embed="rId3" cstate="print"/>
          <a:srcRect/>
          <a:stretch>
            <a:fillRect/>
          </a:stretch>
        </p:blipFill>
        <p:spPr bwMode="auto">
          <a:xfrm>
            <a:off x="381000" y="381000"/>
            <a:ext cx="4022725" cy="5410200"/>
          </a:xfrm>
          <a:prstGeom prst="rect">
            <a:avLst/>
          </a:prstGeom>
          <a:noFill/>
        </p:spPr>
      </p:pic>
      <p:sp>
        <p:nvSpPr>
          <p:cNvPr id="20485" name="Text Box 5"/>
          <p:cNvSpPr txBox="1">
            <a:spLocks noChangeArrowheads="1"/>
          </p:cNvSpPr>
          <p:nvPr/>
        </p:nvSpPr>
        <p:spPr bwMode="auto">
          <a:xfrm>
            <a:off x="457200" y="6248400"/>
            <a:ext cx="3733800" cy="457200"/>
          </a:xfrm>
          <a:prstGeom prst="rect">
            <a:avLst/>
          </a:prstGeom>
          <a:noFill/>
          <a:ln w="9525">
            <a:noFill/>
            <a:miter lim="800000"/>
            <a:headEnd/>
            <a:tailEnd/>
          </a:ln>
          <a:effectLst/>
        </p:spPr>
        <p:txBody>
          <a:bodyPr>
            <a:spAutoFit/>
          </a:bodyPr>
          <a:lstStyle/>
          <a:p>
            <a:pPr>
              <a:spcBef>
                <a:spcPct val="50000"/>
              </a:spcBef>
            </a:pPr>
            <a:r>
              <a:rPr lang="en-US" b="1">
                <a:solidFill>
                  <a:schemeClr val="bg1"/>
                </a:solidFill>
              </a:rPr>
              <a:t>“Le Gourmet” 1901</a:t>
            </a:r>
          </a:p>
        </p:txBody>
      </p:sp>
      <p:pic>
        <p:nvPicPr>
          <p:cNvPr id="20486" name="Picture 6" descr="a00022bd"/>
          <p:cNvPicPr>
            <a:picLocks noChangeAspect="1" noChangeArrowheads="1"/>
          </p:cNvPicPr>
          <p:nvPr/>
        </p:nvPicPr>
        <p:blipFill>
          <a:blip r:embed="rId4" cstate="print"/>
          <a:srcRect/>
          <a:stretch>
            <a:fillRect/>
          </a:stretch>
        </p:blipFill>
        <p:spPr bwMode="auto">
          <a:xfrm>
            <a:off x="4876800" y="228600"/>
            <a:ext cx="3700463" cy="5638800"/>
          </a:xfrm>
          <a:prstGeom prst="rect">
            <a:avLst/>
          </a:prstGeom>
          <a:noFill/>
        </p:spPr>
      </p:pic>
      <p:sp>
        <p:nvSpPr>
          <p:cNvPr id="20487" name="Text Box 7"/>
          <p:cNvSpPr txBox="1">
            <a:spLocks noChangeArrowheads="1"/>
          </p:cNvSpPr>
          <p:nvPr/>
        </p:nvSpPr>
        <p:spPr bwMode="auto">
          <a:xfrm>
            <a:off x="5029200" y="6096000"/>
            <a:ext cx="3124200" cy="457200"/>
          </a:xfrm>
          <a:prstGeom prst="rect">
            <a:avLst/>
          </a:prstGeom>
          <a:noFill/>
          <a:ln w="9525">
            <a:noFill/>
            <a:miter lim="800000"/>
            <a:headEnd/>
            <a:tailEnd/>
          </a:ln>
          <a:effectLst/>
        </p:spPr>
        <p:txBody>
          <a:bodyPr>
            <a:spAutoFit/>
          </a:bodyPr>
          <a:lstStyle/>
          <a:p>
            <a:pPr>
              <a:spcBef>
                <a:spcPct val="50000"/>
              </a:spcBef>
            </a:pPr>
            <a:r>
              <a:rPr lang="en-US" b="1">
                <a:solidFill>
                  <a:schemeClr val="bg1"/>
                </a:solidFill>
              </a:rPr>
              <a:t>“The Tragedy” 1903</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solidFill>
                  <a:schemeClr val="bg1"/>
                </a:solidFill>
              </a:rPr>
              <a:t>Cubism Period </a:t>
            </a:r>
          </a:p>
        </p:txBody>
      </p:sp>
      <p:sp>
        <p:nvSpPr>
          <p:cNvPr id="21507" name="Rectangle 3"/>
          <p:cNvSpPr>
            <a:spLocks noGrp="1" noChangeArrowheads="1"/>
          </p:cNvSpPr>
          <p:nvPr>
            <p:ph type="body" idx="1"/>
          </p:nvPr>
        </p:nvSpPr>
        <p:spPr/>
        <p:txBody>
          <a:bodyPr/>
          <a:lstStyle/>
          <a:p>
            <a:pPr>
              <a:lnSpc>
                <a:spcPct val="90000"/>
              </a:lnSpc>
            </a:pPr>
            <a:r>
              <a:rPr lang="en-US">
                <a:solidFill>
                  <a:schemeClr val="bg1"/>
                </a:solidFill>
                <a:latin typeface="Arial" charset="0"/>
              </a:rPr>
              <a:t>In late 1906, Picasso started to paint in a truly revolutionary manner. Inspired by </a:t>
            </a:r>
            <a:r>
              <a:rPr lang="en-US">
                <a:solidFill>
                  <a:schemeClr val="bg1"/>
                </a:solidFill>
                <a:latin typeface="Arial" charset="0"/>
                <a:hlinkClick r:id="rId3"/>
              </a:rPr>
              <a:t>Cézanne</a:t>
            </a:r>
            <a:r>
              <a:rPr lang="en-US">
                <a:solidFill>
                  <a:schemeClr val="bg1"/>
                </a:solidFill>
                <a:latin typeface="Arial" charset="0"/>
              </a:rPr>
              <a:t>'s flattened depiction of space, and working alongside his friend </a:t>
            </a:r>
            <a:r>
              <a:rPr lang="en-US">
                <a:solidFill>
                  <a:schemeClr val="bg1"/>
                </a:solidFill>
                <a:latin typeface="Arial" charset="0"/>
                <a:hlinkClick r:id="rId4"/>
              </a:rPr>
              <a:t>Georges Braque</a:t>
            </a:r>
            <a:r>
              <a:rPr lang="en-US">
                <a:solidFill>
                  <a:schemeClr val="bg1"/>
                </a:solidFill>
                <a:latin typeface="Arial" charset="0"/>
              </a:rPr>
              <a:t>, he began to express space in strongly geometrical terms. These initial efforts at developing this almost sculptural sense of space in painting are the beginnings of Cubism</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picasso_selfportrait_palett"/>
          <p:cNvPicPr>
            <a:picLocks noChangeAspect="1" noChangeArrowheads="1"/>
          </p:cNvPicPr>
          <p:nvPr/>
        </p:nvPicPr>
        <p:blipFill>
          <a:blip r:embed="rId3" cstate="print"/>
          <a:srcRect/>
          <a:stretch>
            <a:fillRect/>
          </a:stretch>
        </p:blipFill>
        <p:spPr bwMode="auto">
          <a:xfrm>
            <a:off x="914400" y="228600"/>
            <a:ext cx="6477000" cy="5791200"/>
          </a:xfrm>
          <a:prstGeom prst="rect">
            <a:avLst/>
          </a:prstGeom>
          <a:noFill/>
        </p:spPr>
      </p:pic>
      <p:sp>
        <p:nvSpPr>
          <p:cNvPr id="25603" name="Text Box 3"/>
          <p:cNvSpPr txBox="1">
            <a:spLocks noChangeArrowheads="1"/>
          </p:cNvSpPr>
          <p:nvPr/>
        </p:nvSpPr>
        <p:spPr bwMode="auto">
          <a:xfrm>
            <a:off x="2819400" y="6035675"/>
            <a:ext cx="3581400" cy="822325"/>
          </a:xfrm>
          <a:prstGeom prst="rect">
            <a:avLst/>
          </a:prstGeom>
          <a:noFill/>
          <a:ln w="9525">
            <a:noFill/>
            <a:miter lim="800000"/>
            <a:headEnd/>
            <a:tailEnd/>
          </a:ln>
          <a:effectLst/>
        </p:spPr>
        <p:txBody>
          <a:bodyPr>
            <a:spAutoFit/>
          </a:bodyPr>
          <a:lstStyle/>
          <a:p>
            <a:pPr>
              <a:spcBef>
                <a:spcPct val="50000"/>
              </a:spcBef>
            </a:pPr>
            <a:r>
              <a:rPr lang="en-US" b="1">
                <a:solidFill>
                  <a:schemeClr val="bg1"/>
                </a:solidFill>
              </a:rPr>
              <a:t>“Self Portrait with Palette” 1906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h640024p"/>
          <p:cNvPicPr>
            <a:picLocks noChangeAspect="1" noChangeArrowheads="1"/>
          </p:cNvPicPr>
          <p:nvPr/>
        </p:nvPicPr>
        <p:blipFill>
          <a:blip r:embed="rId3" cstate="print"/>
          <a:srcRect/>
          <a:stretch>
            <a:fillRect/>
          </a:stretch>
        </p:blipFill>
        <p:spPr bwMode="auto">
          <a:xfrm>
            <a:off x="914400" y="685800"/>
            <a:ext cx="5867400" cy="4572000"/>
          </a:xfrm>
          <a:prstGeom prst="rect">
            <a:avLst/>
          </a:prstGeom>
          <a:noFill/>
        </p:spPr>
      </p:pic>
      <p:sp>
        <p:nvSpPr>
          <p:cNvPr id="26627" name="Text Box 3"/>
          <p:cNvSpPr txBox="1">
            <a:spLocks noChangeArrowheads="1"/>
          </p:cNvSpPr>
          <p:nvPr/>
        </p:nvSpPr>
        <p:spPr bwMode="auto">
          <a:xfrm>
            <a:off x="1295400" y="5867400"/>
            <a:ext cx="4114800" cy="457200"/>
          </a:xfrm>
          <a:prstGeom prst="rect">
            <a:avLst/>
          </a:prstGeom>
          <a:noFill/>
          <a:ln w="9525">
            <a:noFill/>
            <a:miter lim="800000"/>
            <a:headEnd/>
            <a:tailEnd/>
          </a:ln>
          <a:effectLst/>
        </p:spPr>
        <p:txBody>
          <a:bodyPr>
            <a:spAutoFit/>
          </a:bodyPr>
          <a:lstStyle/>
          <a:p>
            <a:pPr>
              <a:spcBef>
                <a:spcPct val="50000"/>
              </a:spcBef>
            </a:pPr>
            <a:r>
              <a:rPr lang="en-US" b="1">
                <a:solidFill>
                  <a:schemeClr val="bg1"/>
                </a:solidFill>
              </a:rPr>
              <a:t>“Violin &amp; Guitar”</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solidFill>
                  <a:schemeClr val="bg1"/>
                </a:solidFill>
              </a:rPr>
              <a:t>Between the Wars </a:t>
            </a:r>
          </a:p>
        </p:txBody>
      </p:sp>
      <p:sp>
        <p:nvSpPr>
          <p:cNvPr id="27651" name="Rectangle 3"/>
          <p:cNvSpPr>
            <a:spLocks noGrp="1" noChangeArrowheads="1"/>
          </p:cNvSpPr>
          <p:nvPr>
            <p:ph type="body" idx="1"/>
          </p:nvPr>
        </p:nvSpPr>
        <p:spPr>
          <a:xfrm>
            <a:off x="533400" y="1600200"/>
            <a:ext cx="7772400" cy="4114800"/>
          </a:xfrm>
        </p:spPr>
        <p:txBody>
          <a:bodyPr/>
          <a:lstStyle/>
          <a:p>
            <a:pPr>
              <a:lnSpc>
                <a:spcPct val="90000"/>
              </a:lnSpc>
            </a:pPr>
            <a:r>
              <a:rPr lang="en-US" sz="2800">
                <a:solidFill>
                  <a:schemeClr val="bg1"/>
                </a:solidFill>
                <a:latin typeface="Arial" charset="0"/>
              </a:rPr>
              <a:t>The collaboration between Picasso and Braque was ended by the First World War. After the war, Picasso, reflecting society's disillusionment and shock with the technological horrors of the war, reverted to a Classicist mode of representation. At the same time, however, he was continuing to push Cubism into new paths. During the '30s Picasso became tangentially connected with the Surrealist movement. Although Andre Breton tried to recruit Picasso, he remained ultimately aloof from any school of art throughout his career</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6" name="Picture 4" descr="picasso_3music_moma"/>
          <p:cNvPicPr>
            <a:picLocks noChangeAspect="1" noChangeArrowheads="1"/>
          </p:cNvPicPr>
          <p:nvPr/>
        </p:nvPicPr>
        <p:blipFill>
          <a:blip r:embed="rId3" cstate="print"/>
          <a:srcRect/>
          <a:stretch>
            <a:fillRect/>
          </a:stretch>
        </p:blipFill>
        <p:spPr bwMode="auto">
          <a:xfrm>
            <a:off x="928688" y="114300"/>
            <a:ext cx="7286625" cy="662940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00223042"/>
          <p:cNvPicPr>
            <a:picLocks noChangeAspect="1" noChangeArrowheads="1"/>
          </p:cNvPicPr>
          <p:nvPr/>
        </p:nvPicPr>
        <p:blipFill>
          <a:blip r:embed="rId3" cstate="print"/>
          <a:srcRect/>
          <a:stretch>
            <a:fillRect/>
          </a:stretch>
        </p:blipFill>
        <p:spPr bwMode="auto">
          <a:xfrm>
            <a:off x="609600" y="762000"/>
            <a:ext cx="7848600" cy="5927725"/>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solidFill>
                  <a:schemeClr val="bg1"/>
                </a:solidFill>
              </a:rPr>
              <a:t>Picasso the Legend </a:t>
            </a:r>
          </a:p>
        </p:txBody>
      </p:sp>
      <p:sp>
        <p:nvSpPr>
          <p:cNvPr id="30723" name="Rectangle 3"/>
          <p:cNvSpPr>
            <a:spLocks noGrp="1" noChangeArrowheads="1"/>
          </p:cNvSpPr>
          <p:nvPr>
            <p:ph type="body" idx="1"/>
          </p:nvPr>
        </p:nvSpPr>
        <p:spPr/>
        <p:txBody>
          <a:bodyPr/>
          <a:lstStyle/>
          <a:p>
            <a:pPr>
              <a:lnSpc>
                <a:spcPct val="90000"/>
              </a:lnSpc>
            </a:pPr>
            <a:r>
              <a:rPr lang="en-US" sz="2800">
                <a:solidFill>
                  <a:schemeClr val="bg1"/>
                </a:solidFill>
                <a:latin typeface="Arial" charset="0"/>
              </a:rPr>
              <a:t>By the late '30s, Picasso was the most famous artist in the world. He was called upon to depict the brutality of fascist aggression in the Spanish Civil War with his monumental "Guernica". </a:t>
            </a:r>
          </a:p>
          <a:p>
            <a:pPr>
              <a:lnSpc>
                <a:spcPct val="90000"/>
              </a:lnSpc>
            </a:pPr>
            <a:r>
              <a:rPr lang="en-US" sz="2800">
                <a:solidFill>
                  <a:schemeClr val="bg1"/>
                </a:solidFill>
                <a:latin typeface="Arial" charset="0"/>
              </a:rPr>
              <a:t>Many other paintings from this period reflect the horror of war, but there is a consistent depiction of personal interest as well. The women in Picasso's life had a major impact on his artistic production, and some of the best examples are from this period.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descr="guernica"/>
          <p:cNvPicPr>
            <a:picLocks noChangeAspect="1" noChangeArrowheads="1"/>
          </p:cNvPicPr>
          <p:nvPr/>
        </p:nvPicPr>
        <p:blipFill>
          <a:blip r:embed="rId3" cstate="print"/>
          <a:srcRect/>
          <a:stretch>
            <a:fillRect/>
          </a:stretch>
        </p:blipFill>
        <p:spPr bwMode="auto">
          <a:xfrm>
            <a:off x="304800" y="381000"/>
            <a:ext cx="8534400" cy="6096000"/>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381000" y="-457200"/>
            <a:ext cx="7772400" cy="1485900"/>
          </a:xfrm>
        </p:spPr>
        <p:txBody>
          <a:bodyPr/>
          <a:lstStyle/>
          <a:p>
            <a:r>
              <a:rPr lang="en-US">
                <a:solidFill>
                  <a:schemeClr val="bg1"/>
                </a:solidFill>
              </a:rPr>
              <a:t>Picasso’s Late Works </a:t>
            </a:r>
          </a:p>
        </p:txBody>
      </p:sp>
      <p:sp>
        <p:nvSpPr>
          <p:cNvPr id="38915" name="Rectangle 3"/>
          <p:cNvSpPr>
            <a:spLocks noGrp="1" noChangeArrowheads="1"/>
          </p:cNvSpPr>
          <p:nvPr>
            <p:ph type="body" idx="1"/>
          </p:nvPr>
        </p:nvSpPr>
        <p:spPr>
          <a:xfrm>
            <a:off x="381000" y="609600"/>
            <a:ext cx="7772400" cy="4114800"/>
          </a:xfrm>
        </p:spPr>
        <p:txBody>
          <a:bodyPr/>
          <a:lstStyle/>
          <a:p>
            <a:pPr>
              <a:lnSpc>
                <a:spcPct val="90000"/>
              </a:lnSpc>
            </a:pPr>
            <a:r>
              <a:rPr lang="en-US" sz="2400" b="1">
                <a:solidFill>
                  <a:schemeClr val="bg1"/>
                </a:solidFill>
                <a:latin typeface="Arial" charset="0"/>
              </a:rPr>
              <a:t>In the last two decades of his long career, Picasso produced more work than at any other time of his life. During this period, some works are not only dated by month and day, but with a numeral (I, II, III, etc.) indicating multiple works created that single day! </a:t>
            </a:r>
          </a:p>
          <a:p>
            <a:pPr>
              <a:lnSpc>
                <a:spcPct val="90000"/>
              </a:lnSpc>
            </a:pPr>
            <a:r>
              <a:rPr lang="en-US" sz="2400" b="1">
                <a:solidFill>
                  <a:schemeClr val="bg1"/>
                </a:solidFill>
                <a:latin typeface="Arial" charset="0"/>
              </a:rPr>
              <a:t>This late period tends to be overlooked, but contains some of the finest of Picasso's paintings. Some critics maintain Picasso was creatively lazy at this point, but a close look at the work is very rewarding. He had achieved a level of effortless artistic expression that, I believe, has still not been fully appreciated after more than 25 years. </a:t>
            </a:r>
          </a:p>
          <a:p>
            <a:pPr>
              <a:lnSpc>
                <a:spcPct val="90000"/>
              </a:lnSpc>
            </a:pPr>
            <a:r>
              <a:rPr lang="en-US" sz="2400" b="1">
                <a:solidFill>
                  <a:schemeClr val="bg1"/>
                </a:solidFill>
                <a:latin typeface="Arial" charset="0"/>
              </a:rPr>
              <a:t>Regardless of your position on Picasso's personal and artistic life, each of us can, in view of our own mortality, be awed by his final self-portrait.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solidFill>
                  <a:schemeClr val="bg1"/>
                </a:solidFill>
              </a:rPr>
              <a:t>Early Years </a:t>
            </a:r>
          </a:p>
        </p:txBody>
      </p:sp>
      <p:sp>
        <p:nvSpPr>
          <p:cNvPr id="3075" name="Rectangle 3"/>
          <p:cNvSpPr>
            <a:spLocks noGrp="1" noChangeArrowheads="1"/>
          </p:cNvSpPr>
          <p:nvPr>
            <p:ph type="body" idx="1"/>
          </p:nvPr>
        </p:nvSpPr>
        <p:spPr/>
        <p:txBody>
          <a:bodyPr/>
          <a:lstStyle/>
          <a:p>
            <a:r>
              <a:rPr lang="en-US">
                <a:solidFill>
                  <a:schemeClr val="bg1"/>
                </a:solidFill>
              </a:rPr>
              <a:t>Pablo Picasso was born on October 25, 1881 in Malaga, Spain.</a:t>
            </a:r>
          </a:p>
          <a:p>
            <a:r>
              <a:rPr lang="en-US">
                <a:solidFill>
                  <a:schemeClr val="bg1"/>
                </a:solidFill>
              </a:rPr>
              <a:t>He started painting and drawing at a very young age</a:t>
            </a:r>
          </a:p>
          <a:p>
            <a:r>
              <a:rPr lang="en-US">
                <a:solidFill>
                  <a:schemeClr val="bg1"/>
                </a:solidFill>
              </a:rPr>
              <a:t>Picasso’s father José Ruiz y Blasco was also a painter himself and recognized Pablo’s talent at his young age.</a:t>
            </a:r>
          </a:p>
          <a:p>
            <a:endParaRPr lang="en-US">
              <a:solidFill>
                <a:schemeClr val="bg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2" descr="self8"/>
          <p:cNvPicPr>
            <a:picLocks noChangeAspect="1" noChangeArrowheads="1"/>
          </p:cNvPicPr>
          <p:nvPr/>
        </p:nvPicPr>
        <p:blipFill>
          <a:blip r:embed="rId3" cstate="print"/>
          <a:srcRect/>
          <a:stretch>
            <a:fillRect/>
          </a:stretch>
        </p:blipFill>
        <p:spPr bwMode="auto">
          <a:xfrm>
            <a:off x="457200" y="247650"/>
            <a:ext cx="8153400" cy="6232525"/>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5" name="Rectangle 5"/>
          <p:cNvSpPr>
            <a:spLocks noGrp="1" noChangeArrowheads="1"/>
          </p:cNvSpPr>
          <p:nvPr>
            <p:ph type="body" idx="1"/>
          </p:nvPr>
        </p:nvSpPr>
        <p:spPr>
          <a:noFill/>
          <a:ln/>
        </p:spPr>
        <p:txBody>
          <a:bodyPr/>
          <a:lstStyle/>
          <a:p>
            <a:pPr>
              <a:lnSpc>
                <a:spcPct val="90000"/>
              </a:lnSpc>
            </a:pPr>
            <a:r>
              <a:rPr lang="en-US" sz="2800" b="1">
                <a:solidFill>
                  <a:schemeClr val="bg1"/>
                </a:solidFill>
              </a:rPr>
              <a:t>Throughout Picasso's lifetime, his work was exhibited on countless occasions. Most unusual, however, was the 1971 exhibition at the Louvre, in Paris, honoring him on his 90th birthday; until then, living artists had not been shown there. In 1980 a major retrospective showing of his work was held at the Museum of Modern Art in New York City. Picasso died in his villa Notre-Dame-de-Vie near Mougins on April 8, 1973.</a:t>
            </a:r>
          </a:p>
          <a:p>
            <a:pPr>
              <a:lnSpc>
                <a:spcPct val="90000"/>
              </a:lnSpc>
            </a:pPr>
            <a:endParaRPr lang="en-US" sz="2800">
              <a:solidFill>
                <a:schemeClr val="bg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solidFill>
                  <a:schemeClr val="bg1"/>
                </a:solidFill>
              </a:rPr>
              <a:t>Bibliography</a:t>
            </a:r>
          </a:p>
        </p:txBody>
      </p:sp>
      <p:sp>
        <p:nvSpPr>
          <p:cNvPr id="41987" name="Rectangle 3"/>
          <p:cNvSpPr>
            <a:spLocks noGrp="1" noChangeArrowheads="1"/>
          </p:cNvSpPr>
          <p:nvPr>
            <p:ph type="body" idx="1"/>
          </p:nvPr>
        </p:nvSpPr>
        <p:spPr/>
        <p:txBody>
          <a:bodyPr/>
          <a:lstStyle/>
          <a:p>
            <a:pPr>
              <a:lnSpc>
                <a:spcPct val="90000"/>
              </a:lnSpc>
            </a:pPr>
            <a:r>
              <a:rPr lang="en-US" sz="2800" b="1">
                <a:solidFill>
                  <a:schemeClr val="bg1"/>
                </a:solidFill>
              </a:rPr>
              <a:t>Encyclopaedia Britannica, 1994 and Encarta 1999.</a:t>
            </a:r>
            <a:br>
              <a:rPr lang="en-US" sz="2800" b="1">
                <a:solidFill>
                  <a:schemeClr val="bg1"/>
                </a:solidFill>
              </a:rPr>
            </a:br>
            <a:endParaRPr lang="en-US" sz="2800" b="1">
              <a:solidFill>
                <a:schemeClr val="bg1"/>
              </a:solidFill>
            </a:endParaRPr>
          </a:p>
          <a:p>
            <a:pPr>
              <a:lnSpc>
                <a:spcPct val="90000"/>
              </a:lnSpc>
            </a:pPr>
            <a:r>
              <a:rPr lang="en-US" sz="2800">
                <a:solidFill>
                  <a:schemeClr val="bg1"/>
                </a:solidFill>
                <a:hlinkClick r:id="rId3" tooltip="Museum of Modern Art"/>
              </a:rPr>
              <a:t>The Museum of Modern Art</a:t>
            </a:r>
            <a:r>
              <a:rPr lang="en-US" sz="2800">
                <a:solidFill>
                  <a:schemeClr val="bg1"/>
                </a:solidFill>
              </a:rPr>
              <a:t>. </a:t>
            </a:r>
            <a:r>
              <a:rPr lang="en-US" sz="2800" i="1">
                <a:solidFill>
                  <a:schemeClr val="bg1"/>
                </a:solidFill>
              </a:rPr>
              <a:t>Pablo Picasso, a retrospective</a:t>
            </a:r>
            <a:r>
              <a:rPr lang="en-US" sz="2800">
                <a:solidFill>
                  <a:schemeClr val="bg1"/>
                </a:solidFill>
              </a:rPr>
              <a:t>. Ed. William Rubin, chronology by Jane Fluegel. </a:t>
            </a:r>
            <a:r>
              <a:rPr lang="en-US" sz="2800">
                <a:solidFill>
                  <a:schemeClr val="bg1"/>
                </a:solidFill>
                <a:hlinkClick r:id="rId4" tooltip="New York"/>
              </a:rPr>
              <a:t>New York</a:t>
            </a:r>
            <a:r>
              <a:rPr lang="en-US" sz="2800">
                <a:solidFill>
                  <a:schemeClr val="bg1"/>
                </a:solidFill>
              </a:rPr>
              <a:t>. </a:t>
            </a:r>
            <a:r>
              <a:rPr lang="en-US" sz="2800">
                <a:solidFill>
                  <a:schemeClr val="bg1"/>
                </a:solidFill>
                <a:hlinkClick r:id="rId5" tooltip="1980"/>
              </a:rPr>
              <a:t>1980</a:t>
            </a:r>
            <a:r>
              <a:rPr lang="en-US" sz="2800">
                <a:solidFill>
                  <a:schemeClr val="bg1"/>
                </a:solidFill>
              </a:rPr>
              <a:t>. </a:t>
            </a:r>
            <a:r>
              <a:rPr lang="en-US" sz="2800">
                <a:solidFill>
                  <a:schemeClr val="bg1"/>
                </a:solidFill>
                <a:hlinkClick r:id="rId6"/>
              </a:rPr>
              <a:t>ISBN 0-87070-519-9</a:t>
            </a:r>
            <a:r>
              <a:rPr lang="en-US" sz="2800">
                <a:solidFill>
                  <a:schemeClr val="bg1"/>
                </a:solidFill>
              </a:rPr>
              <a:t> </a:t>
            </a:r>
          </a:p>
          <a:p>
            <a:pPr>
              <a:lnSpc>
                <a:spcPct val="90000"/>
              </a:lnSpc>
            </a:pPr>
            <a:r>
              <a:rPr lang="en-US" sz="2800">
                <a:solidFill>
                  <a:schemeClr val="bg1"/>
                </a:solidFill>
              </a:rPr>
              <a:t>Mallen, Enrique. The Visual Grammar of Pablo Picasso. Berkeley Insights in Linguistics &amp; Semiotics Series. Berlin: Peter Lang. 2003. </a:t>
            </a:r>
          </a:p>
          <a:p>
            <a:pPr>
              <a:lnSpc>
                <a:spcPct val="90000"/>
              </a:lnSpc>
            </a:pPr>
            <a:endParaRPr lang="en-US" sz="280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p:txBody>
          <a:bodyPr/>
          <a:lstStyle/>
          <a:p>
            <a:pPr>
              <a:buFontTx/>
              <a:buNone/>
            </a:pPr>
            <a:r>
              <a:rPr lang="en-US"/>
              <a:t> </a:t>
            </a:r>
          </a:p>
          <a:p>
            <a:endParaRPr lang="en-US"/>
          </a:p>
        </p:txBody>
      </p:sp>
      <p:pic>
        <p:nvPicPr>
          <p:cNvPr id="4100" name="Picture 4" descr="Pablo_Picasso_Le_picador"/>
          <p:cNvPicPr>
            <a:picLocks noChangeAspect="1" noChangeArrowheads="1"/>
          </p:cNvPicPr>
          <p:nvPr/>
        </p:nvPicPr>
        <p:blipFill>
          <a:blip r:embed="rId3" cstate="print"/>
          <a:srcRect/>
          <a:stretch>
            <a:fillRect/>
          </a:stretch>
        </p:blipFill>
        <p:spPr bwMode="auto">
          <a:xfrm>
            <a:off x="1676400" y="762000"/>
            <a:ext cx="5562600" cy="5029200"/>
          </a:xfrm>
          <a:prstGeom prst="rect">
            <a:avLst/>
          </a:prstGeom>
          <a:noFill/>
        </p:spPr>
      </p:pic>
      <p:sp>
        <p:nvSpPr>
          <p:cNvPr id="4101" name="Text Box 5"/>
          <p:cNvSpPr txBox="1">
            <a:spLocks noChangeArrowheads="1"/>
          </p:cNvSpPr>
          <p:nvPr/>
        </p:nvSpPr>
        <p:spPr bwMode="auto">
          <a:xfrm>
            <a:off x="1524000" y="5791200"/>
            <a:ext cx="6019800" cy="822325"/>
          </a:xfrm>
          <a:prstGeom prst="rect">
            <a:avLst/>
          </a:prstGeom>
          <a:noFill/>
          <a:ln w="9525">
            <a:noFill/>
            <a:miter lim="800000"/>
            <a:headEnd/>
            <a:tailEnd/>
          </a:ln>
          <a:effectLst/>
        </p:spPr>
        <p:txBody>
          <a:bodyPr>
            <a:spAutoFit/>
          </a:bodyPr>
          <a:lstStyle/>
          <a:p>
            <a:pPr>
              <a:spcBef>
                <a:spcPct val="50000"/>
              </a:spcBef>
            </a:pPr>
            <a:r>
              <a:rPr lang="en-US">
                <a:solidFill>
                  <a:schemeClr val="bg1"/>
                </a:solidFill>
              </a:rPr>
              <a:t>Picasso's first painting at age 8, </a:t>
            </a:r>
            <a:r>
              <a:rPr lang="en-US" i="1">
                <a:solidFill>
                  <a:schemeClr val="bg1"/>
                </a:solidFill>
              </a:rPr>
              <a:t>Picador</a:t>
            </a:r>
            <a:r>
              <a:rPr lang="en-US">
                <a:solidFill>
                  <a:schemeClr val="bg1"/>
                </a:solidFill>
              </a:rPr>
              <a:t> (1889).</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p:txBody>
          <a:bodyPr/>
          <a:lstStyle/>
          <a:p>
            <a:r>
              <a:rPr lang="en-US" sz="2800">
                <a:solidFill>
                  <a:schemeClr val="bg1"/>
                </a:solidFill>
              </a:rPr>
              <a:t>Pablo’s father taught him the basics of formal and academic art training.</a:t>
            </a:r>
          </a:p>
          <a:p>
            <a:r>
              <a:rPr lang="en-US" sz="2800">
                <a:solidFill>
                  <a:schemeClr val="bg1"/>
                </a:solidFill>
              </a:rPr>
              <a:t>It involved figure drawing and painting in oil. </a:t>
            </a:r>
          </a:p>
          <a:p>
            <a:r>
              <a:rPr lang="en-US" sz="2800">
                <a:solidFill>
                  <a:schemeClr val="bg1"/>
                </a:solidFill>
              </a:rPr>
              <a:t>Picasso attended many art schools during his childhood, many those of where his father taught</a:t>
            </a:r>
          </a:p>
          <a:p>
            <a:r>
              <a:rPr lang="en-US" sz="2800">
                <a:solidFill>
                  <a:schemeClr val="bg1"/>
                </a:solidFill>
              </a:rPr>
              <a:t>He never finished his studies at the Academy of Arts in Madrid, dropping out after only a year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685800" y="914400"/>
            <a:ext cx="7772400" cy="5181600"/>
          </a:xfrm>
        </p:spPr>
        <p:txBody>
          <a:bodyPr/>
          <a:lstStyle/>
          <a:p>
            <a:pPr>
              <a:lnSpc>
                <a:spcPct val="90000"/>
              </a:lnSpc>
            </a:pPr>
            <a:r>
              <a:rPr lang="en-US" sz="2800">
                <a:solidFill>
                  <a:schemeClr val="bg1"/>
                </a:solidFill>
              </a:rPr>
              <a:t>In the early years of the twentieth century, Picasso, still a struggling youth, began a long term relationship with Fernande Olivier. It is she who appears in many of the Rose period paintings. After garnering fame and some fortune, Picasso left Olivier for Marcelle Humbert, whom Picasso called Eva. Picasso included declarations of his love for Eva in many Cubist works. Humbert was diagnosed with cancer and during her rapid deterioration, Picasso administered to her every need, making daily trips across Paris to visit her in the hospital.</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p:txBody>
          <a:bodyPr/>
          <a:lstStyle/>
          <a:p>
            <a:r>
              <a:rPr lang="en-US" sz="2800">
                <a:solidFill>
                  <a:schemeClr val="bg1"/>
                </a:solidFill>
              </a:rPr>
              <a:t>In </a:t>
            </a:r>
            <a:r>
              <a:rPr lang="en-US" sz="2800">
                <a:solidFill>
                  <a:schemeClr val="bg1"/>
                </a:solidFill>
                <a:hlinkClick r:id="rId3" tooltip="1918"/>
              </a:rPr>
              <a:t>1918</a:t>
            </a:r>
            <a:r>
              <a:rPr lang="en-US" sz="2800">
                <a:solidFill>
                  <a:schemeClr val="bg1"/>
                </a:solidFill>
              </a:rPr>
              <a:t>, Picasso married </a:t>
            </a:r>
            <a:r>
              <a:rPr lang="en-US" sz="2800">
                <a:solidFill>
                  <a:schemeClr val="bg1"/>
                </a:solidFill>
                <a:hlinkClick r:id="rId4" tooltip="Olga Khoklova"/>
              </a:rPr>
              <a:t>Olga Khoklova</a:t>
            </a:r>
            <a:r>
              <a:rPr lang="en-US" sz="2800">
                <a:solidFill>
                  <a:schemeClr val="bg1"/>
                </a:solidFill>
              </a:rPr>
              <a:t>, a ballerina with </a:t>
            </a:r>
            <a:r>
              <a:rPr lang="en-US" sz="2800">
                <a:solidFill>
                  <a:schemeClr val="bg1"/>
                </a:solidFill>
                <a:hlinkClick r:id="rId5" tooltip="Sergei Diaghilev"/>
              </a:rPr>
              <a:t>Sergei Diaghilev</a:t>
            </a:r>
            <a:r>
              <a:rPr lang="en-US" sz="2800">
                <a:solidFill>
                  <a:schemeClr val="bg1"/>
                </a:solidFill>
              </a:rPr>
              <a:t>'s troupe, for whom Picasso was designing a ballet, Parade, in Rome. Khoklova introduced Picasso to high society, formal dinner parties, and all the social niceties attendant on the life of the rich in 1920s Paris. The two had a son, Paulo, who would grow up to be a dissolute motorcycle racer and chauffeur to his father.</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solidFill>
                  <a:schemeClr val="bg1"/>
                </a:solidFill>
              </a:rPr>
              <a:t>Rose Period </a:t>
            </a:r>
          </a:p>
        </p:txBody>
      </p:sp>
      <p:sp>
        <p:nvSpPr>
          <p:cNvPr id="8195" name="Rectangle 3"/>
          <p:cNvSpPr>
            <a:spLocks noGrp="1" noChangeArrowheads="1"/>
          </p:cNvSpPr>
          <p:nvPr>
            <p:ph type="body" idx="1"/>
          </p:nvPr>
        </p:nvSpPr>
        <p:spPr/>
        <p:txBody>
          <a:bodyPr/>
          <a:lstStyle/>
          <a:p>
            <a:pPr>
              <a:lnSpc>
                <a:spcPct val="90000"/>
              </a:lnSpc>
            </a:pPr>
            <a:r>
              <a:rPr lang="en-US">
                <a:solidFill>
                  <a:schemeClr val="bg1"/>
                </a:solidFill>
                <a:latin typeface="Arial" charset="0"/>
              </a:rPr>
              <a:t>In 1905-6, Picasso's palette began to lighten considerably, bringing in a distinctive beige or "rose" tone. The subject matter also is less depressing. Here are the first appearances by the circus performers and clowns that will populate Picasso's paintings at various stages through the rest of his long career.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20" name="Picture 4" descr="N04720_8"/>
          <p:cNvPicPr>
            <a:picLocks noChangeAspect="1" noChangeArrowheads="1"/>
          </p:cNvPicPr>
          <p:nvPr/>
        </p:nvPicPr>
        <p:blipFill>
          <a:blip r:embed="rId3" cstate="print"/>
          <a:srcRect/>
          <a:stretch>
            <a:fillRect/>
          </a:stretch>
        </p:blipFill>
        <p:spPr bwMode="auto">
          <a:xfrm>
            <a:off x="685800" y="762000"/>
            <a:ext cx="3857625" cy="4724400"/>
          </a:xfrm>
          <a:prstGeom prst="rect">
            <a:avLst/>
          </a:prstGeom>
          <a:noFill/>
        </p:spPr>
      </p:pic>
      <p:sp>
        <p:nvSpPr>
          <p:cNvPr id="9221" name="Text Box 5"/>
          <p:cNvSpPr txBox="1">
            <a:spLocks noChangeArrowheads="1"/>
          </p:cNvSpPr>
          <p:nvPr/>
        </p:nvSpPr>
        <p:spPr bwMode="auto">
          <a:xfrm>
            <a:off x="533400" y="5867400"/>
            <a:ext cx="3733800" cy="457200"/>
          </a:xfrm>
          <a:prstGeom prst="rect">
            <a:avLst/>
          </a:prstGeom>
          <a:noFill/>
          <a:ln w="9525">
            <a:noFill/>
            <a:miter lim="800000"/>
            <a:headEnd/>
            <a:tailEnd/>
          </a:ln>
          <a:effectLst/>
        </p:spPr>
        <p:txBody>
          <a:bodyPr>
            <a:spAutoFit/>
          </a:bodyPr>
          <a:lstStyle/>
          <a:p>
            <a:pPr>
              <a:spcBef>
                <a:spcPct val="50000"/>
              </a:spcBef>
            </a:pPr>
            <a:r>
              <a:rPr lang="en-US" b="1">
                <a:solidFill>
                  <a:schemeClr val="bg1"/>
                </a:solidFill>
              </a:rPr>
              <a:t>“Girl in Chemise” 1905</a:t>
            </a:r>
          </a:p>
        </p:txBody>
      </p:sp>
      <p:pic>
        <p:nvPicPr>
          <p:cNvPr id="9222" name="Picture 6" descr="a0000dea"/>
          <p:cNvPicPr>
            <a:picLocks noChangeAspect="1" noChangeArrowheads="1"/>
          </p:cNvPicPr>
          <p:nvPr/>
        </p:nvPicPr>
        <p:blipFill>
          <a:blip r:embed="rId4" cstate="print"/>
          <a:srcRect/>
          <a:stretch>
            <a:fillRect/>
          </a:stretch>
        </p:blipFill>
        <p:spPr bwMode="auto">
          <a:xfrm>
            <a:off x="5334000" y="457200"/>
            <a:ext cx="3314700" cy="5334000"/>
          </a:xfrm>
          <a:prstGeom prst="rect">
            <a:avLst/>
          </a:prstGeom>
          <a:noFill/>
        </p:spPr>
      </p:pic>
      <p:sp>
        <p:nvSpPr>
          <p:cNvPr id="9223" name="Text Box 7"/>
          <p:cNvSpPr txBox="1">
            <a:spLocks noChangeArrowheads="1"/>
          </p:cNvSpPr>
          <p:nvPr/>
        </p:nvSpPr>
        <p:spPr bwMode="auto">
          <a:xfrm>
            <a:off x="5562600" y="5943600"/>
            <a:ext cx="2819400" cy="457200"/>
          </a:xfrm>
          <a:prstGeom prst="rect">
            <a:avLst/>
          </a:prstGeom>
          <a:noFill/>
          <a:ln w="9525">
            <a:noFill/>
            <a:miter lim="800000"/>
            <a:headEnd/>
            <a:tailEnd/>
          </a:ln>
          <a:effectLst/>
        </p:spPr>
        <p:txBody>
          <a:bodyPr>
            <a:spAutoFit/>
          </a:bodyPr>
          <a:lstStyle/>
          <a:p>
            <a:pPr>
              <a:spcBef>
                <a:spcPct val="50000"/>
              </a:spcBef>
            </a:pPr>
            <a:r>
              <a:rPr lang="en-US" b="1">
                <a:solidFill>
                  <a:schemeClr val="bg1"/>
                </a:solidFill>
              </a:rPr>
              <a:t>“Two Youths” 1905</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solidFill>
                  <a:schemeClr val="bg1"/>
                </a:solidFill>
              </a:rPr>
              <a:t>Blue Period </a:t>
            </a:r>
          </a:p>
        </p:txBody>
      </p:sp>
      <p:sp>
        <p:nvSpPr>
          <p:cNvPr id="19459" name="Rectangle 3"/>
          <p:cNvSpPr>
            <a:spLocks noGrp="1" noChangeArrowheads="1"/>
          </p:cNvSpPr>
          <p:nvPr>
            <p:ph type="body" idx="1"/>
          </p:nvPr>
        </p:nvSpPr>
        <p:spPr/>
        <p:txBody>
          <a:bodyPr/>
          <a:lstStyle/>
          <a:p>
            <a:pPr>
              <a:lnSpc>
                <a:spcPct val="90000"/>
              </a:lnSpc>
            </a:pPr>
            <a:r>
              <a:rPr lang="en-US" sz="2800">
                <a:solidFill>
                  <a:schemeClr val="bg1"/>
                </a:solidFill>
                <a:latin typeface="Arial" charset="0"/>
              </a:rPr>
              <a:t>Shortly after moving to Paris from Barcelona, Picasso began to produce works that were suffused in blue. This particular pigment is effective in conveying a sombre tone. The psychological trigger for these depressing paintings was the suicide of Picasso's friend Casagemas. The Blue Period work is quite sentimental, but we must keep in mind that Picasso was still in his late teens, away from home for the first time, and living in very poor conditions.</a:t>
            </a:r>
          </a:p>
          <a:p>
            <a:pPr>
              <a:lnSpc>
                <a:spcPct val="90000"/>
              </a:lnSpc>
            </a:pPr>
            <a:endParaRPr lang="en-US" sz="280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TotalTime>
  <Words>989</Words>
  <Application>Microsoft Office PowerPoint</Application>
  <PresentationFormat>Экран (4:3)</PresentationFormat>
  <Paragraphs>62</Paragraphs>
  <Slides>22</Slides>
  <Notes>22</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Default Design</vt:lpstr>
      <vt:lpstr>Слайд 1</vt:lpstr>
      <vt:lpstr>Early Years </vt:lpstr>
      <vt:lpstr>Слайд 3</vt:lpstr>
      <vt:lpstr>Слайд 4</vt:lpstr>
      <vt:lpstr>Слайд 5</vt:lpstr>
      <vt:lpstr>Слайд 6</vt:lpstr>
      <vt:lpstr>Rose Period </vt:lpstr>
      <vt:lpstr>Слайд 8</vt:lpstr>
      <vt:lpstr>Blue Period </vt:lpstr>
      <vt:lpstr>Слайд 10</vt:lpstr>
      <vt:lpstr>Cubism Period </vt:lpstr>
      <vt:lpstr>Слайд 12</vt:lpstr>
      <vt:lpstr>Слайд 13</vt:lpstr>
      <vt:lpstr>Between the Wars </vt:lpstr>
      <vt:lpstr>Слайд 15</vt:lpstr>
      <vt:lpstr>Слайд 16</vt:lpstr>
      <vt:lpstr>Picasso the Legend </vt:lpstr>
      <vt:lpstr>Слайд 18</vt:lpstr>
      <vt:lpstr>Picasso’s Late Works </vt:lpstr>
      <vt:lpstr>Слайд 20</vt:lpstr>
      <vt:lpstr>Слайд 21</vt:lpstr>
      <vt:lpstr>Bibliography</vt:lpstr>
    </vt:vector>
  </TitlesOfParts>
  <Company>bro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henry brooks</dc:creator>
  <cp:lastModifiedBy>Анатолий</cp:lastModifiedBy>
  <cp:revision>7</cp:revision>
  <dcterms:created xsi:type="dcterms:W3CDTF">2006-03-22T16:30:10Z</dcterms:created>
  <dcterms:modified xsi:type="dcterms:W3CDTF">2013-04-15T12:35:56Z</dcterms:modified>
</cp:coreProperties>
</file>