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7" r:id="rId4"/>
    <p:sldId id="258" r:id="rId5"/>
    <p:sldId id="268" r:id="rId6"/>
    <p:sldId id="261" r:id="rId7"/>
    <p:sldId id="269" r:id="rId8"/>
    <p:sldId id="27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14.10.2013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406640" cy="3240360"/>
          </a:xfrm>
        </p:spPr>
        <p:txBody>
          <a:bodyPr>
            <a:noAutofit/>
          </a:bodyPr>
          <a:lstStyle/>
          <a:p>
            <a:r>
              <a:rPr lang="uk-UA" sz="5400" dirty="0">
                <a:solidFill>
                  <a:schemeClr val="tx2">
                    <a:lumMod val="50000"/>
                  </a:schemeClr>
                </a:solidFill>
              </a:rPr>
              <a:t>Ознайомлюємось із етапами розв'язування задач із використанням комп'ютера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797152"/>
            <a:ext cx="3096344" cy="1752600"/>
          </a:xfrm>
        </p:spPr>
        <p:txBody>
          <a:bodyPr>
            <a:normAutofit fontScale="85000" lnSpcReduction="10000"/>
          </a:bodyPr>
          <a:lstStyle/>
          <a:p>
            <a:r>
              <a:rPr lang="uk-UA" sz="2800" dirty="0">
                <a:solidFill>
                  <a:schemeClr val="tx1"/>
                </a:solidFill>
              </a:rPr>
              <a:t>Виконала                       учениця 7(11)Б класу Броварської гімназії            ім. С. І. Олійника </a:t>
            </a:r>
            <a:r>
              <a:rPr lang="uk-UA" dirty="0">
                <a:solidFill>
                  <a:schemeClr val="tx1"/>
                </a:solidFill>
              </a:rPr>
              <a:t>Жукова Євгенія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01008"/>
            <a:ext cx="3456384" cy="3106370"/>
          </a:xfrm>
          <a:prstGeom prst="rect">
            <a:avLst/>
          </a:prstGeom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34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14:flythrough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7780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Застосування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комп'ютерної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моделі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818072" cy="46805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Тестування</a:t>
            </a:r>
            <a:r>
              <a:rPr lang="ru-RU" sz="2400" dirty="0" smtClean="0"/>
              <a:t> </a:t>
            </a:r>
            <a:r>
              <a:rPr lang="ru-RU" sz="2400" dirty="0"/>
              <a:t>– про</a:t>
            </a:r>
            <a:r>
              <a:rPr lang="uk-UA" sz="2400" dirty="0"/>
              <a:t>цес перевірки правильності моделі</a:t>
            </a:r>
            <a:r>
              <a:rPr lang="uk-UA" sz="2400" dirty="0" smtClean="0"/>
              <a:t>.</a:t>
            </a:r>
          </a:p>
          <a:p>
            <a:r>
              <a:rPr lang="ru-RU" sz="2800" b="1" dirty="0"/>
              <a:t>Транслятор</a:t>
            </a:r>
            <a:r>
              <a:rPr lang="ru-RU" sz="2400" dirty="0"/>
              <a:t> — програма, яка перетворює програму, написану мовою програмування, в машинні </a:t>
            </a:r>
            <a:r>
              <a:rPr lang="ru-RU" sz="2400" dirty="0" smtClean="0"/>
              <a:t>коди.</a:t>
            </a:r>
          </a:p>
          <a:p>
            <a:r>
              <a:rPr lang="ru-RU" sz="2800" b="1" dirty="0" smtClean="0"/>
              <a:t>Інтерпретатор </a:t>
            </a:r>
            <a:r>
              <a:rPr lang="uk-UA" sz="2400" dirty="0"/>
              <a:t>– перетворює невеликий фрагмент вихідної програми в машинні коди </a:t>
            </a:r>
            <a:r>
              <a:rPr lang="uk-UA" sz="2400" dirty="0" smtClean="0"/>
              <a:t>і переходить </a:t>
            </a:r>
            <a:r>
              <a:rPr lang="uk-UA" sz="2400" dirty="0"/>
              <a:t>до опрацювання наступного </a:t>
            </a:r>
            <a:r>
              <a:rPr lang="uk-UA" sz="2400" dirty="0" smtClean="0"/>
              <a:t>фрагмента.</a:t>
            </a:r>
          </a:p>
          <a:p>
            <a:r>
              <a:rPr lang="ru-RU" sz="2800" b="1" dirty="0" smtClean="0"/>
              <a:t>Компілятор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400" dirty="0"/>
              <a:t>– транслює відразу всю програму в машинні коди і вміщує їх у пам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'</a:t>
            </a:r>
            <a:r>
              <a:rPr lang="ru-RU" sz="2400" dirty="0"/>
              <a:t>ять комп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'</a:t>
            </a:r>
            <a:r>
              <a:rPr lang="ru-RU" sz="2400" dirty="0"/>
              <a:t>ютера, не виконуючи. Відкомпільовану програму можна зберегти як окремий об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'</a:t>
            </a:r>
            <a:r>
              <a:rPr lang="ru-RU" sz="2400" dirty="0"/>
              <a:t>єкт. </a:t>
            </a:r>
          </a:p>
          <a:p>
            <a:endParaRPr lang="ru-RU" sz="2400" dirty="0"/>
          </a:p>
          <a:p>
            <a:endParaRPr lang="ru-RU" sz="2400" b="1" i="1" dirty="0"/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594095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5620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6</a:t>
            </a:r>
            <a:r>
              <a:rPr lang="ru-RU" sz="3200" b="1" dirty="0" smtClean="0">
                <a:solidFill>
                  <a:schemeClr val="tx1"/>
                </a:solidFill>
              </a:rPr>
              <a:t>. Аналіз одержаних результатів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962088" cy="3024336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Завершується комп'ютерне моделювання аналізом </a:t>
            </a:r>
            <a:r>
              <a:rPr lang="uk-UA" sz="2400" dirty="0" smtClean="0"/>
              <a:t>результатів.</a:t>
            </a:r>
          </a:p>
          <a:p>
            <a:r>
              <a:rPr lang="uk-UA" sz="2400" dirty="0" smtClean="0"/>
              <a:t>Експерименти </a:t>
            </a:r>
            <a:r>
              <a:rPr lang="uk-UA" sz="2400" dirty="0"/>
              <a:t>мають бути здійснені таким чином, щоб отримати достовірний результат. </a:t>
            </a:r>
            <a:endParaRPr lang="uk-UA" sz="2400" dirty="0" smtClean="0"/>
          </a:p>
          <a:p>
            <a:r>
              <a:rPr lang="uk-UA" sz="2400" dirty="0" smtClean="0"/>
              <a:t>Якщо </a:t>
            </a:r>
            <a:r>
              <a:rPr lang="uk-UA" sz="2400" dirty="0"/>
              <a:t>результати не відповідають цілям поставленої задачі, це означає, що допущено помилки на попередніх етапах і необхідно внести корективи в модель.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930" y="3933056"/>
            <a:ext cx="7295997" cy="2016224"/>
          </a:xfrm>
          <a:prstGeom prst="rect">
            <a:avLst/>
          </a:prstGeom>
        </p:spPr>
      </p:pic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Управляющая кнопка: сведения 9">
            <a:hlinkClick r:id="" action="ppaction://hlinkshowjump?jump=endshow" highlightClick="1"/>
          </p:cNvPr>
          <p:cNvSpPr/>
          <p:nvPr/>
        </p:nvSpPr>
        <p:spPr>
          <a:xfrm>
            <a:off x="8532440" y="6236167"/>
            <a:ext cx="504056" cy="468052"/>
          </a:xfrm>
          <a:prstGeom prst="actionButtonInformati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230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804502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rgbClr val="FF0000"/>
                </a:solidFill>
              </a:rPr>
              <a:t>Зміст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8064896" cy="47028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400" b="1" dirty="0" smtClean="0">
                <a:latin typeface="Arial Narrow" pitchFamily="34" charset="0"/>
                <a:hlinkClick r:id="rId2" action="ppaction://hlinksldjump"/>
              </a:rPr>
              <a:t>1.Схема </a:t>
            </a:r>
            <a:r>
              <a:rPr lang="uk-UA" sz="2400" b="1" dirty="0">
                <a:latin typeface="Arial Narrow" pitchFamily="34" charset="0"/>
                <a:hlinkClick r:id="rId2" action="ppaction://hlinksldjump"/>
              </a:rPr>
              <a:t>процесу розв’язування задачі за допомогою </a:t>
            </a:r>
            <a:r>
              <a:rPr lang="uk-UA" sz="2400" b="1" dirty="0" smtClean="0">
                <a:latin typeface="Arial Narrow" pitchFamily="34" charset="0"/>
                <a:hlinkClick r:id="rId2" action="ppaction://hlinksldjump"/>
              </a:rPr>
              <a:t>комп’ютера</a:t>
            </a:r>
            <a:endParaRPr lang="uk-UA" sz="2400" b="1" dirty="0" smtClean="0"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latin typeface="Arial Narrow" pitchFamily="34" charset="0"/>
                <a:hlinkClick r:id="rId3" action="ppaction://hlinksldjump"/>
              </a:rPr>
              <a:t>2.Формування  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задачі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, 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встановлення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 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вхідних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 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данних</a:t>
            </a:r>
            <a:r>
              <a:rPr lang="ru-RU" sz="2400" b="1" dirty="0">
                <a:latin typeface="Arial Narrow" pitchFamily="34" charset="0"/>
                <a:hlinkClick r:id="rId3" action="ppaction://hlinksldjump"/>
              </a:rPr>
              <a:t>, постановка </a:t>
            </a:r>
            <a:r>
              <a:rPr lang="ru-RU" sz="2400" b="1" dirty="0" smtClean="0">
                <a:latin typeface="Arial Narrow" pitchFamily="34" charset="0"/>
                <a:hlinkClick r:id="rId3" action="ppaction://hlinksldjump"/>
              </a:rPr>
              <a:t>задачі</a:t>
            </a:r>
            <a:endParaRPr lang="ru-RU" sz="2400" b="1" dirty="0" smtClean="0"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3.Формалізація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задачі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,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побудова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інформаційної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4" action="ppaction://hlinksldjump"/>
              </a:rPr>
              <a:t>моделі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5" action="ppaction://hlinksldjump"/>
              </a:rPr>
              <a:t>4.Розробка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5" action="ppaction://hlinksldjump"/>
              </a:rPr>
              <a:t>алгоритму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5" action="ppaction://hlinksldjump"/>
              </a:rPr>
              <a:t>розв'язування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5" action="ppaction://hlinksldjump"/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5" action="ppaction://hlinksldjump"/>
              </a:rPr>
              <a:t>задачі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5.Добір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відповідного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  прикладного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програмного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6" action="ppaction://hlinksldjump"/>
              </a:rPr>
              <a:t>забезпечення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latin typeface="Arial Narrow" pitchFamily="34" charset="0"/>
                <a:hlinkClick r:id="rId7" action="ppaction://hlinksldjump"/>
              </a:rPr>
              <a:t>6.Створення </a:t>
            </a:r>
            <a:r>
              <a:rPr lang="ru-RU" sz="2400" b="1" dirty="0">
                <a:latin typeface="Arial Narrow" pitchFamily="34" charset="0"/>
                <a:hlinkClick r:id="rId7" action="ppaction://hlinksldjump"/>
              </a:rPr>
              <a:t>комп'ютерної</a:t>
            </a:r>
            <a:r>
              <a:rPr lang="ru-RU" sz="2400" b="1" dirty="0">
                <a:latin typeface="Arial Narrow" pitchFamily="34" charset="0"/>
                <a:hlinkClick r:id="rId7" action="ppaction://hlinksldjump"/>
              </a:rPr>
              <a:t> </a:t>
            </a:r>
            <a:r>
              <a:rPr lang="ru-RU" sz="2400" b="1" dirty="0" smtClean="0">
                <a:latin typeface="Arial Narrow" pitchFamily="34" charset="0"/>
                <a:hlinkClick r:id="rId7" action="ppaction://hlinksldjump"/>
              </a:rPr>
              <a:t>моделі</a:t>
            </a:r>
            <a:endParaRPr lang="ru-RU" sz="2400" b="1" dirty="0" smtClean="0"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8" action="ppaction://hlinksldjump"/>
              </a:rPr>
              <a:t>7.Застосування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8" action="ppaction://hlinksldjump"/>
              </a:rPr>
              <a:t>комп'ютерної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8" action="ppaction://hlinksldjump"/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hlinkClick r:id="rId8" action="ppaction://hlinksldjump"/>
              </a:rPr>
              <a:t>моделі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marL="82296" indent="0">
              <a:buNone/>
            </a:pPr>
            <a:r>
              <a:rPr lang="ru-RU" sz="2400" b="1" dirty="0" smtClean="0">
                <a:latin typeface="Arial Narrow" pitchFamily="34" charset="0"/>
                <a:hlinkClick r:id="rId9" action="ppaction://hlinksldjump"/>
              </a:rPr>
              <a:t>8.Аналіз </a:t>
            </a:r>
            <a:r>
              <a:rPr lang="ru-RU" sz="2400" b="1" dirty="0">
                <a:latin typeface="Arial Narrow" pitchFamily="34" charset="0"/>
                <a:hlinkClick r:id="rId9" action="ppaction://hlinksldjump"/>
              </a:rPr>
              <a:t>одержаних</a:t>
            </a:r>
            <a:r>
              <a:rPr lang="ru-RU" sz="2400" b="1" dirty="0">
                <a:latin typeface="Arial Narrow" pitchFamily="34" charset="0"/>
                <a:hlinkClick r:id="rId9" action="ppaction://hlinksldjump"/>
              </a:rPr>
              <a:t> </a:t>
            </a:r>
            <a:r>
              <a:rPr lang="ru-RU" sz="2400" b="1" dirty="0">
                <a:latin typeface="Arial Narrow" pitchFamily="34" charset="0"/>
                <a:hlinkClick r:id="rId9" action="ppaction://hlinksldjump"/>
              </a:rPr>
              <a:t>результатів</a:t>
            </a:r>
            <a:endParaRPr lang="ru-RU" sz="2400" dirty="0">
              <a:latin typeface="Arial Narrow" pitchFamily="34" charset="0"/>
            </a:endParaRPr>
          </a:p>
          <a:p>
            <a:pPr marL="82296" indent="0">
              <a:buNone/>
            </a:pPr>
            <a:endParaRPr lang="ru-RU" sz="2800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8038470" y="6237312"/>
            <a:ext cx="458944" cy="47667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99470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64121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519" y="764704"/>
            <a:ext cx="2880320" cy="3129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Постановка задач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9919" y="1402604"/>
            <a:ext cx="2880320" cy="36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Побудова моделі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711" y="2087478"/>
            <a:ext cx="2586974" cy="4076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Вибір готового ПЗ</a:t>
            </a: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71847" y="2147530"/>
            <a:ext cx="3307348" cy="4445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Вибір або розробка методу.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3711" y="3807389"/>
            <a:ext cx="3458108" cy="11507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Розробка алгоритму розв'язування задачі із використанням обраного ПЗ.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70499" y="2944436"/>
            <a:ext cx="3873807" cy="6949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Розробка алгоритму відповідно до обраного методу.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54045" y="3981704"/>
            <a:ext cx="3096344" cy="4802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Створення програми.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61374" y="4778965"/>
            <a:ext cx="3395747" cy="5168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Налагодження і тестування.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603974" y="1077654"/>
            <a:ext cx="232210" cy="347116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углом вверх 10"/>
          <p:cNvSpPr/>
          <p:nvPr/>
        </p:nvSpPr>
        <p:spPr>
          <a:xfrm rot="10800000">
            <a:off x="1672529" y="1429528"/>
            <a:ext cx="1567990" cy="642220"/>
          </a:xfrm>
          <a:prstGeom prst="bentUp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00618" y="821034"/>
            <a:ext cx="1953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З використанням готового ПЗ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трелка углом вверх 14"/>
          <p:cNvSpPr/>
          <p:nvPr/>
        </p:nvSpPr>
        <p:spPr>
          <a:xfrm rot="10800000" flipH="1">
            <a:off x="6169026" y="1402604"/>
            <a:ext cx="1980441" cy="724388"/>
          </a:xfrm>
          <a:prstGeom prst="bentUpArrow">
            <a:avLst>
              <a:gd name="adj1" fmla="val 27205"/>
              <a:gd name="adj2" fmla="val 25000"/>
              <a:gd name="adj3" fmla="val 27101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26402" y="1077654"/>
            <a:ext cx="1678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Створення ПЗ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048809" y="5616002"/>
            <a:ext cx="2808312" cy="521918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Виконання програми.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03711" y="5633376"/>
            <a:ext cx="3706201" cy="1009088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Виконання за комп'ютером описаних в алгоритмі дій.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Управляющая кнопка: домой 23">
            <a:hlinkClick r:id="rId2" action="ppaction://hlinksldjump" highlightClick="1"/>
          </p:cNvPr>
          <p:cNvSpPr/>
          <p:nvPr/>
        </p:nvSpPr>
        <p:spPr>
          <a:xfrm>
            <a:off x="7960962" y="6137920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Управляющая кнопка: назад 26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1646110" y="2525673"/>
            <a:ext cx="477617" cy="1281716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1646111" y="4958171"/>
            <a:ext cx="326758" cy="675205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7822992" y="2592033"/>
            <a:ext cx="350143" cy="352403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7822992" y="3661253"/>
            <a:ext cx="350143" cy="320451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7813524" y="4474155"/>
            <a:ext cx="350143" cy="304810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7783730" y="5295772"/>
            <a:ext cx="350143" cy="320229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136534"/>
            <a:ext cx="899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Схема процесу розв’язування задачі за допомогою комп’ютера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2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75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75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250"/>
                            </p:stCondLst>
                            <p:childTnLst>
                              <p:par>
                                <p:cTn id="7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75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250"/>
                            </p:stCondLst>
                            <p:childTnLst>
                              <p:par>
                                <p:cTn id="9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5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5" grpId="0" animBg="1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33983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Формування  задачі, </a:t>
            </a:r>
            <a:r>
              <a:rPr lang="ru-RU" sz="3200" b="1" dirty="0">
                <a:solidFill>
                  <a:schemeClr val="tx1"/>
                </a:solidFill>
              </a:rPr>
              <a:t>встановлення вхідних </a:t>
            </a:r>
            <a:r>
              <a:rPr lang="ru-RU" sz="3200" b="1" dirty="0" smtClean="0">
                <a:solidFill>
                  <a:schemeClr val="tx1"/>
                </a:solidFill>
              </a:rPr>
              <a:t>данних, постановка </a:t>
            </a:r>
            <a:r>
              <a:rPr lang="ru-RU" sz="3200" b="1" dirty="0">
                <a:solidFill>
                  <a:schemeClr val="tx1"/>
                </a:solidFill>
              </a:rPr>
              <a:t>задачі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99" y="1052736"/>
            <a:ext cx="8041165" cy="1656184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sz="2600" dirty="0">
                <a:latin typeface="+mj-lt"/>
                <a:cs typeface="AngsanaUPC" pitchFamily="18" charset="-34"/>
              </a:rPr>
              <a:t>Абстрактне моделювання</a:t>
            </a:r>
            <a:r>
              <a:rPr lang="uk-UA" sz="2600" dirty="0">
                <a:latin typeface="+mj-lt"/>
                <a:cs typeface="AngsanaUPC" pitchFamily="18" charset="-34"/>
              </a:rPr>
              <a:t> </a:t>
            </a:r>
            <a:r>
              <a:rPr lang="uk-UA" sz="2600" dirty="0" smtClean="0">
                <a:latin typeface="+mj-lt"/>
                <a:cs typeface="AngsanaUPC" pitchFamily="18" charset="-34"/>
              </a:rPr>
              <a:t>реалізує </a:t>
            </a:r>
            <a:r>
              <a:rPr lang="uk-UA" sz="2600" dirty="0">
                <a:latin typeface="+mj-lt"/>
                <a:cs typeface="AngsanaUPC" pitchFamily="18" charset="-34"/>
              </a:rPr>
              <a:t>теоретичний метод </a:t>
            </a:r>
            <a:r>
              <a:rPr lang="uk-UA" sz="2600" dirty="0" smtClean="0">
                <a:latin typeface="+mj-lt"/>
                <a:cs typeface="AngsanaUPC" pitchFamily="18" charset="-34"/>
              </a:rPr>
              <a:t>пізнання</a:t>
            </a:r>
            <a:r>
              <a:rPr lang="uk-UA" sz="2600" dirty="0" smtClean="0">
                <a:latin typeface="+mj-lt"/>
                <a:cs typeface="AngsanaUPC" pitchFamily="18" charset="-34"/>
              </a:rPr>
              <a:t>.</a:t>
            </a:r>
            <a:r>
              <a:rPr lang="uk-UA" sz="2600" dirty="0">
                <a:latin typeface="+mj-lt"/>
                <a:cs typeface="AngsanaUPC" pitchFamily="18" charset="-34"/>
              </a:rPr>
              <a:t> Такий тип моделювання реалізує теоретичний метод пізнання.</a:t>
            </a:r>
          </a:p>
          <a:p>
            <a:pPr marL="82296" indent="0">
              <a:buNone/>
            </a:pPr>
            <a:r>
              <a:rPr lang="ru-RU" sz="2600" dirty="0" smtClean="0">
                <a:latin typeface="+mj-lt"/>
                <a:cs typeface="AngsanaUPC" pitchFamily="18" charset="-34"/>
              </a:rPr>
              <a:t>На </a:t>
            </a:r>
            <a:r>
              <a:rPr lang="ru-RU" sz="2600" dirty="0">
                <a:latin typeface="+mj-lt"/>
                <a:cs typeface="AngsanaUPC" pitchFamily="18" charset="-34"/>
              </a:rPr>
              <a:t>цьому етапі </a:t>
            </a:r>
            <a:r>
              <a:rPr lang="uk-UA" sz="2600" dirty="0" smtClean="0">
                <a:latin typeface="+mj-lt"/>
                <a:cs typeface="AngsanaUPC" pitchFamily="18" charset="-34"/>
              </a:rPr>
              <a:t>здійснюється </a:t>
            </a:r>
            <a:r>
              <a:rPr lang="uk-UA" sz="2600" dirty="0">
                <a:latin typeface="+mj-lt"/>
                <a:cs typeface="AngsanaUPC" pitchFamily="18" charset="-34"/>
              </a:rPr>
              <a:t>попередній аналіз об'єкта </a:t>
            </a:r>
            <a:r>
              <a:rPr lang="uk-UA" sz="2600" dirty="0" smtClean="0">
                <a:latin typeface="+mj-lt"/>
                <a:cs typeface="AngsanaUPC" pitchFamily="18" charset="-34"/>
              </a:rPr>
              <a:t>дослідження</a:t>
            </a:r>
            <a:r>
              <a:rPr lang="uk-UA" sz="2400" dirty="0" smtClean="0">
                <a:latin typeface="+mj-lt"/>
                <a:cs typeface="AngsanaUPC" pitchFamily="18" charset="-34"/>
              </a:rPr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08920"/>
            <a:ext cx="4097685" cy="3879028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08105" y="2771636"/>
            <a:ext cx="2736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Book Antiqua" pitchFamily="18" charset="0"/>
                <a:cs typeface="Times New Roman" pitchFamily="18" charset="0"/>
              </a:rPr>
              <a:t>Постановка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задачі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насамперед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в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описі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розмовною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 формальною 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мовою</a:t>
            </a:r>
            <a:r>
              <a:rPr lang="ru-RU" sz="2400" dirty="0">
                <a:latin typeface="Book Antiqua" pitchFamily="18" charset="0"/>
                <a:cs typeface="Times New Roman" pitchFamily="18" charset="0"/>
              </a:rPr>
              <a:t>. </a:t>
            </a:r>
            <a:endParaRPr lang="ru-RU" sz="2400" dirty="0">
              <a:latin typeface="Book Antiqu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485422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Формалізація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задачі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,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побудова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інформаційної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моделі</a:t>
            </a:r>
            <a:r>
              <a:rPr lang="ru-RU" sz="4400" b="1" dirty="0">
                <a:solidFill>
                  <a:srgbClr val="FFFF00"/>
                </a:solidFill>
                <a:latin typeface="Book Antiqua" pitchFamily="18" charset="0"/>
              </a:rPr>
              <a:t/>
            </a:r>
            <a:br>
              <a:rPr lang="ru-RU" sz="4400" b="1" dirty="0">
                <a:solidFill>
                  <a:srgbClr val="FFFF00"/>
                </a:solidFill>
                <a:latin typeface="Book Antiqua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280920" cy="5051648"/>
          </a:xfrm>
        </p:spPr>
        <p:txBody>
          <a:bodyPr>
            <a:normAutofit lnSpcReduction="10000"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Математична постановка задачі (формалізація)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запис умови задачі за допомогою математичних рівнянь та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нерівностей.</a:t>
            </a:r>
          </a:p>
          <a:p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  <a:cs typeface="Times New Roman" pitchFamily="18" charset="0"/>
              </a:rPr>
              <a:t>При створенні математичної моделі необхідно:</a:t>
            </a:r>
            <a:endParaRPr lang="uk-UA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Зробити припущення, на яких буде базуватися математична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модель 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виділити суттєві ознаки об'єкта, який досліджується.</a:t>
            </a:r>
          </a:p>
          <a:p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Визначити вхідні дані та шукані результати, а також одиниці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їх вимірювання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(чи) форму подання.</a:t>
            </a:r>
          </a:p>
          <a:p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Записати математичні співвідношення, які зв'язують шукані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результати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вхідними даними.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54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6192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Формалізація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задачі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,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побудова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інформаційної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моделі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544616"/>
          </a:xfrm>
        </p:spPr>
        <p:txBody>
          <a:bodyPr>
            <a:normAutofit/>
          </a:bodyPr>
          <a:lstStyle/>
          <a:p>
            <a:r>
              <a:rPr lang="ru-RU" sz="2800" b="1" dirty="0"/>
              <a:t>Алгоритмізація процесів </a:t>
            </a:r>
            <a:r>
              <a:rPr lang="ru-RU" sz="2400" dirty="0"/>
              <a:t>— опис процесів мовою математичних символів для одержання їх алгоритму. Розрізняють також алгоритмізацію обчислень, алгоритмізацію навчального процесу тощо</a:t>
            </a:r>
            <a:r>
              <a:rPr lang="ru-RU" sz="2400" dirty="0" smtClean="0"/>
              <a:t>.</a:t>
            </a:r>
          </a:p>
          <a:p>
            <a:r>
              <a:rPr lang="uk-UA" sz="2800" b="1" dirty="0" smtClean="0"/>
              <a:t>Метод</a:t>
            </a:r>
            <a:r>
              <a:rPr lang="uk-UA" sz="2400" dirty="0" smtClean="0"/>
              <a:t> </a:t>
            </a:r>
            <a:r>
              <a:rPr lang="uk-UA" sz="2400" dirty="0"/>
              <a:t>– загальний спосіб, сукупність прийомів, що використовуються для розв'язування задач певного типу.</a:t>
            </a:r>
            <a:endParaRPr lang="ru-RU" sz="2400" dirty="0"/>
          </a:p>
          <a:p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717032"/>
            <a:ext cx="3910864" cy="2929373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20729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Розробка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алгоритму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розв'язування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задачі</a:t>
            </a:r>
            <a:r>
              <a:rPr lang="ru-RU" sz="4400" b="1" dirty="0">
                <a:solidFill>
                  <a:srgbClr val="FFFF00"/>
                </a:solidFill>
              </a:rPr>
              <a:t/>
            </a:r>
            <a:br>
              <a:rPr lang="ru-RU" sz="4400" b="1" dirty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8250120" cy="4800600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Алгоритм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розробляється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побудованої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математичної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розв'язування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математичних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співвідношень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обрати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оптимальний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існуючими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методами 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розв'язати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задачу, то треба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розробити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метод.</a:t>
            </a:r>
          </a:p>
          <a:p>
            <a:endParaRPr lang="ru-RU" dirty="0"/>
          </a:p>
        </p:txBody>
      </p:sp>
      <p:pic>
        <p:nvPicPr>
          <p:cNvPr id="4" name="Рисунок 3" descr="ComputerK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573016"/>
            <a:ext cx="3000396" cy="29913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932040" y="4145383"/>
            <a:ext cx="33363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алгоритмів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покрокової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581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Добір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відповідного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прикладного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програмного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забезпечення</a:t>
            </a:r>
            <a:r>
              <a:rPr lang="ru-RU" sz="4400" b="1" dirty="0">
                <a:solidFill>
                  <a:srgbClr val="FFFF00"/>
                </a:solidFill>
              </a:rPr>
              <a:t/>
            </a:r>
            <a:br>
              <a:rPr lang="ru-RU" sz="4400" b="1" dirty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4800600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3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– низка команд для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компютера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алгоритму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програмування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Комп'</a:t>
            </a:r>
            <a:r>
              <a:rPr lang="uk-UA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vi-VN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терна прогр</a:t>
            </a:r>
            <a:r>
              <a:rPr lang="uk-UA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uk-UA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vi-VN" sz="3400" dirty="0">
                <a:latin typeface="Times New Roman" pitchFamily="18" charset="0"/>
                <a:cs typeface="Times New Roman" pitchFamily="18" charset="0"/>
              </a:rPr>
              <a:t>набір послідовних інструкцій у вигляді слів, цифр, кодів, схем, символів чи в будь-якому іншому вигляді, виражених у формі, придатній для зчитування та виконання обчислювальною машиною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програмування</a:t>
            </a: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штучна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створена для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команд машинам,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комп'ютерам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програмування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контролюють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машин, та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алгоритмів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004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Створення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комп'ютерної моделі</a:t>
            </a: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848872" cy="3456384"/>
          </a:xfrm>
        </p:spPr>
        <p:txBody>
          <a:bodyPr>
            <a:normAutofit/>
          </a:bodyPr>
          <a:lstStyle/>
          <a:p>
            <a:r>
              <a:rPr lang="ru-RU" sz="2400" b="1" dirty="0"/>
              <a:t>Комп'ютерна модель </a:t>
            </a:r>
            <a:r>
              <a:rPr lang="ru-RU" sz="2400" dirty="0"/>
              <a:t>– модель, реалізована засобами </a:t>
            </a:r>
            <a:r>
              <a:rPr lang="ru-RU" sz="2400" dirty="0" smtClean="0"/>
              <a:t>программного середовища.</a:t>
            </a:r>
            <a:endParaRPr lang="ru-RU" sz="2400" dirty="0"/>
          </a:p>
          <a:p>
            <a:r>
              <a:rPr lang="ru-RU" sz="2400" dirty="0" smtClean="0"/>
              <a:t>Комп'ютерне моделювання </a:t>
            </a:r>
            <a:r>
              <a:rPr lang="ru-RU" sz="2400" dirty="0"/>
              <a:t>полягає у проведенні </a:t>
            </a:r>
            <a:r>
              <a:rPr lang="ru-RU" sz="2400" dirty="0" smtClean="0"/>
              <a:t>обчислювальних </a:t>
            </a:r>
            <a:r>
              <a:rPr lang="uk-UA" sz="2400" dirty="0" smtClean="0"/>
              <a:t>експериментів </a:t>
            </a:r>
            <a:r>
              <a:rPr lang="uk-UA" sz="2400" dirty="0"/>
              <a:t>на комп</a:t>
            </a:r>
            <a:r>
              <a:rPr lang="ru-RU" sz="2400" dirty="0"/>
              <a:t>‘ютері, метою яких є аналіз, </a:t>
            </a:r>
            <a:r>
              <a:rPr lang="ru-RU" sz="2400" dirty="0" smtClean="0"/>
              <a:t>інтерпритація </a:t>
            </a:r>
            <a:r>
              <a:rPr lang="uk-UA" sz="2400" dirty="0" smtClean="0"/>
              <a:t>та </a:t>
            </a:r>
            <a:r>
              <a:rPr lang="uk-UA" sz="2400" dirty="0"/>
              <a:t>співставлення результатів моделювання з реальною </a:t>
            </a:r>
            <a:r>
              <a:rPr lang="uk-UA" sz="2400" dirty="0" smtClean="0"/>
              <a:t>поведінкою об</a:t>
            </a:r>
            <a:r>
              <a:rPr lang="ru-RU" sz="2400" dirty="0"/>
              <a:t>‘єкта, що визначається, і, за необхідностю наступне </a:t>
            </a:r>
            <a:r>
              <a:rPr lang="ru-RU" sz="2400" dirty="0" smtClean="0"/>
              <a:t>уточнення моделі.</a:t>
            </a:r>
          </a:p>
          <a:p>
            <a:endParaRPr lang="ru-RU" sz="24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11" y="3945464"/>
            <a:ext cx="3325226" cy="2795904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7956376" y="6165304"/>
            <a:ext cx="576064" cy="576064"/>
          </a:xfrm>
          <a:prstGeom prst="actionButtonHo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37026" y="6237312"/>
            <a:ext cx="412837" cy="476672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497432" y="6236167"/>
            <a:ext cx="458944" cy="468052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710594"/>
      </p:ext>
    </p:extLst>
  </p:cSld>
  <p:clrMapOvr>
    <a:masterClrMapping/>
  </p:clrMapOvr>
  <p:transition spd="slow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9">
      <a:dk1>
        <a:sysClr val="windowText" lastClr="000000"/>
      </a:dk1>
      <a:lt1>
        <a:srgbClr val="F7C1EB"/>
      </a:lt1>
      <a:dk2>
        <a:srgbClr val="4F271C"/>
      </a:dk2>
      <a:lt2>
        <a:srgbClr val="1AE6B5"/>
      </a:lt2>
      <a:accent1>
        <a:srgbClr val="A9D6E2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7130D"/>
      </a:hlink>
      <a:folHlink>
        <a:srgbClr val="92212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239</TotalTime>
  <Words>619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Ознайомлюємось із етапами розв'язування задач із використанням комп'ютера</vt:lpstr>
      <vt:lpstr>Зміст</vt:lpstr>
      <vt:lpstr>Презентация PowerPoint</vt:lpstr>
      <vt:lpstr>Формування  задачі, встановлення вхідних данних, постановка задачі </vt:lpstr>
      <vt:lpstr> Формалізація задачі, побудова інформаційної моделі </vt:lpstr>
      <vt:lpstr> Формалізація задачі, побудова інформаційної моделі </vt:lpstr>
      <vt:lpstr> Розробка алгоритму розв'язування задачі </vt:lpstr>
      <vt:lpstr>Добір відповідного  прикладного програмного забезпечення </vt:lpstr>
      <vt:lpstr>Створення комп'ютерної моделі </vt:lpstr>
      <vt:lpstr>Застосування комп'ютерної моделі  </vt:lpstr>
      <vt:lpstr>6. Аналіз одержаних результатів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Ознайомлюємось із етапами розв'язування задач із використанням комп'ютера</dc:title>
  <dc:creator>Svetlana</dc:creator>
  <cp:lastModifiedBy>Svetlana</cp:lastModifiedBy>
  <cp:revision>55</cp:revision>
  <dcterms:created xsi:type="dcterms:W3CDTF">2013-10-02T16:08:15Z</dcterms:created>
  <dcterms:modified xsi:type="dcterms:W3CDTF">2013-10-14T15:18:35Z</dcterms:modified>
</cp:coreProperties>
</file>