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5778" autoAdjust="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75FF-54EF-4AF9-AE13-BE729465C840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450C-E5EF-401B-8F21-4C63AFFFA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19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75FF-54EF-4AF9-AE13-BE729465C840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450C-E5EF-401B-8F21-4C63AFFFA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9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75FF-54EF-4AF9-AE13-BE729465C840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450C-E5EF-401B-8F21-4C63AFFFA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67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75FF-54EF-4AF9-AE13-BE729465C840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450C-E5EF-401B-8F21-4C63AFFFA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8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75FF-54EF-4AF9-AE13-BE729465C840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450C-E5EF-401B-8F21-4C63AFFFA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5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75FF-54EF-4AF9-AE13-BE729465C840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450C-E5EF-401B-8F21-4C63AFFFA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04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75FF-54EF-4AF9-AE13-BE729465C840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450C-E5EF-401B-8F21-4C63AFFFA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11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75FF-54EF-4AF9-AE13-BE729465C840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450C-E5EF-401B-8F21-4C63AFFFA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86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75FF-54EF-4AF9-AE13-BE729465C840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450C-E5EF-401B-8F21-4C63AFFFA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92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75FF-54EF-4AF9-AE13-BE729465C840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450C-E5EF-401B-8F21-4C63AFFFA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49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75FF-54EF-4AF9-AE13-BE729465C840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450C-E5EF-401B-8F21-4C63AFFFA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58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2000"/>
                    </a14:imgEffect>
                    <a14:imgEffect>
                      <a14:colorTemperature colorTemp="7200"/>
                    </a14:imgEffect>
                    <a14:imgEffect>
                      <a14:saturation sat="148000"/>
                    </a14:imgEffect>
                    <a14:imgEffect>
                      <a14:brightnessContrast bright="-58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975FF-54EF-4AF9-AE13-BE729465C840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4450C-E5EF-401B-8F21-4C63AFFFA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81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www.thg.ru/software/obzor_windows_8_test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www.thg.ru/software/obzor_windows_8_test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g.ru/software/obzor_windows_8_test/index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g.ru/software/obzor_windows_8_test/index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g.ru/software/obzor_windows_8_test/index.html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ru.wikipedia.org/wiki/Windows_8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s://www.google.ru/#newwindow=1&amp;q=windows+8" TargetMode="External"/><Relationship Id="rId4" Type="http://schemas.openxmlformats.org/officeDocument/2006/relationships/hyperlink" Target="http://windows.microsoft.com/ru-ru/windows-8/mee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microsoft.com/office/2007/relationships/hdphoto" Target="../media/hdphoto2.wdp"/><Relationship Id="rId7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9.xml"/><Relationship Id="rId10" Type="http://schemas.openxmlformats.org/officeDocument/2006/relationships/slide" Target="slide12.xml"/><Relationship Id="rId4" Type="http://schemas.openxmlformats.org/officeDocument/2006/relationships/slide" Target="slide3.xml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Windows_XP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ru.wikipedia.org/wiki/Windows_7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jpg"/><Relationship Id="rId4" Type="http://schemas.openxmlformats.org/officeDocument/2006/relationships/hyperlink" Target="http://ru.wikipedia.org/wiki/Metro_U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g.ru/software/obzor_windows_8_test/index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hyperlink" Target="http://www.thg.ru/software/windows_7_performance/index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thg.ru/software/obzor_windows_8_test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g.ru/software/obzor_windows_8_test/index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g.ru/software/obzor_windows_8_test/index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48680"/>
            <a:ext cx="6768752" cy="161404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7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Windows 8</a:t>
            </a:r>
            <a:endParaRPr lang="ru-RU" sz="7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140968"/>
            <a:ext cx="5328592" cy="93610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Обзор интерфейса</a:t>
            </a:r>
            <a:endParaRPr lang="ru-RU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5400" dirty="0" err="1" smtClean="0">
                <a:solidFill>
                  <a:schemeClr val="bg2">
                    <a:lumMod val="10000"/>
                  </a:schemeClr>
                </a:solidFill>
              </a:rPr>
              <a:t>Персонализация</a:t>
            </a:r>
            <a:endParaRPr lang="ru-RU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232" y="2204864"/>
            <a:ext cx="8208912" cy="95410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В категории "пользователи" вы можете выбрать либо аккаунт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</a:rPr>
              <a:t>Microsoft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 либо локальные пользовательские аккаунты, изменить пароль, создать пароль в воде секретного жеста на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</a:rPr>
              <a:t>тачскрине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, назначить PIN-код из четырёх цифр, включить/отключить ввод пароля при пробуждении системы и создать дополнительные профили пользователя.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609" y="1628800"/>
            <a:ext cx="8241470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r>
              <a:rPr lang="ru-RU" sz="2000" b="1" spc="150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Пользователи (</a:t>
            </a:r>
            <a:r>
              <a:rPr lang="en-US" sz="2000" b="1" spc="150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Users</a:t>
            </a:r>
            <a:r>
              <a:rPr lang="en-US" sz="2000" b="1" spc="150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endParaRPr lang="ru-RU" sz="2000" b="1" spc="150" dirty="0">
              <a:ln w="1143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231" y="3933056"/>
            <a:ext cx="8208912" cy="95410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Здесь вы можете настроить поведение уведомлений приложений </a:t>
            </a:r>
            <a:r>
              <a:rPr lang="ru-RU" sz="1400" b="1" dirty="0" err="1">
                <a:solidFill>
                  <a:schemeClr val="bg2">
                    <a:lumMod val="10000"/>
                  </a:schemeClr>
                </a:solidFill>
                <a:hlinkClick r:id="rId2" tooltip="Windows 8: подробный обзор и руководство пользователя"/>
              </a:rPr>
              <a:t>Windows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hlinkClick r:id="rId2" tooltip="Windows 8: подробный обзор и руководство пользователя"/>
              </a:rPr>
              <a:t> 8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. Их можно выключить полностью, а также выбрать, чтобы они появлялись на экране блокировки или, ко всему прочему, сопровождались звуковым сигналом. Индивидуальные уведомления приложений тоже можно настроить именно тут.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1608" y="3356992"/>
            <a:ext cx="8241471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r>
              <a:rPr lang="ru-RU" sz="2000" b="1" spc="1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Уведомление(</a:t>
            </a:r>
            <a:r>
              <a:rPr lang="en-US" sz="2000" b="1" spc="1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Notifications)</a:t>
            </a:r>
            <a:endParaRPr lang="ru-RU" sz="2000" b="1" spc="150" dirty="0">
              <a:ln w="1143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167" y="5661248"/>
            <a:ext cx="8208912" cy="95410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Настройки Общего доступа очень похоже на меню "уведомления" и "поиск". Основные опции представлены сверху, затем идут более тонкие настройки для приложений. Можно сделать так, чтобы часто используемые приложения показывались сверху меню общего доступа в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</a:rPr>
              <a:t>Charms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</a:rPr>
              <a:t>bar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, кроме того можно настроить размер списка или очистить его.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5085184"/>
            <a:ext cx="8235535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r>
              <a:rPr lang="uk-UA" sz="2000" b="1" spc="150" dirty="0" err="1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Общий</a:t>
            </a:r>
            <a:r>
              <a:rPr lang="uk-UA" sz="2000" b="1" spc="1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доступ (</a:t>
            </a:r>
            <a:r>
              <a:rPr lang="en-US" sz="2000" b="1" spc="1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Share</a:t>
            </a:r>
            <a:r>
              <a:rPr lang="uk-UA" sz="2000" b="1" spc="1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endParaRPr lang="ru-RU" sz="2000" b="1" spc="150" dirty="0">
              <a:ln w="1143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-215153" y="-62753"/>
            <a:ext cx="2474259" cy="1801906"/>
          </a:xfrm>
          <a:custGeom>
            <a:avLst/>
            <a:gdLst>
              <a:gd name="connsiteX0" fmla="*/ 251012 w 2474259"/>
              <a:gd name="connsiteY0" fmla="*/ 1721224 h 1801906"/>
              <a:gd name="connsiteX1" fmla="*/ 1228165 w 2474259"/>
              <a:gd name="connsiteY1" fmla="*/ 1425388 h 1801906"/>
              <a:gd name="connsiteX2" fmla="*/ 1102659 w 2474259"/>
              <a:gd name="connsiteY2" fmla="*/ 1057835 h 1801906"/>
              <a:gd name="connsiteX3" fmla="*/ 1461247 w 2474259"/>
              <a:gd name="connsiteY3" fmla="*/ 744071 h 1801906"/>
              <a:gd name="connsiteX4" fmla="*/ 1819835 w 2474259"/>
              <a:gd name="connsiteY4" fmla="*/ 627529 h 1801906"/>
              <a:gd name="connsiteX5" fmla="*/ 2106706 w 2474259"/>
              <a:gd name="connsiteY5" fmla="*/ 385482 h 1801906"/>
              <a:gd name="connsiteX6" fmla="*/ 2187388 w 2474259"/>
              <a:gd name="connsiteY6" fmla="*/ 161365 h 1801906"/>
              <a:gd name="connsiteX7" fmla="*/ 2474259 w 2474259"/>
              <a:gd name="connsiteY7" fmla="*/ 0 h 1801906"/>
              <a:gd name="connsiteX8" fmla="*/ 53788 w 2474259"/>
              <a:gd name="connsiteY8" fmla="*/ 26894 h 1801906"/>
              <a:gd name="connsiteX9" fmla="*/ 0 w 2474259"/>
              <a:gd name="connsiteY9" fmla="*/ 1801906 h 1801906"/>
              <a:gd name="connsiteX10" fmla="*/ 251012 w 2474259"/>
              <a:gd name="connsiteY10" fmla="*/ 1721224 h 180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4259" h="1801906">
                <a:moveTo>
                  <a:pt x="251012" y="1721224"/>
                </a:moveTo>
                <a:lnTo>
                  <a:pt x="1228165" y="1425388"/>
                </a:lnTo>
                <a:lnTo>
                  <a:pt x="1102659" y="1057835"/>
                </a:lnTo>
                <a:lnTo>
                  <a:pt x="1461247" y="744071"/>
                </a:lnTo>
                <a:lnTo>
                  <a:pt x="1819835" y="627529"/>
                </a:lnTo>
                <a:lnTo>
                  <a:pt x="2106706" y="385482"/>
                </a:lnTo>
                <a:lnTo>
                  <a:pt x="2187388" y="161365"/>
                </a:lnTo>
                <a:lnTo>
                  <a:pt x="2474259" y="0"/>
                </a:lnTo>
                <a:lnTo>
                  <a:pt x="53788" y="26894"/>
                </a:lnTo>
                <a:lnTo>
                  <a:pt x="0" y="1801906"/>
                </a:lnTo>
                <a:lnTo>
                  <a:pt x="251012" y="1721224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Объект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2008"/>
            <a:ext cx="961685" cy="980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616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5400" dirty="0" err="1" smtClean="0">
                <a:solidFill>
                  <a:schemeClr val="bg2">
                    <a:lumMod val="10000"/>
                  </a:schemeClr>
                </a:solidFill>
              </a:rPr>
              <a:t>Персонализация</a:t>
            </a:r>
            <a:endParaRPr lang="ru-RU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232" y="2204864"/>
            <a:ext cx="8208912" cy="427809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Страница "Основные настройки" включает следующие опции: Время (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Time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), Переключение приложений (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App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switching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), Правописание (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Spelling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), Язык (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Language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), Свободное место на диске (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Available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storage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), "Обновить ПК не затрагивая файлы" (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Refresh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your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PC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without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affecting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your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files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), "Удалить всё и переустановить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Windows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" (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Remove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everything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and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reinstall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Windows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) и альтернативная загрузка (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Advanced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startup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).</a:t>
            </a:r>
          </a:p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Естественно подменю "Время" предназначено для выбора часовой зоны и настройки автоматического перехода на летнее и зимнее время. "Переключение приложений" содержит опции включения/выключения переключателя с левого края экрана. В меню "Правописание" можно включить или выключить автоматическую корректировку и подчёркивание ошибок.</a:t>
            </a:r>
          </a:p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Экран "Язык" (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Language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) – это первый случай в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Windows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8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который приводит нас к традиционной панели управления для изменения этого параметра. Здесь есть только один пункт: выбор языка. Странно что, он не представлен в новом интерфейсе.</a:t>
            </a:r>
          </a:p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Ниже располагается подменю "Свободное место", в котором всего один пункт "Узнать размер приложения" (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View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app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sizes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). После его нажатия всплывает меню в стиле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Windows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8 UI, в котором говорится, сколько занимает места каждое из установленных приложений в 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hlinkClick r:id="rId2" tooltip="Windows 8: подробный обзор и руководство пользователя"/>
              </a:rPr>
              <a:t>Windows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hlinkClick r:id="rId2" tooltip="Windows 8: подробный обзор и руководство пользователя"/>
              </a:rPr>
              <a:t> 8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.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608" y="1628800"/>
            <a:ext cx="8235535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r>
              <a:rPr lang="ru-RU" sz="2000" b="1" spc="1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Основные (</a:t>
            </a:r>
            <a:r>
              <a:rPr lang="en-US" sz="2000" b="1" spc="1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General)</a:t>
            </a:r>
            <a:endParaRPr lang="ru-RU" sz="2000" b="1" spc="150" dirty="0">
              <a:ln w="1143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-215153" y="-62753"/>
            <a:ext cx="2474259" cy="1801906"/>
          </a:xfrm>
          <a:custGeom>
            <a:avLst/>
            <a:gdLst>
              <a:gd name="connsiteX0" fmla="*/ 251012 w 2474259"/>
              <a:gd name="connsiteY0" fmla="*/ 1721224 h 1801906"/>
              <a:gd name="connsiteX1" fmla="*/ 1228165 w 2474259"/>
              <a:gd name="connsiteY1" fmla="*/ 1425388 h 1801906"/>
              <a:gd name="connsiteX2" fmla="*/ 1102659 w 2474259"/>
              <a:gd name="connsiteY2" fmla="*/ 1057835 h 1801906"/>
              <a:gd name="connsiteX3" fmla="*/ 1461247 w 2474259"/>
              <a:gd name="connsiteY3" fmla="*/ 744071 h 1801906"/>
              <a:gd name="connsiteX4" fmla="*/ 1819835 w 2474259"/>
              <a:gd name="connsiteY4" fmla="*/ 627529 h 1801906"/>
              <a:gd name="connsiteX5" fmla="*/ 2106706 w 2474259"/>
              <a:gd name="connsiteY5" fmla="*/ 385482 h 1801906"/>
              <a:gd name="connsiteX6" fmla="*/ 2187388 w 2474259"/>
              <a:gd name="connsiteY6" fmla="*/ 161365 h 1801906"/>
              <a:gd name="connsiteX7" fmla="*/ 2474259 w 2474259"/>
              <a:gd name="connsiteY7" fmla="*/ 0 h 1801906"/>
              <a:gd name="connsiteX8" fmla="*/ 53788 w 2474259"/>
              <a:gd name="connsiteY8" fmla="*/ 26894 h 1801906"/>
              <a:gd name="connsiteX9" fmla="*/ 0 w 2474259"/>
              <a:gd name="connsiteY9" fmla="*/ 1801906 h 1801906"/>
              <a:gd name="connsiteX10" fmla="*/ 251012 w 2474259"/>
              <a:gd name="connsiteY10" fmla="*/ 1721224 h 180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4259" h="1801906">
                <a:moveTo>
                  <a:pt x="251012" y="1721224"/>
                </a:moveTo>
                <a:lnTo>
                  <a:pt x="1228165" y="1425388"/>
                </a:lnTo>
                <a:lnTo>
                  <a:pt x="1102659" y="1057835"/>
                </a:lnTo>
                <a:lnTo>
                  <a:pt x="1461247" y="744071"/>
                </a:lnTo>
                <a:lnTo>
                  <a:pt x="1819835" y="627529"/>
                </a:lnTo>
                <a:lnTo>
                  <a:pt x="2106706" y="385482"/>
                </a:lnTo>
                <a:lnTo>
                  <a:pt x="2187388" y="161365"/>
                </a:lnTo>
                <a:lnTo>
                  <a:pt x="2474259" y="0"/>
                </a:lnTo>
                <a:lnTo>
                  <a:pt x="53788" y="26894"/>
                </a:lnTo>
                <a:lnTo>
                  <a:pt x="0" y="1801906"/>
                </a:lnTo>
                <a:lnTo>
                  <a:pt x="251012" y="1721224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2008"/>
            <a:ext cx="961685" cy="980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411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1" y="2996952"/>
            <a:ext cx="3227971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5400" dirty="0" smtClean="0">
                <a:solidFill>
                  <a:schemeClr val="bg2">
                    <a:lumMod val="10000"/>
                  </a:schemeClr>
                </a:solidFill>
              </a:rPr>
              <a:t>Диспетчер задач</a:t>
            </a:r>
            <a:endParaRPr lang="ru-RU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232" y="1700808"/>
            <a:ext cx="8208912" cy="1077218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Первоначальный упрощённый вид диспетчера задач 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hlinkClick r:id="rId3" tooltip="Windows 8: подробный обзор и руководство пользователя"/>
              </a:rPr>
              <a:t>Windows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3" tooltip="Windows 8: подробный обзор и руководство пользователя"/>
              </a:rPr>
              <a:t> 8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 имеет только список названий работающих приложений. Чтобы выключить приложение, выделите его и нажмите "завершить задачу" (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End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Task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). В диспетчере задач показываются приложения рабочего стола и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Windows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8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причём без разделения.</a:t>
            </a:r>
            <a:endParaRPr lang="ru-RU" sz="17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3936994" y="2996952"/>
            <a:ext cx="4727812" cy="329320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Если новый диспетчер задач показался вам слабее предыдущих версий, которые предоставляли больше информации, нажмите "подробности" (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More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details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на изображении выше) и вы увидите гораздо более информативный список.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Кроме того, диспетчер задач 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hlinkClick r:id="rId3" tooltip="Windows 8: подробный обзор и руководство пользователя"/>
              </a:rPr>
              <a:t>Windows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3" tooltip="Windows 8: подробный обзор и руководство пользователя"/>
              </a:rPr>
              <a:t> 8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 открывается в том виде, в котором вы его закрыли последний раз. И если вы часто обращаетесь к диспетчеру задач, то вам не придётся постоянно нажимать кнопку "подробности", чтобы просмотреть историю приложений, быстродействие или запущенные службы. 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-215153" y="-62753"/>
            <a:ext cx="2474259" cy="1801906"/>
          </a:xfrm>
          <a:custGeom>
            <a:avLst/>
            <a:gdLst>
              <a:gd name="connsiteX0" fmla="*/ 251012 w 2474259"/>
              <a:gd name="connsiteY0" fmla="*/ 1721224 h 1801906"/>
              <a:gd name="connsiteX1" fmla="*/ 1228165 w 2474259"/>
              <a:gd name="connsiteY1" fmla="*/ 1425388 h 1801906"/>
              <a:gd name="connsiteX2" fmla="*/ 1102659 w 2474259"/>
              <a:gd name="connsiteY2" fmla="*/ 1057835 h 1801906"/>
              <a:gd name="connsiteX3" fmla="*/ 1461247 w 2474259"/>
              <a:gd name="connsiteY3" fmla="*/ 744071 h 1801906"/>
              <a:gd name="connsiteX4" fmla="*/ 1819835 w 2474259"/>
              <a:gd name="connsiteY4" fmla="*/ 627529 h 1801906"/>
              <a:gd name="connsiteX5" fmla="*/ 2106706 w 2474259"/>
              <a:gd name="connsiteY5" fmla="*/ 385482 h 1801906"/>
              <a:gd name="connsiteX6" fmla="*/ 2187388 w 2474259"/>
              <a:gd name="connsiteY6" fmla="*/ 161365 h 1801906"/>
              <a:gd name="connsiteX7" fmla="*/ 2474259 w 2474259"/>
              <a:gd name="connsiteY7" fmla="*/ 0 h 1801906"/>
              <a:gd name="connsiteX8" fmla="*/ 53788 w 2474259"/>
              <a:gd name="connsiteY8" fmla="*/ 26894 h 1801906"/>
              <a:gd name="connsiteX9" fmla="*/ 0 w 2474259"/>
              <a:gd name="connsiteY9" fmla="*/ 1801906 h 1801906"/>
              <a:gd name="connsiteX10" fmla="*/ 251012 w 2474259"/>
              <a:gd name="connsiteY10" fmla="*/ 1721224 h 180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4259" h="1801906">
                <a:moveTo>
                  <a:pt x="251012" y="1721224"/>
                </a:moveTo>
                <a:lnTo>
                  <a:pt x="1228165" y="1425388"/>
                </a:lnTo>
                <a:lnTo>
                  <a:pt x="1102659" y="1057835"/>
                </a:lnTo>
                <a:lnTo>
                  <a:pt x="1461247" y="744071"/>
                </a:lnTo>
                <a:lnTo>
                  <a:pt x="1819835" y="627529"/>
                </a:lnTo>
                <a:lnTo>
                  <a:pt x="2106706" y="385482"/>
                </a:lnTo>
                <a:lnTo>
                  <a:pt x="2187388" y="161365"/>
                </a:lnTo>
                <a:lnTo>
                  <a:pt x="2474259" y="0"/>
                </a:lnTo>
                <a:lnTo>
                  <a:pt x="53788" y="26894"/>
                </a:lnTo>
                <a:lnTo>
                  <a:pt x="0" y="1801906"/>
                </a:lnTo>
                <a:lnTo>
                  <a:pt x="251012" y="1721224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2008"/>
            <a:ext cx="961685" cy="980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135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0" y="2132856"/>
            <a:ext cx="4173900" cy="3794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5400" dirty="0" smtClean="0">
                <a:solidFill>
                  <a:schemeClr val="bg2">
                    <a:lumMod val="10000"/>
                  </a:schemeClr>
                </a:solidFill>
              </a:rPr>
              <a:t>Диспетчер задач</a:t>
            </a:r>
            <a:endParaRPr lang="ru-RU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2780928"/>
            <a:ext cx="3621088" cy="3046988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Вкладка "процессы" (</a:t>
            </a:r>
            <a:r>
              <a:rPr lang="ru-RU" sz="1600" dirty="0" err="1"/>
              <a:t>Process</a:t>
            </a:r>
            <a:r>
              <a:rPr lang="ru-RU" sz="1600" dirty="0"/>
              <a:t>) даёт подробную информацию о потребляемых каждым приложением ресурсах, наряду с фоновыми и системными процессами. Список можно отсортировать по категориям, представленным вверху вертикальных столбцов, что позволяет выявить программы, наиболее активно использующие центральный процессор, память, накопитель или сетевое соединение. </a:t>
            </a:r>
            <a:endParaRPr lang="ru-RU" sz="17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5" y="2091205"/>
            <a:ext cx="3621087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r>
              <a:rPr lang="ru-RU" sz="2000" b="1" spc="1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Процессы (</a:t>
            </a:r>
            <a:r>
              <a:rPr lang="en-US" sz="2000" b="1" spc="1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Process)</a:t>
            </a:r>
            <a:endParaRPr lang="ru-RU" sz="2000" b="1" spc="150" dirty="0">
              <a:ln w="1143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-215153" y="-62753"/>
            <a:ext cx="2474259" cy="1801906"/>
          </a:xfrm>
          <a:custGeom>
            <a:avLst/>
            <a:gdLst>
              <a:gd name="connsiteX0" fmla="*/ 251012 w 2474259"/>
              <a:gd name="connsiteY0" fmla="*/ 1721224 h 1801906"/>
              <a:gd name="connsiteX1" fmla="*/ 1228165 w 2474259"/>
              <a:gd name="connsiteY1" fmla="*/ 1425388 h 1801906"/>
              <a:gd name="connsiteX2" fmla="*/ 1102659 w 2474259"/>
              <a:gd name="connsiteY2" fmla="*/ 1057835 h 1801906"/>
              <a:gd name="connsiteX3" fmla="*/ 1461247 w 2474259"/>
              <a:gd name="connsiteY3" fmla="*/ 744071 h 1801906"/>
              <a:gd name="connsiteX4" fmla="*/ 1819835 w 2474259"/>
              <a:gd name="connsiteY4" fmla="*/ 627529 h 1801906"/>
              <a:gd name="connsiteX5" fmla="*/ 2106706 w 2474259"/>
              <a:gd name="connsiteY5" fmla="*/ 385482 h 1801906"/>
              <a:gd name="connsiteX6" fmla="*/ 2187388 w 2474259"/>
              <a:gd name="connsiteY6" fmla="*/ 161365 h 1801906"/>
              <a:gd name="connsiteX7" fmla="*/ 2474259 w 2474259"/>
              <a:gd name="connsiteY7" fmla="*/ 0 h 1801906"/>
              <a:gd name="connsiteX8" fmla="*/ 53788 w 2474259"/>
              <a:gd name="connsiteY8" fmla="*/ 26894 h 1801906"/>
              <a:gd name="connsiteX9" fmla="*/ 0 w 2474259"/>
              <a:gd name="connsiteY9" fmla="*/ 1801906 h 1801906"/>
              <a:gd name="connsiteX10" fmla="*/ 251012 w 2474259"/>
              <a:gd name="connsiteY10" fmla="*/ 1721224 h 180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4259" h="1801906">
                <a:moveTo>
                  <a:pt x="251012" y="1721224"/>
                </a:moveTo>
                <a:lnTo>
                  <a:pt x="1228165" y="1425388"/>
                </a:lnTo>
                <a:lnTo>
                  <a:pt x="1102659" y="1057835"/>
                </a:lnTo>
                <a:lnTo>
                  <a:pt x="1461247" y="744071"/>
                </a:lnTo>
                <a:lnTo>
                  <a:pt x="1819835" y="627529"/>
                </a:lnTo>
                <a:lnTo>
                  <a:pt x="2106706" y="385482"/>
                </a:lnTo>
                <a:lnTo>
                  <a:pt x="2187388" y="161365"/>
                </a:lnTo>
                <a:lnTo>
                  <a:pt x="2474259" y="0"/>
                </a:lnTo>
                <a:lnTo>
                  <a:pt x="53788" y="26894"/>
                </a:lnTo>
                <a:lnTo>
                  <a:pt x="0" y="1801906"/>
                </a:lnTo>
                <a:lnTo>
                  <a:pt x="251012" y="1721224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2008"/>
            <a:ext cx="961685" cy="980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642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2" y="1628800"/>
            <a:ext cx="3675383" cy="334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5400" dirty="0" smtClean="0">
                <a:solidFill>
                  <a:schemeClr val="bg2">
                    <a:lumMod val="10000"/>
                  </a:schemeClr>
                </a:solidFill>
              </a:rPr>
              <a:t>Диспетчер задач</a:t>
            </a:r>
            <a:endParaRPr lang="ru-RU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" name="Объект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761" y="1665155"/>
            <a:ext cx="3675383" cy="334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4716016" y="5229200"/>
            <a:ext cx="4159696" cy="129266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Далее следует вкладка "автозагрузка" 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</a:rPr>
              <a:t>со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списком загружаемых вместе 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en-US" sz="1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b="1" dirty="0" err="1" smtClean="0">
                <a:solidFill>
                  <a:schemeClr val="accent2">
                    <a:lumMod val="50000"/>
                  </a:schemeClr>
                </a:solidFill>
                <a:hlinkClick r:id="rId3" tooltip="Windows 8: подробный обзор и руководство пользователя"/>
              </a:rPr>
              <a:t>Windows</a:t>
            </a: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hlinkClick r:id="rId3" tooltip="Windows 8: подробный обзор и руководство пользователя"/>
              </a:rPr>
              <a:t> </a:t>
            </a: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hlinkClick r:id="rId3" tooltip="Windows 8: подробный обзор и руководство пользователя"/>
              </a:rPr>
              <a:t>8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 приложений. Она заменяет вкладку "автозагрузка" в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MSConfig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(конфигурация системы) в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Windows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</a:rPr>
              <a:t>Vista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 и 7. Чтобы выключить автоматическую загрузку приложения, нужно его выделить и нажать "отключить" </a:t>
            </a:r>
            <a:r>
              <a:rPr lang="en-US" sz="13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5214047"/>
            <a:ext cx="3960440" cy="116955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Следующая вкладка носит название "</a:t>
            </a:r>
            <a:r>
              <a:rPr lang="ru-RU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быстродействие“</a:t>
            </a: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.Она </a:t>
            </a:r>
            <a:r>
              <a:rPr lang="ru-RU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содержит графики нагрузки на процессор, память, диск с течением времени, а также использование соединения </a:t>
            </a:r>
            <a:r>
              <a:rPr lang="ru-RU" sz="1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Bluetooth</a:t>
            </a:r>
            <a:r>
              <a:rPr lang="ru-RU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или </a:t>
            </a:r>
            <a:r>
              <a:rPr lang="ru-RU" sz="1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Ethernet</a:t>
            </a:r>
            <a:r>
              <a:rPr lang="ru-RU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 динамике</a:t>
            </a:r>
            <a:r>
              <a:rPr lang="ru-RU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endParaRPr lang="ru-RU" sz="13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-215153" y="-62753"/>
            <a:ext cx="2474259" cy="1801906"/>
          </a:xfrm>
          <a:custGeom>
            <a:avLst/>
            <a:gdLst>
              <a:gd name="connsiteX0" fmla="*/ 251012 w 2474259"/>
              <a:gd name="connsiteY0" fmla="*/ 1721224 h 1801906"/>
              <a:gd name="connsiteX1" fmla="*/ 1228165 w 2474259"/>
              <a:gd name="connsiteY1" fmla="*/ 1425388 h 1801906"/>
              <a:gd name="connsiteX2" fmla="*/ 1102659 w 2474259"/>
              <a:gd name="connsiteY2" fmla="*/ 1057835 h 1801906"/>
              <a:gd name="connsiteX3" fmla="*/ 1461247 w 2474259"/>
              <a:gd name="connsiteY3" fmla="*/ 744071 h 1801906"/>
              <a:gd name="connsiteX4" fmla="*/ 1819835 w 2474259"/>
              <a:gd name="connsiteY4" fmla="*/ 627529 h 1801906"/>
              <a:gd name="connsiteX5" fmla="*/ 2106706 w 2474259"/>
              <a:gd name="connsiteY5" fmla="*/ 385482 h 1801906"/>
              <a:gd name="connsiteX6" fmla="*/ 2187388 w 2474259"/>
              <a:gd name="connsiteY6" fmla="*/ 161365 h 1801906"/>
              <a:gd name="connsiteX7" fmla="*/ 2474259 w 2474259"/>
              <a:gd name="connsiteY7" fmla="*/ 0 h 1801906"/>
              <a:gd name="connsiteX8" fmla="*/ 53788 w 2474259"/>
              <a:gd name="connsiteY8" fmla="*/ 26894 h 1801906"/>
              <a:gd name="connsiteX9" fmla="*/ 0 w 2474259"/>
              <a:gd name="connsiteY9" fmla="*/ 1801906 h 1801906"/>
              <a:gd name="connsiteX10" fmla="*/ 251012 w 2474259"/>
              <a:gd name="connsiteY10" fmla="*/ 1721224 h 180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4259" h="1801906">
                <a:moveTo>
                  <a:pt x="251012" y="1721224"/>
                </a:moveTo>
                <a:lnTo>
                  <a:pt x="1228165" y="1425388"/>
                </a:lnTo>
                <a:lnTo>
                  <a:pt x="1102659" y="1057835"/>
                </a:lnTo>
                <a:lnTo>
                  <a:pt x="1461247" y="744071"/>
                </a:lnTo>
                <a:lnTo>
                  <a:pt x="1819835" y="627529"/>
                </a:lnTo>
                <a:lnTo>
                  <a:pt x="2106706" y="385482"/>
                </a:lnTo>
                <a:lnTo>
                  <a:pt x="2187388" y="161365"/>
                </a:lnTo>
                <a:lnTo>
                  <a:pt x="2474259" y="0"/>
                </a:lnTo>
                <a:lnTo>
                  <a:pt x="53788" y="26894"/>
                </a:lnTo>
                <a:lnTo>
                  <a:pt x="0" y="1801906"/>
                </a:lnTo>
                <a:lnTo>
                  <a:pt x="251012" y="1721224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Объект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2008"/>
            <a:ext cx="961685" cy="980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62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48681"/>
            <a:ext cx="6768752" cy="115212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7000" dirty="0" err="1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Заключение</a:t>
            </a:r>
            <a:endParaRPr lang="ru-RU" sz="7000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1988840"/>
            <a:ext cx="6768752" cy="4524315"/>
          </a:xfrm>
          <a:prstGeom prst="rect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Вот ведь парадокс: говорят, что к хорошему привыкаешь быстро. Но почему-то пользователи все никак не могут привыкнуть к «хорошему» интерфейсу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Windows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8 и ищут способы вернуть «как было». Напрашивается вопрос: а может, не стоило разработчикам новой операционной системы рубить с плеча? Возможно, нужно было постепенно подводить к мысли о необходимости нового интерфейса — в восьмой версии можно было оставить кнопку рядом с «плиточным» интерфейсом, а уже в следующий раз, быть может, и вовсе ее убрать. Тогда, глядишь, — и тех, кто недоволен нововведениями, было бы меньше.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Войти дважды в одну и ту же воду невозможно. Несмотря на то, что многие из представленных в данном обзоре утилит позволяют компенсировать недостающую кнопку «Пуск», ни одна из них в полной мере не является совершенной, у всех есть какие-то недостатки — у кого-то большие, у кого-то незначительные. Что ж, может, оно и к лучшему, что идеальной альтернативы нет.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Windows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меняется и если не следить за всеми переменами, в один прекрасный день можно с ужасом обнаружить, что вы понятия не имеете, как выключить новый ПК. Но, как говорил один популярный киногерой, «надеюсь, до этого дело не дойдет».</a:t>
            </a:r>
          </a:p>
        </p:txBody>
      </p:sp>
    </p:spTree>
    <p:extLst>
      <p:ext uri="{BB962C8B-B14F-4D97-AF65-F5344CB8AC3E}">
        <p14:creationId xmlns:p14="http://schemas.microsoft.com/office/powerpoint/2010/main" val="33357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-242047" y="5289176"/>
            <a:ext cx="3065929" cy="1658471"/>
          </a:xfrm>
          <a:custGeom>
            <a:avLst/>
            <a:gdLst>
              <a:gd name="connsiteX0" fmla="*/ 233082 w 3065929"/>
              <a:gd name="connsiteY0" fmla="*/ 0 h 1658471"/>
              <a:gd name="connsiteX1" fmla="*/ 914400 w 3065929"/>
              <a:gd name="connsiteY1" fmla="*/ 215153 h 1658471"/>
              <a:gd name="connsiteX2" fmla="*/ 977153 w 3065929"/>
              <a:gd name="connsiteY2" fmla="*/ 519953 h 1658471"/>
              <a:gd name="connsiteX3" fmla="*/ 1425388 w 3065929"/>
              <a:gd name="connsiteY3" fmla="*/ 654424 h 1658471"/>
              <a:gd name="connsiteX4" fmla="*/ 1595718 w 3065929"/>
              <a:gd name="connsiteY4" fmla="*/ 564777 h 1658471"/>
              <a:gd name="connsiteX5" fmla="*/ 2187388 w 3065929"/>
              <a:gd name="connsiteY5" fmla="*/ 788895 h 1658471"/>
              <a:gd name="connsiteX6" fmla="*/ 2151529 w 3065929"/>
              <a:gd name="connsiteY6" fmla="*/ 1039906 h 1658471"/>
              <a:gd name="connsiteX7" fmla="*/ 2447365 w 3065929"/>
              <a:gd name="connsiteY7" fmla="*/ 1219200 h 1658471"/>
              <a:gd name="connsiteX8" fmla="*/ 3065929 w 3065929"/>
              <a:gd name="connsiteY8" fmla="*/ 1568824 h 1658471"/>
              <a:gd name="connsiteX9" fmla="*/ 3021106 w 3065929"/>
              <a:gd name="connsiteY9" fmla="*/ 1640542 h 1658471"/>
              <a:gd name="connsiteX10" fmla="*/ 134471 w 3065929"/>
              <a:gd name="connsiteY10" fmla="*/ 1658471 h 1658471"/>
              <a:gd name="connsiteX11" fmla="*/ 0 w 3065929"/>
              <a:gd name="connsiteY11" fmla="*/ 179295 h 1658471"/>
              <a:gd name="connsiteX12" fmla="*/ 233082 w 3065929"/>
              <a:gd name="connsiteY12" fmla="*/ 0 h 165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65929" h="1658471">
                <a:moveTo>
                  <a:pt x="233082" y="0"/>
                </a:moveTo>
                <a:lnTo>
                  <a:pt x="914400" y="215153"/>
                </a:lnTo>
                <a:lnTo>
                  <a:pt x="977153" y="519953"/>
                </a:lnTo>
                <a:lnTo>
                  <a:pt x="1425388" y="654424"/>
                </a:lnTo>
                <a:lnTo>
                  <a:pt x="1595718" y="564777"/>
                </a:lnTo>
                <a:lnTo>
                  <a:pt x="2187388" y="788895"/>
                </a:lnTo>
                <a:lnTo>
                  <a:pt x="2151529" y="1039906"/>
                </a:lnTo>
                <a:lnTo>
                  <a:pt x="2447365" y="1219200"/>
                </a:lnTo>
                <a:lnTo>
                  <a:pt x="3065929" y="1568824"/>
                </a:lnTo>
                <a:lnTo>
                  <a:pt x="3021106" y="1640542"/>
                </a:lnTo>
                <a:lnTo>
                  <a:pt x="134471" y="1658471"/>
                </a:lnTo>
                <a:lnTo>
                  <a:pt x="0" y="179295"/>
                </a:lnTo>
                <a:lnTo>
                  <a:pt x="233082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Ссылки</a:t>
            </a:r>
            <a:endParaRPr lang="ru-RU" sz="5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>
            <a:hlinkClick r:id="rId2"/>
          </p:cNvPr>
          <p:cNvSpPr txBox="1"/>
          <p:nvPr/>
        </p:nvSpPr>
        <p:spPr>
          <a:xfrm>
            <a:off x="455966" y="1844824"/>
            <a:ext cx="4260050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Wikipedia</a:t>
            </a:r>
            <a:endParaRPr lang="ru-RU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>
            <a:hlinkClick r:id="rId3"/>
          </p:cNvPr>
          <p:cNvSpPr txBox="1"/>
          <p:nvPr/>
        </p:nvSpPr>
        <p:spPr>
          <a:xfrm>
            <a:off x="4448672" y="2996952"/>
            <a:ext cx="4248472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Thg.ru</a:t>
            </a:r>
            <a:endParaRPr lang="ru-RU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>
            <a:hlinkClick r:id="rId4"/>
          </p:cNvPr>
          <p:cNvSpPr txBox="1"/>
          <p:nvPr/>
        </p:nvSpPr>
        <p:spPr>
          <a:xfrm>
            <a:off x="455966" y="4149080"/>
            <a:ext cx="4248472" cy="769441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Microsoft</a:t>
            </a:r>
            <a:endParaRPr lang="ru-RU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>
            <a:hlinkClick r:id="rId5"/>
          </p:cNvPr>
          <p:cNvSpPr txBox="1"/>
          <p:nvPr/>
        </p:nvSpPr>
        <p:spPr>
          <a:xfrm>
            <a:off x="4447982" y="5373216"/>
            <a:ext cx="4248472" cy="769441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Google</a:t>
            </a:r>
            <a:endParaRPr lang="ru-RU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Объект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5" y="5877272"/>
            <a:ext cx="961685" cy="980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11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27000"/>
                    </a14:imgEffect>
                    <a14:imgEffect>
                      <a14:brightnessContrast bright="-30000" contrast="2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620688"/>
            <a:ext cx="5040560" cy="2237110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5400" dirty="0" err="1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uk-UA" sz="5400" dirty="0" err="1" smtClean="0">
                <a:solidFill>
                  <a:schemeClr val="accent1">
                    <a:lumMod val="75000"/>
                  </a:schemeClr>
                </a:solidFill>
              </a:rPr>
              <a:t>одержание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Заголовок 1">
            <a:hlinkClick r:id="rId4" action="ppaction://hlinksldjump"/>
          </p:cNvPr>
          <p:cNvSpPr txBox="1">
            <a:spLocks/>
          </p:cNvSpPr>
          <p:nvPr/>
        </p:nvSpPr>
        <p:spPr>
          <a:xfrm>
            <a:off x="1043608" y="1556792"/>
            <a:ext cx="2808312" cy="13010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dirty="0" smtClean="0">
                <a:solidFill>
                  <a:schemeClr val="bg1"/>
                </a:solidFill>
              </a:rPr>
              <a:t>Меню пуск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Заголовок 1">
            <a:hlinkClick r:id="rId5" action="ppaction://hlinksldjump"/>
          </p:cNvPr>
          <p:cNvSpPr txBox="1">
            <a:spLocks/>
          </p:cNvSpPr>
          <p:nvPr/>
        </p:nvSpPr>
        <p:spPr>
          <a:xfrm>
            <a:off x="1065717" y="3068960"/>
            <a:ext cx="2808312" cy="13010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dirty="0" smtClean="0">
                <a:solidFill>
                  <a:schemeClr val="bg1"/>
                </a:solidFill>
              </a:rPr>
              <a:t>Персонали</a:t>
            </a:r>
            <a:r>
              <a:rPr lang="ru-RU" sz="2800" dirty="0" err="1" smtClean="0">
                <a:solidFill>
                  <a:schemeClr val="bg1"/>
                </a:solidFill>
              </a:rPr>
              <a:t>зация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Заголовок 1">
            <a:hlinkClick r:id="rId6" action="ppaction://hlinksldjump"/>
          </p:cNvPr>
          <p:cNvSpPr txBox="1">
            <a:spLocks/>
          </p:cNvSpPr>
          <p:nvPr/>
        </p:nvSpPr>
        <p:spPr>
          <a:xfrm>
            <a:off x="1066325" y="4509120"/>
            <a:ext cx="1273427" cy="13142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dirty="0" err="1" smtClean="0">
                <a:solidFill>
                  <a:schemeClr val="bg1"/>
                </a:solidFill>
              </a:rPr>
              <a:t>Поиск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Заголовок 1">
            <a:hlinkClick r:id="rId7" action="ppaction://hlinksldjump"/>
          </p:cNvPr>
          <p:cNvSpPr txBox="1">
            <a:spLocks/>
          </p:cNvSpPr>
          <p:nvPr/>
        </p:nvSpPr>
        <p:spPr>
          <a:xfrm>
            <a:off x="4026429" y="4533995"/>
            <a:ext cx="2808312" cy="13010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err="1" smtClean="0">
                <a:solidFill>
                  <a:schemeClr val="bg1"/>
                </a:solidFill>
              </a:rPr>
              <a:t>Робочий</a:t>
            </a:r>
            <a:r>
              <a:rPr lang="ru-RU" sz="2800" dirty="0" smtClean="0">
                <a:solidFill>
                  <a:schemeClr val="bg1"/>
                </a:solidFill>
              </a:rPr>
              <a:t> стол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hlinkClick r:id="rId8" action="ppaction://hlinksldjump"/>
          </p:cNvPr>
          <p:cNvSpPr txBox="1">
            <a:spLocks/>
          </p:cNvSpPr>
          <p:nvPr/>
        </p:nvSpPr>
        <p:spPr>
          <a:xfrm>
            <a:off x="6912260" y="4554906"/>
            <a:ext cx="1404156" cy="12800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Заключение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0" name="Заголовок 1">
            <a:hlinkClick r:id="rId9" action="ppaction://hlinksldjump"/>
          </p:cNvPr>
          <p:cNvSpPr txBox="1">
            <a:spLocks/>
          </p:cNvSpPr>
          <p:nvPr/>
        </p:nvSpPr>
        <p:spPr>
          <a:xfrm>
            <a:off x="4004320" y="3039880"/>
            <a:ext cx="4240088" cy="1301006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dirty="0" err="1" smtClean="0">
                <a:solidFill>
                  <a:schemeClr val="bg1"/>
                </a:solidFill>
              </a:rPr>
              <a:t>Навигация</a:t>
            </a:r>
            <a:r>
              <a:rPr lang="uk-UA" sz="4000" dirty="0" smtClean="0">
                <a:solidFill>
                  <a:schemeClr val="bg1"/>
                </a:solidFill>
              </a:rPr>
              <a:t> в </a:t>
            </a:r>
            <a:r>
              <a:rPr lang="en-US" sz="3600" dirty="0" smtClean="0">
                <a:solidFill>
                  <a:schemeClr val="bg1"/>
                </a:solidFill>
              </a:rPr>
              <a:t>Windows 8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1" name="Заголовок 1">
            <a:hlinkClick r:id="rId10" action="ppaction://hlinksldjump"/>
          </p:cNvPr>
          <p:cNvSpPr txBox="1">
            <a:spLocks/>
          </p:cNvSpPr>
          <p:nvPr/>
        </p:nvSpPr>
        <p:spPr>
          <a:xfrm>
            <a:off x="2469874" y="4513797"/>
            <a:ext cx="1404156" cy="13142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>
                <a:solidFill>
                  <a:schemeClr val="bg1"/>
                </a:solidFill>
              </a:rPr>
              <a:t>Диспетчер задач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5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5400" dirty="0" smtClean="0">
                <a:solidFill>
                  <a:schemeClr val="accent1">
                    <a:lumMod val="75000"/>
                  </a:schemeClr>
                </a:solidFill>
              </a:rPr>
              <a:t>Меню пуск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474" y="2276872"/>
            <a:ext cx="4077783" cy="39703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Windows</a:t>
            </a:r>
            <a:r>
              <a:rPr lang="ru-RU" dirty="0">
                <a:solidFill>
                  <a:schemeClr val="tx1"/>
                </a:solidFill>
              </a:rPr>
              <a:t> 8, в отличие от своих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предшественников</a:t>
            </a:r>
            <a:r>
              <a:rPr lang="ru-RU" dirty="0">
                <a:solidFill>
                  <a:schemeClr val="tx1"/>
                </a:solidFill>
              </a:rPr>
              <a:t> — </a:t>
            </a:r>
            <a:r>
              <a:rPr lang="ru-RU" dirty="0" err="1">
                <a:solidFill>
                  <a:schemeClr val="tx1"/>
                </a:solidFill>
                <a:hlinkClick r:id="rId2" tooltip="Windows 7"/>
              </a:rPr>
              <a:t>Windows</a:t>
            </a:r>
            <a:r>
              <a:rPr lang="ru-RU" dirty="0">
                <a:solidFill>
                  <a:schemeClr val="tx1"/>
                </a:solidFill>
                <a:hlinkClick r:id="rId2" tooltip="Windows 7"/>
              </a:rPr>
              <a:t> 7</a:t>
            </a:r>
            <a:r>
              <a:rPr lang="ru-RU" dirty="0">
                <a:solidFill>
                  <a:schemeClr val="tx1"/>
                </a:solidFill>
              </a:rPr>
              <a:t> 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  <a:hlinkClick r:id="rId3" tooltip="Windows XP"/>
              </a:rPr>
              <a:t>Windows</a:t>
            </a:r>
            <a:r>
              <a:rPr lang="ru-RU" dirty="0">
                <a:solidFill>
                  <a:schemeClr val="tx1"/>
                </a:solidFill>
                <a:hlinkClick r:id="rId3" tooltip="Windows XP"/>
              </a:rPr>
              <a:t> XP</a:t>
            </a:r>
            <a:r>
              <a:rPr lang="ru-RU" dirty="0">
                <a:solidFill>
                  <a:schemeClr val="tx1"/>
                </a:solidFill>
              </a:rPr>
              <a:t>, — использует </a:t>
            </a:r>
            <a:r>
              <a:rPr lang="ru-RU" dirty="0" smtClean="0">
                <a:solidFill>
                  <a:schemeClr val="tx1"/>
                </a:solidFill>
              </a:rPr>
              <a:t>новый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интерфейс </a:t>
            </a:r>
            <a:r>
              <a:rPr lang="ru-RU" dirty="0">
                <a:solidFill>
                  <a:schemeClr val="tx1"/>
                </a:solidFill>
              </a:rPr>
              <a:t>под названием </a:t>
            </a:r>
            <a:r>
              <a:rPr lang="ru-RU" i="1" dirty="0" err="1">
                <a:solidFill>
                  <a:schemeClr val="tx1"/>
                </a:solidFill>
                <a:hlinkClick r:id="rId4" tooltip="Metro UI"/>
              </a:rPr>
              <a:t>Metro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Этот интерфейс появляется первым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после </a:t>
            </a:r>
            <a:r>
              <a:rPr lang="ru-RU" dirty="0">
                <a:solidFill>
                  <a:schemeClr val="tx1"/>
                </a:solidFill>
              </a:rPr>
              <a:t>запуска системы; он </a:t>
            </a:r>
            <a:r>
              <a:rPr lang="ru-RU" dirty="0" smtClean="0">
                <a:solidFill>
                  <a:schemeClr val="tx1"/>
                </a:solidFill>
              </a:rPr>
              <a:t>схож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по функциональности с </a:t>
            </a:r>
            <a:r>
              <a:rPr lang="ru-RU" dirty="0" smtClean="0">
                <a:solidFill>
                  <a:schemeClr val="tx1"/>
                </a:solidFill>
              </a:rPr>
              <a:t>рабочим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столом — стартовый экран имеет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плитки приложений </a:t>
            </a:r>
            <a:r>
              <a:rPr lang="ru-RU" dirty="0">
                <a:solidFill>
                  <a:schemeClr val="tx1"/>
                </a:solidFill>
              </a:rPr>
              <a:t>(сродни </a:t>
            </a:r>
            <a:r>
              <a:rPr lang="ru-RU" dirty="0" smtClean="0">
                <a:solidFill>
                  <a:schemeClr val="tx1"/>
                </a:solidFill>
              </a:rPr>
              <a:t>ярлыкам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и иконкам</a:t>
            </a:r>
            <a:r>
              <a:rPr lang="ru-RU" dirty="0" smtClean="0">
                <a:solidFill>
                  <a:schemeClr val="tx1"/>
                </a:solidFill>
              </a:rPr>
              <a:t>), </a:t>
            </a:r>
            <a:r>
              <a:rPr lang="ru-RU" dirty="0">
                <a:solidFill>
                  <a:schemeClr val="tx1"/>
                </a:solidFill>
              </a:rPr>
              <a:t>по нажатию на </a:t>
            </a:r>
            <a:r>
              <a:rPr lang="ru-RU" dirty="0" smtClean="0">
                <a:solidFill>
                  <a:schemeClr val="tx1"/>
                </a:solidFill>
              </a:rPr>
              <a:t>которые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запускается приложение, </a:t>
            </a:r>
            <a:r>
              <a:rPr lang="ru-RU" dirty="0" smtClean="0">
                <a:solidFill>
                  <a:schemeClr val="tx1"/>
                </a:solidFill>
              </a:rPr>
              <a:t>открывается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сайт или </a:t>
            </a:r>
            <a:r>
              <a:rPr lang="ru-RU" dirty="0" smtClean="0">
                <a:solidFill>
                  <a:schemeClr val="tx1"/>
                </a:solidFill>
              </a:rPr>
              <a:t>папка </a:t>
            </a:r>
            <a:r>
              <a:rPr lang="ru-RU" dirty="0">
                <a:solidFill>
                  <a:schemeClr val="tx1"/>
                </a:solidFill>
              </a:rPr>
              <a:t>(в зависимости от того,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 </a:t>
            </a:r>
            <a:r>
              <a:rPr lang="ru-RU" dirty="0">
                <a:solidFill>
                  <a:schemeClr val="tx1"/>
                </a:solidFill>
              </a:rPr>
              <a:t>какому элементу </a:t>
            </a:r>
            <a:r>
              <a:rPr lang="ru-RU" dirty="0" smtClean="0">
                <a:solidFill>
                  <a:schemeClr val="tx1"/>
                </a:solidFill>
              </a:rPr>
              <a:t>или </a:t>
            </a:r>
            <a:r>
              <a:rPr lang="ru-RU" dirty="0">
                <a:solidFill>
                  <a:schemeClr val="tx1"/>
                </a:solidFill>
              </a:rPr>
              <a:t>приложению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привязана </a:t>
            </a:r>
            <a:r>
              <a:rPr lang="ru-RU" dirty="0">
                <a:solidFill>
                  <a:schemeClr val="tx1"/>
                </a:solidFill>
              </a:rPr>
              <a:t>плитка).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4474" y="1559985"/>
            <a:ext cx="8242670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Новый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интерфейс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Metro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2259918"/>
            <a:ext cx="3981127" cy="3987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олилиния 5"/>
          <p:cNvSpPr/>
          <p:nvPr/>
        </p:nvSpPr>
        <p:spPr>
          <a:xfrm>
            <a:off x="-215153" y="-62753"/>
            <a:ext cx="2474259" cy="1801906"/>
          </a:xfrm>
          <a:custGeom>
            <a:avLst/>
            <a:gdLst>
              <a:gd name="connsiteX0" fmla="*/ 251012 w 2474259"/>
              <a:gd name="connsiteY0" fmla="*/ 1721224 h 1801906"/>
              <a:gd name="connsiteX1" fmla="*/ 1228165 w 2474259"/>
              <a:gd name="connsiteY1" fmla="*/ 1425388 h 1801906"/>
              <a:gd name="connsiteX2" fmla="*/ 1102659 w 2474259"/>
              <a:gd name="connsiteY2" fmla="*/ 1057835 h 1801906"/>
              <a:gd name="connsiteX3" fmla="*/ 1461247 w 2474259"/>
              <a:gd name="connsiteY3" fmla="*/ 744071 h 1801906"/>
              <a:gd name="connsiteX4" fmla="*/ 1819835 w 2474259"/>
              <a:gd name="connsiteY4" fmla="*/ 627529 h 1801906"/>
              <a:gd name="connsiteX5" fmla="*/ 2106706 w 2474259"/>
              <a:gd name="connsiteY5" fmla="*/ 385482 h 1801906"/>
              <a:gd name="connsiteX6" fmla="*/ 2187388 w 2474259"/>
              <a:gd name="connsiteY6" fmla="*/ 161365 h 1801906"/>
              <a:gd name="connsiteX7" fmla="*/ 2474259 w 2474259"/>
              <a:gd name="connsiteY7" fmla="*/ 0 h 1801906"/>
              <a:gd name="connsiteX8" fmla="*/ 53788 w 2474259"/>
              <a:gd name="connsiteY8" fmla="*/ 26894 h 1801906"/>
              <a:gd name="connsiteX9" fmla="*/ 0 w 2474259"/>
              <a:gd name="connsiteY9" fmla="*/ 1801906 h 1801906"/>
              <a:gd name="connsiteX10" fmla="*/ 251012 w 2474259"/>
              <a:gd name="connsiteY10" fmla="*/ 1721224 h 180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4259" h="1801906">
                <a:moveTo>
                  <a:pt x="251012" y="1721224"/>
                </a:moveTo>
                <a:lnTo>
                  <a:pt x="1228165" y="1425388"/>
                </a:lnTo>
                <a:lnTo>
                  <a:pt x="1102659" y="1057835"/>
                </a:lnTo>
                <a:lnTo>
                  <a:pt x="1461247" y="744071"/>
                </a:lnTo>
                <a:lnTo>
                  <a:pt x="1819835" y="627529"/>
                </a:lnTo>
                <a:lnTo>
                  <a:pt x="2106706" y="385482"/>
                </a:lnTo>
                <a:lnTo>
                  <a:pt x="2187388" y="161365"/>
                </a:lnTo>
                <a:lnTo>
                  <a:pt x="2474259" y="0"/>
                </a:lnTo>
                <a:lnTo>
                  <a:pt x="53788" y="26894"/>
                </a:lnTo>
                <a:lnTo>
                  <a:pt x="0" y="1801906"/>
                </a:lnTo>
                <a:lnTo>
                  <a:pt x="251012" y="1721224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2008"/>
            <a:ext cx="961685" cy="980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65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5400" dirty="0" smtClean="0">
                <a:solidFill>
                  <a:schemeClr val="accent1">
                    <a:lumMod val="75000"/>
                  </a:schemeClr>
                </a:solidFill>
              </a:rPr>
              <a:t>Робочий </a:t>
            </a:r>
            <a:r>
              <a:rPr lang="uk-UA" sz="5400" dirty="0" err="1" smtClean="0">
                <a:solidFill>
                  <a:schemeClr val="accent1">
                    <a:lumMod val="75000"/>
                  </a:schemeClr>
                </a:solidFill>
              </a:rPr>
              <a:t>стол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700808"/>
            <a:ext cx="8229600" cy="175432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Всё привычное и знакомое нам в предыдущих </a:t>
            </a:r>
            <a:r>
              <a:rPr lang="ru-RU" dirty="0" err="1"/>
              <a:t>Windows</a:t>
            </a:r>
            <a:r>
              <a:rPr lang="ru-RU" dirty="0"/>
              <a:t> теперь имеет вид </a:t>
            </a:r>
            <a:endParaRPr lang="ru-RU" dirty="0" smtClean="0"/>
          </a:p>
          <a:p>
            <a:pPr algn="ctr"/>
            <a:r>
              <a:rPr lang="ru-RU" dirty="0" smtClean="0"/>
              <a:t>отдельных </a:t>
            </a:r>
            <a:r>
              <a:rPr lang="ru-RU" dirty="0"/>
              <a:t>приложений </a:t>
            </a:r>
            <a:r>
              <a:rPr lang="ru-RU" dirty="0" smtClean="0"/>
              <a:t>– </a:t>
            </a:r>
            <a:r>
              <a:rPr lang="ru-RU" dirty="0"/>
              <a:t>это одна из первых реалий, с которой </a:t>
            </a:r>
            <a:r>
              <a:rPr lang="ru-RU" dirty="0" smtClean="0"/>
              <a:t>столкнутся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опытные </a:t>
            </a:r>
            <a:r>
              <a:rPr lang="ru-RU" dirty="0" smtClean="0"/>
              <a:t>пользователи</a:t>
            </a:r>
            <a:r>
              <a:rPr lang="ru-RU" dirty="0"/>
              <a:t>. То есть сам рабочий </a:t>
            </a:r>
            <a:r>
              <a:rPr lang="ru-RU" dirty="0" smtClean="0"/>
              <a:t>стол и </a:t>
            </a:r>
            <a:r>
              <a:rPr lang="ru-RU" dirty="0"/>
              <a:t>каждое приложение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работающее в </a:t>
            </a:r>
            <a:r>
              <a:rPr lang="ru-RU" dirty="0" smtClean="0"/>
              <a:t>его </a:t>
            </a:r>
            <a:r>
              <a:rPr lang="ru-RU" dirty="0"/>
              <a:t>потоке, рассматривается как одно из </a:t>
            </a:r>
            <a:r>
              <a:rPr lang="ru-RU" dirty="0" smtClean="0"/>
              <a:t>приложений</a:t>
            </a:r>
          </a:p>
          <a:p>
            <a:pPr algn="ctr"/>
            <a:r>
              <a:rPr lang="ru-RU" dirty="0" smtClean="0"/>
              <a:t> </a:t>
            </a:r>
            <a:r>
              <a:rPr lang="ru-RU" dirty="0" err="1"/>
              <a:t>Windows</a:t>
            </a:r>
            <a:r>
              <a:rPr lang="ru-RU" dirty="0"/>
              <a:t> </a:t>
            </a:r>
            <a:r>
              <a:rPr lang="ru-RU" dirty="0" smtClean="0"/>
              <a:t>8. Рабочий </a:t>
            </a:r>
            <a:r>
              <a:rPr lang="ru-RU" dirty="0"/>
              <a:t>стол даже можно запустить из стартового экрана, </a:t>
            </a:r>
            <a:endParaRPr lang="ru-RU" dirty="0" smtClean="0"/>
          </a:p>
          <a:p>
            <a:pPr algn="ctr"/>
            <a:r>
              <a:rPr lang="ru-RU" dirty="0" smtClean="0"/>
              <a:t>как </a:t>
            </a:r>
            <a:r>
              <a:rPr lang="ru-RU" dirty="0"/>
              <a:t>и остальные программы. </a:t>
            </a:r>
          </a:p>
        </p:txBody>
      </p:sp>
      <p:pic>
        <p:nvPicPr>
          <p:cNvPr id="5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3016"/>
            <a:ext cx="8229600" cy="1146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42766" y="4869160"/>
            <a:ext cx="8354378" cy="175432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dirty="0" smtClean="0"/>
              <a:t>Как </a:t>
            </a:r>
            <a:r>
              <a:rPr lang="ru-RU" dirty="0"/>
              <a:t>бы страшно всё не звучало, фундаментальных </a:t>
            </a:r>
            <a:endParaRPr lang="ru-RU" dirty="0" smtClean="0"/>
          </a:p>
          <a:p>
            <a:pPr algn="ctr"/>
            <a:r>
              <a:rPr lang="ru-RU" dirty="0" smtClean="0"/>
              <a:t>различий </a:t>
            </a:r>
            <a:r>
              <a:rPr lang="ru-RU" dirty="0"/>
              <a:t>в рабочих </a:t>
            </a:r>
            <a:r>
              <a:rPr lang="ru-RU" dirty="0" smtClean="0"/>
              <a:t>столах</a:t>
            </a:r>
            <a:r>
              <a:rPr lang="ru-RU" dirty="0"/>
              <a:t> </a:t>
            </a:r>
            <a:r>
              <a:rPr lang="ru-RU" b="1" dirty="0" err="1">
                <a:hlinkClick r:id="rId3" tooltip="Windows 8: подробный обзор и руководство пользователя"/>
              </a:rPr>
              <a:t>Windows</a:t>
            </a:r>
            <a:r>
              <a:rPr lang="ru-RU" b="1" dirty="0">
                <a:hlinkClick r:id="rId3" tooltip="Windows 8: подробный обзор и руководство пользователя"/>
              </a:rPr>
              <a:t> 8</a:t>
            </a:r>
            <a:r>
              <a:rPr lang="ru-RU" dirty="0"/>
              <a:t> и </a:t>
            </a:r>
            <a:r>
              <a:rPr lang="ru-RU" b="1" dirty="0" err="1">
                <a:hlinkClick r:id="rId4" tooltip="Microsoft Windows 7: тесты производительности"/>
              </a:rPr>
              <a:t>Windows</a:t>
            </a:r>
            <a:r>
              <a:rPr lang="ru-RU" b="1" dirty="0">
                <a:hlinkClick r:id="rId4" tooltip="Microsoft Windows 7: тесты производительности"/>
              </a:rPr>
              <a:t> 7</a:t>
            </a:r>
            <a:r>
              <a:rPr lang="ru-RU" dirty="0"/>
              <a:t> нет. </a:t>
            </a:r>
            <a:r>
              <a:rPr lang="ru-RU" dirty="0" smtClean="0"/>
              <a:t>В </a:t>
            </a:r>
            <a:r>
              <a:rPr lang="ru-RU" dirty="0" err="1"/>
              <a:t>Windows</a:t>
            </a:r>
            <a:r>
              <a:rPr lang="ru-RU" dirty="0"/>
              <a:t> 8 исчезла </a:t>
            </a:r>
            <a:endParaRPr lang="ru-RU" dirty="0" smtClean="0"/>
          </a:p>
          <a:p>
            <a:pPr algn="ctr"/>
            <a:r>
              <a:rPr lang="ru-RU" dirty="0" smtClean="0"/>
              <a:t>кнопка </a:t>
            </a:r>
            <a:r>
              <a:rPr lang="ru-RU" dirty="0"/>
              <a:t>Пуск, но тема </a:t>
            </a:r>
            <a:r>
              <a:rPr lang="ru-RU" dirty="0" err="1">
                <a:solidFill>
                  <a:schemeClr val="accent2"/>
                </a:solidFill>
              </a:rPr>
              <a:t>Aero</a:t>
            </a:r>
            <a:r>
              <a:rPr lang="ru-RU" dirty="0"/>
              <a:t> осталась</a:t>
            </a:r>
            <a:r>
              <a:rPr lang="ru-RU" dirty="0" smtClean="0"/>
              <a:t>. </a:t>
            </a:r>
            <a:r>
              <a:rPr lang="ru-RU" dirty="0"/>
              <a:t>В проводник добавлено файловое </a:t>
            </a:r>
            <a:r>
              <a:rPr lang="ru-RU" dirty="0" smtClean="0"/>
              <a:t>меню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в ленточном стиле, </a:t>
            </a:r>
            <a:r>
              <a:rPr lang="ru-RU" dirty="0" smtClean="0"/>
              <a:t>а </a:t>
            </a:r>
            <a:r>
              <a:rPr lang="ru-RU" dirty="0"/>
              <a:t>функции диспетчера задач были расширены </a:t>
            </a:r>
            <a:r>
              <a:rPr lang="ru-RU" dirty="0" smtClean="0"/>
              <a:t>и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одновременно упрощены.</a:t>
            </a:r>
          </a:p>
          <a:p>
            <a:endParaRPr lang="ru-RU" dirty="0"/>
          </a:p>
        </p:txBody>
      </p:sp>
      <p:sp>
        <p:nvSpPr>
          <p:cNvPr id="6" name="Полилиния 5"/>
          <p:cNvSpPr/>
          <p:nvPr/>
        </p:nvSpPr>
        <p:spPr>
          <a:xfrm>
            <a:off x="-215153" y="-62753"/>
            <a:ext cx="2474259" cy="1801906"/>
          </a:xfrm>
          <a:custGeom>
            <a:avLst/>
            <a:gdLst>
              <a:gd name="connsiteX0" fmla="*/ 251012 w 2474259"/>
              <a:gd name="connsiteY0" fmla="*/ 1721224 h 1801906"/>
              <a:gd name="connsiteX1" fmla="*/ 1228165 w 2474259"/>
              <a:gd name="connsiteY1" fmla="*/ 1425388 h 1801906"/>
              <a:gd name="connsiteX2" fmla="*/ 1102659 w 2474259"/>
              <a:gd name="connsiteY2" fmla="*/ 1057835 h 1801906"/>
              <a:gd name="connsiteX3" fmla="*/ 1461247 w 2474259"/>
              <a:gd name="connsiteY3" fmla="*/ 744071 h 1801906"/>
              <a:gd name="connsiteX4" fmla="*/ 1819835 w 2474259"/>
              <a:gd name="connsiteY4" fmla="*/ 627529 h 1801906"/>
              <a:gd name="connsiteX5" fmla="*/ 2106706 w 2474259"/>
              <a:gd name="connsiteY5" fmla="*/ 385482 h 1801906"/>
              <a:gd name="connsiteX6" fmla="*/ 2187388 w 2474259"/>
              <a:gd name="connsiteY6" fmla="*/ 161365 h 1801906"/>
              <a:gd name="connsiteX7" fmla="*/ 2474259 w 2474259"/>
              <a:gd name="connsiteY7" fmla="*/ 0 h 1801906"/>
              <a:gd name="connsiteX8" fmla="*/ 53788 w 2474259"/>
              <a:gd name="connsiteY8" fmla="*/ 26894 h 1801906"/>
              <a:gd name="connsiteX9" fmla="*/ 0 w 2474259"/>
              <a:gd name="connsiteY9" fmla="*/ 1801906 h 1801906"/>
              <a:gd name="connsiteX10" fmla="*/ 251012 w 2474259"/>
              <a:gd name="connsiteY10" fmla="*/ 1721224 h 180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4259" h="1801906">
                <a:moveTo>
                  <a:pt x="251012" y="1721224"/>
                </a:moveTo>
                <a:lnTo>
                  <a:pt x="1228165" y="1425388"/>
                </a:lnTo>
                <a:lnTo>
                  <a:pt x="1102659" y="1057835"/>
                </a:lnTo>
                <a:lnTo>
                  <a:pt x="1461247" y="744071"/>
                </a:lnTo>
                <a:lnTo>
                  <a:pt x="1819835" y="627529"/>
                </a:lnTo>
                <a:lnTo>
                  <a:pt x="2106706" y="385482"/>
                </a:lnTo>
                <a:lnTo>
                  <a:pt x="2187388" y="161365"/>
                </a:lnTo>
                <a:lnTo>
                  <a:pt x="2474259" y="0"/>
                </a:lnTo>
                <a:lnTo>
                  <a:pt x="53788" y="26894"/>
                </a:lnTo>
                <a:lnTo>
                  <a:pt x="0" y="1801906"/>
                </a:lnTo>
                <a:lnTo>
                  <a:pt x="251012" y="1721224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2008"/>
            <a:ext cx="961685" cy="980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97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5400" dirty="0" err="1" smtClean="0">
                <a:solidFill>
                  <a:schemeClr val="accent1">
                    <a:lumMod val="75000"/>
                  </a:schemeClr>
                </a:solidFill>
              </a:rPr>
              <a:t>Навигация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060848"/>
            <a:ext cx="8229600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Правая панель называется Панелью заклинаний (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Charms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bar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). </a:t>
            </a: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Тут 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трудно подобрать точный перевод, потому далее мы будем 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использовать</a:t>
            </a:r>
          </a:p>
          <a:p>
            <a:pPr algn="ctr"/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англоязычное написание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Ниже скриншот стартового экрана </a:t>
            </a:r>
            <a:r>
              <a:rPr lang="ru-RU" b="1" dirty="0" err="1">
                <a:solidFill>
                  <a:schemeClr val="accent2">
                    <a:lumMod val="20000"/>
                    <a:lumOff val="80000"/>
                  </a:schemeClr>
                </a:solidFill>
                <a:hlinkClick r:id="rId2" tooltip="Windows 8: подробный обзор и руководство пользователя"/>
              </a:rPr>
              <a:t>Windows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2" tooltip="Windows 8: подробный обзор и руководство пользователя"/>
              </a:rPr>
              <a:t> 8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где она хорошо видна.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4474" y="1559985"/>
            <a:ext cx="824267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“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Панель заклинаний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”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56992"/>
            <a:ext cx="6048672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олилиния 5"/>
          <p:cNvSpPr/>
          <p:nvPr/>
        </p:nvSpPr>
        <p:spPr>
          <a:xfrm>
            <a:off x="-215153" y="-62753"/>
            <a:ext cx="2474259" cy="1801906"/>
          </a:xfrm>
          <a:custGeom>
            <a:avLst/>
            <a:gdLst>
              <a:gd name="connsiteX0" fmla="*/ 251012 w 2474259"/>
              <a:gd name="connsiteY0" fmla="*/ 1721224 h 1801906"/>
              <a:gd name="connsiteX1" fmla="*/ 1228165 w 2474259"/>
              <a:gd name="connsiteY1" fmla="*/ 1425388 h 1801906"/>
              <a:gd name="connsiteX2" fmla="*/ 1102659 w 2474259"/>
              <a:gd name="connsiteY2" fmla="*/ 1057835 h 1801906"/>
              <a:gd name="connsiteX3" fmla="*/ 1461247 w 2474259"/>
              <a:gd name="connsiteY3" fmla="*/ 744071 h 1801906"/>
              <a:gd name="connsiteX4" fmla="*/ 1819835 w 2474259"/>
              <a:gd name="connsiteY4" fmla="*/ 627529 h 1801906"/>
              <a:gd name="connsiteX5" fmla="*/ 2106706 w 2474259"/>
              <a:gd name="connsiteY5" fmla="*/ 385482 h 1801906"/>
              <a:gd name="connsiteX6" fmla="*/ 2187388 w 2474259"/>
              <a:gd name="connsiteY6" fmla="*/ 161365 h 1801906"/>
              <a:gd name="connsiteX7" fmla="*/ 2474259 w 2474259"/>
              <a:gd name="connsiteY7" fmla="*/ 0 h 1801906"/>
              <a:gd name="connsiteX8" fmla="*/ 53788 w 2474259"/>
              <a:gd name="connsiteY8" fmla="*/ 26894 h 1801906"/>
              <a:gd name="connsiteX9" fmla="*/ 0 w 2474259"/>
              <a:gd name="connsiteY9" fmla="*/ 1801906 h 1801906"/>
              <a:gd name="connsiteX10" fmla="*/ 251012 w 2474259"/>
              <a:gd name="connsiteY10" fmla="*/ 1721224 h 180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4259" h="1801906">
                <a:moveTo>
                  <a:pt x="251012" y="1721224"/>
                </a:moveTo>
                <a:lnTo>
                  <a:pt x="1228165" y="1425388"/>
                </a:lnTo>
                <a:lnTo>
                  <a:pt x="1102659" y="1057835"/>
                </a:lnTo>
                <a:lnTo>
                  <a:pt x="1461247" y="744071"/>
                </a:lnTo>
                <a:lnTo>
                  <a:pt x="1819835" y="627529"/>
                </a:lnTo>
                <a:lnTo>
                  <a:pt x="2106706" y="385482"/>
                </a:lnTo>
                <a:lnTo>
                  <a:pt x="2187388" y="161365"/>
                </a:lnTo>
                <a:lnTo>
                  <a:pt x="2474259" y="0"/>
                </a:lnTo>
                <a:lnTo>
                  <a:pt x="53788" y="26894"/>
                </a:lnTo>
                <a:lnTo>
                  <a:pt x="0" y="1801906"/>
                </a:lnTo>
                <a:lnTo>
                  <a:pt x="251012" y="1721224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2008"/>
            <a:ext cx="961685" cy="980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486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5400" dirty="0" err="1" smtClean="0">
                <a:solidFill>
                  <a:schemeClr val="accent1">
                    <a:lumMod val="75000"/>
                  </a:schemeClr>
                </a:solidFill>
              </a:rPr>
              <a:t>Навигация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060848"/>
            <a:ext cx="8229600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Он автоматически скрывается в левой части экрана. Как и в случае с </a:t>
            </a:r>
            <a:r>
              <a:rPr lang="ru-RU" dirty="0" err="1"/>
              <a:t>Charms</a:t>
            </a:r>
            <a:r>
              <a:rPr lang="ru-RU" dirty="0"/>
              <a:t> </a:t>
            </a:r>
            <a:r>
              <a:rPr lang="ru-RU" dirty="0" err="1"/>
              <a:t>bar</a:t>
            </a:r>
            <a:r>
              <a:rPr lang="ru-RU" dirty="0"/>
              <a:t> справа, чтобы активировать Переключатель необходимо подвести курсор в левый нижний или верхний угол, а затем в центр, тогда на экране отобразится полное содержание панели.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474" y="1559985"/>
            <a:ext cx="824267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Переключатель (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Switcher)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9" y="3356992"/>
            <a:ext cx="6749807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олилиния 5"/>
          <p:cNvSpPr/>
          <p:nvPr/>
        </p:nvSpPr>
        <p:spPr>
          <a:xfrm>
            <a:off x="-215153" y="-62753"/>
            <a:ext cx="2474259" cy="1801906"/>
          </a:xfrm>
          <a:custGeom>
            <a:avLst/>
            <a:gdLst>
              <a:gd name="connsiteX0" fmla="*/ 251012 w 2474259"/>
              <a:gd name="connsiteY0" fmla="*/ 1721224 h 1801906"/>
              <a:gd name="connsiteX1" fmla="*/ 1228165 w 2474259"/>
              <a:gd name="connsiteY1" fmla="*/ 1425388 h 1801906"/>
              <a:gd name="connsiteX2" fmla="*/ 1102659 w 2474259"/>
              <a:gd name="connsiteY2" fmla="*/ 1057835 h 1801906"/>
              <a:gd name="connsiteX3" fmla="*/ 1461247 w 2474259"/>
              <a:gd name="connsiteY3" fmla="*/ 744071 h 1801906"/>
              <a:gd name="connsiteX4" fmla="*/ 1819835 w 2474259"/>
              <a:gd name="connsiteY4" fmla="*/ 627529 h 1801906"/>
              <a:gd name="connsiteX5" fmla="*/ 2106706 w 2474259"/>
              <a:gd name="connsiteY5" fmla="*/ 385482 h 1801906"/>
              <a:gd name="connsiteX6" fmla="*/ 2187388 w 2474259"/>
              <a:gd name="connsiteY6" fmla="*/ 161365 h 1801906"/>
              <a:gd name="connsiteX7" fmla="*/ 2474259 w 2474259"/>
              <a:gd name="connsiteY7" fmla="*/ 0 h 1801906"/>
              <a:gd name="connsiteX8" fmla="*/ 53788 w 2474259"/>
              <a:gd name="connsiteY8" fmla="*/ 26894 h 1801906"/>
              <a:gd name="connsiteX9" fmla="*/ 0 w 2474259"/>
              <a:gd name="connsiteY9" fmla="*/ 1801906 h 1801906"/>
              <a:gd name="connsiteX10" fmla="*/ 251012 w 2474259"/>
              <a:gd name="connsiteY10" fmla="*/ 1721224 h 180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4259" h="1801906">
                <a:moveTo>
                  <a:pt x="251012" y="1721224"/>
                </a:moveTo>
                <a:lnTo>
                  <a:pt x="1228165" y="1425388"/>
                </a:lnTo>
                <a:lnTo>
                  <a:pt x="1102659" y="1057835"/>
                </a:lnTo>
                <a:lnTo>
                  <a:pt x="1461247" y="744071"/>
                </a:lnTo>
                <a:lnTo>
                  <a:pt x="1819835" y="627529"/>
                </a:lnTo>
                <a:lnTo>
                  <a:pt x="2106706" y="385482"/>
                </a:lnTo>
                <a:lnTo>
                  <a:pt x="2187388" y="161365"/>
                </a:lnTo>
                <a:lnTo>
                  <a:pt x="2474259" y="0"/>
                </a:lnTo>
                <a:lnTo>
                  <a:pt x="53788" y="26894"/>
                </a:lnTo>
                <a:lnTo>
                  <a:pt x="0" y="1801906"/>
                </a:lnTo>
                <a:lnTo>
                  <a:pt x="251012" y="1721224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2008"/>
            <a:ext cx="961685" cy="980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68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5400" dirty="0" err="1" smtClean="0">
                <a:solidFill>
                  <a:schemeClr val="accent1">
                    <a:lumMod val="75000"/>
                  </a:schemeClr>
                </a:solidFill>
              </a:rPr>
              <a:t>Навигация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060848"/>
            <a:ext cx="8229600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Последняя панель появляется сверху и называется Панелью навигации (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Navigation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bar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). Лишь несколько приложений используют панель навигации, и она отсутствует на стартовом экране. На скриншоте ниже вы видите активные панели навигации и приложения в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Internet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Explorer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10. 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4474" y="1559985"/>
            <a:ext cx="824267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Панель навигации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41" y="3356992"/>
            <a:ext cx="6624736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олилиния 5"/>
          <p:cNvSpPr/>
          <p:nvPr/>
        </p:nvSpPr>
        <p:spPr>
          <a:xfrm>
            <a:off x="-215153" y="-62753"/>
            <a:ext cx="2474259" cy="1801906"/>
          </a:xfrm>
          <a:custGeom>
            <a:avLst/>
            <a:gdLst>
              <a:gd name="connsiteX0" fmla="*/ 251012 w 2474259"/>
              <a:gd name="connsiteY0" fmla="*/ 1721224 h 1801906"/>
              <a:gd name="connsiteX1" fmla="*/ 1228165 w 2474259"/>
              <a:gd name="connsiteY1" fmla="*/ 1425388 h 1801906"/>
              <a:gd name="connsiteX2" fmla="*/ 1102659 w 2474259"/>
              <a:gd name="connsiteY2" fmla="*/ 1057835 h 1801906"/>
              <a:gd name="connsiteX3" fmla="*/ 1461247 w 2474259"/>
              <a:gd name="connsiteY3" fmla="*/ 744071 h 1801906"/>
              <a:gd name="connsiteX4" fmla="*/ 1819835 w 2474259"/>
              <a:gd name="connsiteY4" fmla="*/ 627529 h 1801906"/>
              <a:gd name="connsiteX5" fmla="*/ 2106706 w 2474259"/>
              <a:gd name="connsiteY5" fmla="*/ 385482 h 1801906"/>
              <a:gd name="connsiteX6" fmla="*/ 2187388 w 2474259"/>
              <a:gd name="connsiteY6" fmla="*/ 161365 h 1801906"/>
              <a:gd name="connsiteX7" fmla="*/ 2474259 w 2474259"/>
              <a:gd name="connsiteY7" fmla="*/ 0 h 1801906"/>
              <a:gd name="connsiteX8" fmla="*/ 53788 w 2474259"/>
              <a:gd name="connsiteY8" fmla="*/ 26894 h 1801906"/>
              <a:gd name="connsiteX9" fmla="*/ 0 w 2474259"/>
              <a:gd name="connsiteY9" fmla="*/ 1801906 h 1801906"/>
              <a:gd name="connsiteX10" fmla="*/ 251012 w 2474259"/>
              <a:gd name="connsiteY10" fmla="*/ 1721224 h 180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4259" h="1801906">
                <a:moveTo>
                  <a:pt x="251012" y="1721224"/>
                </a:moveTo>
                <a:lnTo>
                  <a:pt x="1228165" y="1425388"/>
                </a:lnTo>
                <a:lnTo>
                  <a:pt x="1102659" y="1057835"/>
                </a:lnTo>
                <a:lnTo>
                  <a:pt x="1461247" y="744071"/>
                </a:lnTo>
                <a:lnTo>
                  <a:pt x="1819835" y="627529"/>
                </a:lnTo>
                <a:lnTo>
                  <a:pt x="2106706" y="385482"/>
                </a:lnTo>
                <a:lnTo>
                  <a:pt x="2187388" y="161365"/>
                </a:lnTo>
                <a:lnTo>
                  <a:pt x="2474259" y="0"/>
                </a:lnTo>
                <a:lnTo>
                  <a:pt x="53788" y="26894"/>
                </a:lnTo>
                <a:lnTo>
                  <a:pt x="0" y="1801906"/>
                </a:lnTo>
                <a:lnTo>
                  <a:pt x="251012" y="1721224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2008"/>
            <a:ext cx="961685" cy="980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583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78" y="1556792"/>
            <a:ext cx="8220366" cy="345638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5400" dirty="0" err="1" smtClean="0">
                <a:solidFill>
                  <a:schemeClr val="accent1">
                    <a:lumMod val="75000"/>
                  </a:schemeClr>
                </a:solidFill>
              </a:rPr>
              <a:t>Поиск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128" y="5229200"/>
            <a:ext cx="8208912" cy="1400383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При активации из стартового экрана или рабочего стола, инструмент </a:t>
            </a:r>
            <a:r>
              <a:rPr lang="ru-RU" sz="17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поиска </a:t>
            </a:r>
            <a:r>
              <a:rPr lang="ru-RU" sz="17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работает </a:t>
            </a:r>
            <a:endParaRPr lang="ru-RU" sz="17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17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 фильтром </a:t>
            </a:r>
            <a:r>
              <a:rPr lang="ru-RU" sz="17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"приложения", но можно выбрать фильтры "</a:t>
            </a:r>
            <a:r>
              <a:rPr lang="ru-RU" sz="17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настройки" </a:t>
            </a:r>
            <a:r>
              <a:rPr lang="ru-RU" sz="17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или "</a:t>
            </a:r>
            <a:r>
              <a:rPr lang="ru-RU" sz="17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файлы</a:t>
            </a:r>
          </a:p>
          <a:p>
            <a:pPr algn="ctr"/>
            <a:r>
              <a:rPr lang="ru-RU" sz="17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7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(или настроить на работу с одним из установленных в </a:t>
            </a:r>
            <a:r>
              <a:rPr lang="ru-RU" sz="1700" b="1" dirty="0" err="1">
                <a:solidFill>
                  <a:schemeClr val="accent2">
                    <a:lumMod val="20000"/>
                    <a:lumOff val="80000"/>
                  </a:schemeClr>
                </a:solidFill>
                <a:hlinkClick r:id="rId3" tooltip="Windows 8: подробный обзор и руководство пользователя"/>
              </a:rPr>
              <a:t>Windows</a:t>
            </a:r>
            <a:r>
              <a:rPr lang="ru-RU" sz="1700" b="1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3" tooltip="Windows 8: подробный обзор и руководство пользователя"/>
              </a:rPr>
              <a:t> 8</a:t>
            </a:r>
            <a:r>
              <a:rPr lang="ru-RU" sz="17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 приложений).</a:t>
            </a:r>
          </a:p>
          <a:p>
            <a:pPr algn="ctr"/>
            <a:r>
              <a:rPr lang="ru-RU" sz="17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Если искомое вами приложение ещё не открыто, оно запустится в области главного </a:t>
            </a:r>
            <a:endParaRPr lang="ru-RU" sz="17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17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приложения</a:t>
            </a:r>
            <a:r>
              <a:rPr lang="ru-RU" sz="17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17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а </a:t>
            </a:r>
            <a:r>
              <a:rPr lang="ru-RU" sz="17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инструмент поиска останется открытым в виде боковой панели справа.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-215153" y="-62753"/>
            <a:ext cx="2474259" cy="1801906"/>
          </a:xfrm>
          <a:custGeom>
            <a:avLst/>
            <a:gdLst>
              <a:gd name="connsiteX0" fmla="*/ 251012 w 2474259"/>
              <a:gd name="connsiteY0" fmla="*/ 1721224 h 1801906"/>
              <a:gd name="connsiteX1" fmla="*/ 1228165 w 2474259"/>
              <a:gd name="connsiteY1" fmla="*/ 1425388 h 1801906"/>
              <a:gd name="connsiteX2" fmla="*/ 1102659 w 2474259"/>
              <a:gd name="connsiteY2" fmla="*/ 1057835 h 1801906"/>
              <a:gd name="connsiteX3" fmla="*/ 1461247 w 2474259"/>
              <a:gd name="connsiteY3" fmla="*/ 744071 h 1801906"/>
              <a:gd name="connsiteX4" fmla="*/ 1819835 w 2474259"/>
              <a:gd name="connsiteY4" fmla="*/ 627529 h 1801906"/>
              <a:gd name="connsiteX5" fmla="*/ 2106706 w 2474259"/>
              <a:gd name="connsiteY5" fmla="*/ 385482 h 1801906"/>
              <a:gd name="connsiteX6" fmla="*/ 2187388 w 2474259"/>
              <a:gd name="connsiteY6" fmla="*/ 161365 h 1801906"/>
              <a:gd name="connsiteX7" fmla="*/ 2474259 w 2474259"/>
              <a:gd name="connsiteY7" fmla="*/ 0 h 1801906"/>
              <a:gd name="connsiteX8" fmla="*/ 53788 w 2474259"/>
              <a:gd name="connsiteY8" fmla="*/ 26894 h 1801906"/>
              <a:gd name="connsiteX9" fmla="*/ 0 w 2474259"/>
              <a:gd name="connsiteY9" fmla="*/ 1801906 h 1801906"/>
              <a:gd name="connsiteX10" fmla="*/ 251012 w 2474259"/>
              <a:gd name="connsiteY10" fmla="*/ 1721224 h 180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4259" h="1801906">
                <a:moveTo>
                  <a:pt x="251012" y="1721224"/>
                </a:moveTo>
                <a:lnTo>
                  <a:pt x="1228165" y="1425388"/>
                </a:lnTo>
                <a:lnTo>
                  <a:pt x="1102659" y="1057835"/>
                </a:lnTo>
                <a:lnTo>
                  <a:pt x="1461247" y="744071"/>
                </a:lnTo>
                <a:lnTo>
                  <a:pt x="1819835" y="627529"/>
                </a:lnTo>
                <a:lnTo>
                  <a:pt x="2106706" y="385482"/>
                </a:lnTo>
                <a:lnTo>
                  <a:pt x="2187388" y="161365"/>
                </a:lnTo>
                <a:lnTo>
                  <a:pt x="2474259" y="0"/>
                </a:lnTo>
                <a:lnTo>
                  <a:pt x="53788" y="26894"/>
                </a:lnTo>
                <a:lnTo>
                  <a:pt x="0" y="1801906"/>
                </a:lnTo>
                <a:lnTo>
                  <a:pt x="251012" y="1721224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2008"/>
            <a:ext cx="961685" cy="980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675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560840" cy="421246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5400" dirty="0" err="1" smtClean="0">
                <a:solidFill>
                  <a:schemeClr val="bg2">
                    <a:lumMod val="10000"/>
                  </a:schemeClr>
                </a:solidFill>
              </a:rPr>
              <a:t>Персонализация</a:t>
            </a:r>
            <a:endParaRPr lang="ru-RU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128" y="5733256"/>
            <a:ext cx="8208912" cy="84638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Сверху на скриншоте видны категории настроек. В первой категории, "Персонализация" (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Personalize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), вы можете выбрать то, что будет изображено на экране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блокировки</a:t>
            </a:r>
          </a:p>
          <a:p>
            <a:pPr algn="ctr"/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hlinkClick r:id="rId3" tooltip="Windows 8: подробный обзор и руководство пользователя"/>
              </a:rPr>
              <a:t>Windows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hlinkClick r:id="rId3" tooltip="Windows 8: подробный обзор и руководство пользователя"/>
              </a:rPr>
              <a:t>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hlinkClick r:id="rId3" tooltip="Windows 8: подробный обзор и руководство пользователя"/>
              </a:rPr>
              <a:t>8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, стартовом экране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Windows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8 UI и установить изображения вашего профиля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7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-215153" y="-62753"/>
            <a:ext cx="2474259" cy="1801906"/>
          </a:xfrm>
          <a:custGeom>
            <a:avLst/>
            <a:gdLst>
              <a:gd name="connsiteX0" fmla="*/ 251012 w 2474259"/>
              <a:gd name="connsiteY0" fmla="*/ 1721224 h 1801906"/>
              <a:gd name="connsiteX1" fmla="*/ 1228165 w 2474259"/>
              <a:gd name="connsiteY1" fmla="*/ 1425388 h 1801906"/>
              <a:gd name="connsiteX2" fmla="*/ 1102659 w 2474259"/>
              <a:gd name="connsiteY2" fmla="*/ 1057835 h 1801906"/>
              <a:gd name="connsiteX3" fmla="*/ 1461247 w 2474259"/>
              <a:gd name="connsiteY3" fmla="*/ 744071 h 1801906"/>
              <a:gd name="connsiteX4" fmla="*/ 1819835 w 2474259"/>
              <a:gd name="connsiteY4" fmla="*/ 627529 h 1801906"/>
              <a:gd name="connsiteX5" fmla="*/ 2106706 w 2474259"/>
              <a:gd name="connsiteY5" fmla="*/ 385482 h 1801906"/>
              <a:gd name="connsiteX6" fmla="*/ 2187388 w 2474259"/>
              <a:gd name="connsiteY6" fmla="*/ 161365 h 1801906"/>
              <a:gd name="connsiteX7" fmla="*/ 2474259 w 2474259"/>
              <a:gd name="connsiteY7" fmla="*/ 0 h 1801906"/>
              <a:gd name="connsiteX8" fmla="*/ 53788 w 2474259"/>
              <a:gd name="connsiteY8" fmla="*/ 26894 h 1801906"/>
              <a:gd name="connsiteX9" fmla="*/ 0 w 2474259"/>
              <a:gd name="connsiteY9" fmla="*/ 1801906 h 1801906"/>
              <a:gd name="connsiteX10" fmla="*/ 251012 w 2474259"/>
              <a:gd name="connsiteY10" fmla="*/ 1721224 h 180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4259" h="1801906">
                <a:moveTo>
                  <a:pt x="251012" y="1721224"/>
                </a:moveTo>
                <a:lnTo>
                  <a:pt x="1228165" y="1425388"/>
                </a:lnTo>
                <a:lnTo>
                  <a:pt x="1102659" y="1057835"/>
                </a:lnTo>
                <a:lnTo>
                  <a:pt x="1461247" y="744071"/>
                </a:lnTo>
                <a:lnTo>
                  <a:pt x="1819835" y="627529"/>
                </a:lnTo>
                <a:lnTo>
                  <a:pt x="2106706" y="385482"/>
                </a:lnTo>
                <a:lnTo>
                  <a:pt x="2187388" y="161365"/>
                </a:lnTo>
                <a:lnTo>
                  <a:pt x="2474259" y="0"/>
                </a:lnTo>
                <a:lnTo>
                  <a:pt x="53788" y="26894"/>
                </a:lnTo>
                <a:lnTo>
                  <a:pt x="0" y="1801906"/>
                </a:lnTo>
                <a:lnTo>
                  <a:pt x="251012" y="1721224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2008"/>
            <a:ext cx="961685" cy="980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982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954</Words>
  <Application>Microsoft Office PowerPoint</Application>
  <PresentationFormat>Экран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Windows 8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8</dc:title>
  <dc:creator>43268@mail.ru</dc:creator>
  <cp:lastModifiedBy>43268@mail.ru</cp:lastModifiedBy>
  <cp:revision>36</cp:revision>
  <dcterms:created xsi:type="dcterms:W3CDTF">2013-11-13T12:43:29Z</dcterms:created>
  <dcterms:modified xsi:type="dcterms:W3CDTF">2013-11-30T08:34:21Z</dcterms:modified>
</cp:coreProperties>
</file>