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96" y="-3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оугольник 6"/>
          <p:cNvSpPr/>
          <p:nvPr/>
        </p:nvSpPr>
        <p:spPr>
          <a:xfrm>
            <a:off x="0" y="5778124"/>
            <a:ext cx="9144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8" name="Прямоугольник 7"/>
          <p:cNvSpPr/>
          <p:nvPr/>
        </p:nvSpPr>
        <p:spPr>
          <a:xfrm>
            <a:off x="0" y="0"/>
            <a:ext cx="9144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 name="Заголовок 1"/>
          <p:cNvSpPr>
            <a:spLocks noGrp="1"/>
          </p:cNvSpPr>
          <p:nvPr>
            <p:ph type="ctrTitle"/>
          </p:nvPr>
        </p:nvSpPr>
        <p:spPr>
          <a:xfrm>
            <a:off x="828675" y="2292095"/>
            <a:ext cx="7572375" cy="2219691"/>
          </a:xfrm>
        </p:spPr>
        <p:txBody>
          <a:bodyPr anchor="ctr">
            <a:normAutofit/>
          </a:bodyPr>
          <a:lstStyle>
            <a:lvl1pPr algn="l">
              <a:defRPr sz="4400" cap="all" baseline="0"/>
            </a:lvl1pPr>
          </a:lstStyle>
          <a:p>
            <a:r>
              <a:rPr lang="ru-RU" smtClean="0"/>
              <a:t>Образец заголовка</a:t>
            </a:r>
            <a:endParaRPr lang="ru-RU" dirty="0"/>
          </a:p>
        </p:txBody>
      </p:sp>
      <p:sp>
        <p:nvSpPr>
          <p:cNvPr id="3" name="Подзаголовок 2"/>
          <p:cNvSpPr>
            <a:spLocks noGrp="1"/>
          </p:cNvSpPr>
          <p:nvPr>
            <p:ph type="subTitle" idx="1"/>
          </p:nvPr>
        </p:nvSpPr>
        <p:spPr>
          <a:xfrm>
            <a:off x="828674" y="4511785"/>
            <a:ext cx="7572376"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dirty="0"/>
          </a:p>
        </p:txBody>
      </p:sp>
      <p:sp>
        <p:nvSpPr>
          <p:cNvPr id="4" name="Дата 3"/>
          <p:cNvSpPr>
            <a:spLocks noGrp="1"/>
          </p:cNvSpPr>
          <p:nvPr>
            <p:ph type="dt" sz="half" idx="10"/>
          </p:nvPr>
        </p:nvSpPr>
        <p:spPr/>
        <p:txBody>
          <a:bodyPr/>
          <a:lstStyle/>
          <a:p>
            <a:fld id="{91CE6480-998F-4473-B6EE-F743C7A5D98E}" type="datetimeFigureOut">
              <a:rPr lang="ru-RU" smtClean="0"/>
              <a:t>23.09.2013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4542AA3-5B18-4C7B-907C-D667E5BCFF58}" type="slidenum">
              <a:rPr lang="ru-RU" smtClean="0"/>
              <a:t>‹#›</a:t>
            </a:fld>
            <a:endParaRPr lang="ru-RU"/>
          </a:p>
        </p:txBody>
      </p:sp>
      <p:pic>
        <p:nvPicPr>
          <p:cNvPr id="11" name="Рисунок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 xmlns:a14="http://schemas.microsoft.com/office/drawing/2010/main">
                  <a14:imgLayer r:embed="rId3">
                    <a14:imgEffect>
                      <a14:saturation sat="30000"/>
                    </a14:imgEffect>
                  </a14:imgLayer>
                </a14:imgProps>
              </a:ext>
              <a:ext uri="{28A0092B-C50C-407E-A947-70E740481C1C}">
                <a14:useLocalDpi xmlns="" xmlns:a14="http://schemas.microsoft.com/office/drawing/2010/main" val="0"/>
              </a:ext>
            </a:extLst>
          </a:blip>
          <a:srcRect/>
          <a:stretch/>
        </p:blipFill>
        <p:spPr>
          <a:xfrm>
            <a:off x="993334" y="0"/>
            <a:ext cx="1310643" cy="2292094"/>
          </a:xfrm>
          <a:prstGeom prst="rect">
            <a:avLst/>
          </a:prstGeom>
        </p:spPr>
      </p:pic>
    </p:spTree>
    <p:extLst>
      <p:ext uri="{BB962C8B-B14F-4D97-AF65-F5344CB8AC3E}">
        <p14:creationId xmlns="" xmlns:p14="http://schemas.microsoft.com/office/powerpoint/2010/main" val="165975651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chor="b"/>
          <a:lstStyle>
            <a:lvl1pPr>
              <a:defRPr sz="3200"/>
            </a:lvl1pPr>
          </a:lstStyle>
          <a:p>
            <a:r>
              <a:rPr lang="ru-RU" smtClean="0"/>
              <a:t>Образец заголовка</a:t>
            </a:r>
            <a:endParaRPr lang="ru-RU" dirty="0"/>
          </a:p>
        </p:txBody>
      </p:sp>
      <p:sp>
        <p:nvSpPr>
          <p:cNvPr id="3" name="Рисунок 2"/>
          <p:cNvSpPr>
            <a:spLocks noGrp="1"/>
          </p:cNvSpPr>
          <p:nvPr>
            <p:ph type="pic" idx="1"/>
          </p:nvPr>
        </p:nvSpPr>
        <p:spPr>
          <a:xfrm>
            <a:off x="3491003" y="1600200"/>
            <a:ext cx="4823184" cy="4572001"/>
          </a:xfrm>
        </p:spPr>
        <p:txBody>
          <a:bodyPr tIns="118872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dirty="0"/>
          </a:p>
        </p:txBody>
      </p:sp>
      <p:sp>
        <p:nvSpPr>
          <p:cNvPr id="4" name="Текст 3"/>
          <p:cNvSpPr>
            <a:spLocks noGrp="1"/>
          </p:cNvSpPr>
          <p:nvPr>
            <p:ph type="body" sz="half" idx="2"/>
          </p:nvPr>
        </p:nvSpPr>
        <p:spPr>
          <a:xfrm>
            <a:off x="828675" y="1600200"/>
            <a:ext cx="2547747" cy="457200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1CE6480-998F-4473-B6EE-F743C7A5D98E}" type="datetimeFigureOut">
              <a:rPr lang="ru-RU" smtClean="0"/>
              <a:t>23.09.2013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4542AA3-5B18-4C7B-907C-D667E5BCFF58}" type="slidenum">
              <a:rPr lang="ru-RU" smtClean="0"/>
              <a:t>‹#›</a:t>
            </a:fld>
            <a:endParaRPr lang="ru-RU"/>
          </a:p>
        </p:txBody>
      </p:sp>
    </p:spTree>
    <p:extLst>
      <p:ext uri="{BB962C8B-B14F-4D97-AF65-F5344CB8AC3E}">
        <p14:creationId xmlns="" xmlns:p14="http://schemas.microsoft.com/office/powerpoint/2010/main" val="76963709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dirty="0"/>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Дата 3"/>
          <p:cNvSpPr>
            <a:spLocks noGrp="1"/>
          </p:cNvSpPr>
          <p:nvPr>
            <p:ph type="dt" sz="half" idx="10"/>
          </p:nvPr>
        </p:nvSpPr>
        <p:spPr/>
        <p:txBody>
          <a:bodyPr/>
          <a:lstStyle/>
          <a:p>
            <a:fld id="{91CE6480-998F-4473-B6EE-F743C7A5D98E}" type="datetimeFigureOut">
              <a:rPr lang="ru-RU" smtClean="0"/>
              <a:t>23.09.2013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4542AA3-5B18-4C7B-907C-D667E5BCFF58}" type="slidenum">
              <a:rPr lang="ru-RU" smtClean="0"/>
              <a:t>‹#›</a:t>
            </a:fld>
            <a:endParaRPr lang="ru-RU"/>
          </a:p>
        </p:txBody>
      </p:sp>
    </p:spTree>
    <p:extLst>
      <p:ext uri="{BB962C8B-B14F-4D97-AF65-F5344CB8AC3E}">
        <p14:creationId xmlns="" xmlns:p14="http://schemas.microsoft.com/office/powerpoint/2010/main" val="201207670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029450" y="365125"/>
            <a:ext cx="1285875" cy="5811838"/>
          </a:xfrm>
        </p:spPr>
        <p:txBody>
          <a:bodyPr vert="eaVert"/>
          <a:lstStyle/>
          <a:p>
            <a:r>
              <a:rPr lang="ru-RU" smtClean="0"/>
              <a:t>Образец заголовка</a:t>
            </a:r>
            <a:endParaRPr lang="ru-RU" dirty="0"/>
          </a:p>
        </p:txBody>
      </p:sp>
      <p:sp>
        <p:nvSpPr>
          <p:cNvPr id="3" name="Вертикальный текст 2"/>
          <p:cNvSpPr>
            <a:spLocks noGrp="1"/>
          </p:cNvSpPr>
          <p:nvPr>
            <p:ph type="body" orient="vert" idx="1"/>
          </p:nvPr>
        </p:nvSpPr>
        <p:spPr>
          <a:xfrm>
            <a:off x="828675" y="365125"/>
            <a:ext cx="6074172"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Дата 3"/>
          <p:cNvSpPr>
            <a:spLocks noGrp="1"/>
          </p:cNvSpPr>
          <p:nvPr>
            <p:ph type="dt" sz="half" idx="10"/>
          </p:nvPr>
        </p:nvSpPr>
        <p:spPr/>
        <p:txBody>
          <a:bodyPr/>
          <a:lstStyle/>
          <a:p>
            <a:fld id="{91CE6480-998F-4473-B6EE-F743C7A5D98E}" type="datetimeFigureOut">
              <a:rPr lang="ru-RU" smtClean="0"/>
              <a:t>23.09.2013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4542AA3-5B18-4C7B-907C-D667E5BCFF58}" type="slidenum">
              <a:rPr lang="ru-RU" smtClean="0"/>
              <a:t>‹#›</a:t>
            </a:fld>
            <a:endParaRPr lang="ru-RU"/>
          </a:p>
        </p:txBody>
      </p:sp>
      <p:grpSp>
        <p:nvGrpSpPr>
          <p:cNvPr id="7" name="Группа 6"/>
          <p:cNvGrpSpPr/>
          <p:nvPr/>
        </p:nvGrpSpPr>
        <p:grpSpPr>
          <a:xfrm rot="5400000">
            <a:off x="4181447" y="3239394"/>
            <a:ext cx="5632704" cy="63302"/>
            <a:chOff x="1073150" y="1219201"/>
            <a:chExt cx="10058400" cy="63125"/>
          </a:xfrm>
        </p:grpSpPr>
        <p:cxnSp>
          <p:nvCxnSpPr>
            <p:cNvPr id="8" name="Прямая соединительная линия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 xmlns:p14="http://schemas.microsoft.com/office/powerpoint/2010/main" val="44592712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dirty="0"/>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Дата 3"/>
          <p:cNvSpPr>
            <a:spLocks noGrp="1"/>
          </p:cNvSpPr>
          <p:nvPr>
            <p:ph type="dt" sz="half" idx="10"/>
          </p:nvPr>
        </p:nvSpPr>
        <p:spPr/>
        <p:txBody>
          <a:bodyPr/>
          <a:lstStyle/>
          <a:p>
            <a:fld id="{91CE6480-998F-4473-B6EE-F743C7A5D98E}" type="datetimeFigureOut">
              <a:rPr lang="ru-RU" smtClean="0"/>
              <a:t>23.09.2013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4542AA3-5B18-4C7B-907C-D667E5BCFF58}" type="slidenum">
              <a:rPr lang="ru-RU" smtClean="0"/>
              <a:t>‹#›</a:t>
            </a:fld>
            <a:endParaRPr lang="ru-RU"/>
          </a:p>
        </p:txBody>
      </p:sp>
    </p:spTree>
    <p:extLst>
      <p:ext uri="{BB962C8B-B14F-4D97-AF65-F5344CB8AC3E}">
        <p14:creationId xmlns="" xmlns:p14="http://schemas.microsoft.com/office/powerpoint/2010/main" val="378687682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Титульный слайд с рисунком">
    <p:spTree>
      <p:nvGrpSpPr>
        <p:cNvPr id="1" name=""/>
        <p:cNvGrpSpPr/>
        <p:nvPr/>
      </p:nvGrpSpPr>
      <p:grpSpPr>
        <a:xfrm>
          <a:off x="0" y="0"/>
          <a:ext cx="0" cy="0"/>
          <a:chOff x="0" y="0"/>
          <a:chExt cx="0" cy="0"/>
        </a:xfrm>
      </p:grpSpPr>
      <p:grpSp>
        <p:nvGrpSpPr>
          <p:cNvPr id="4" name="Группа 12"/>
          <p:cNvGrpSpPr/>
          <p:nvPr/>
        </p:nvGrpSpPr>
        <p:grpSpPr>
          <a:xfrm rot="10800000">
            <a:off x="0" y="5645511"/>
            <a:ext cx="9144000" cy="63125"/>
            <a:chOff x="507492" y="1501519"/>
            <a:chExt cx="8129016" cy="63125"/>
          </a:xfrm>
        </p:grpSpPr>
        <p:cxnSp>
          <p:nvCxnSpPr>
            <p:cNvPr id="17" name="Прямая соединительная линия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nvGrpSpPr>
          <p:cNvPr id="5" name="Группа 13"/>
          <p:cNvGrpSpPr/>
          <p:nvPr/>
        </p:nvGrpSpPr>
        <p:grpSpPr>
          <a:xfrm>
            <a:off x="0" y="1143001"/>
            <a:ext cx="9144000" cy="63125"/>
            <a:chOff x="507492" y="1501519"/>
            <a:chExt cx="8129016" cy="63125"/>
          </a:xfrm>
        </p:grpSpPr>
        <p:cxnSp>
          <p:nvCxnSpPr>
            <p:cNvPr id="15" name="Прямая соединительная линия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Прямая соединительная линия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Прямоугольник 6"/>
          <p:cNvSpPr/>
          <p:nvPr/>
        </p:nvSpPr>
        <p:spPr>
          <a:xfrm>
            <a:off x="0" y="5778124"/>
            <a:ext cx="9144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8" name="Прямоугольник 7"/>
          <p:cNvSpPr/>
          <p:nvPr/>
        </p:nvSpPr>
        <p:spPr>
          <a:xfrm>
            <a:off x="0" y="0"/>
            <a:ext cx="9144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 name="Заголовок 1"/>
          <p:cNvSpPr>
            <a:spLocks noGrp="1"/>
          </p:cNvSpPr>
          <p:nvPr>
            <p:ph type="ctrTitle"/>
          </p:nvPr>
        </p:nvSpPr>
        <p:spPr>
          <a:xfrm>
            <a:off x="828675" y="2292095"/>
            <a:ext cx="4300538" cy="2219691"/>
          </a:xfrm>
        </p:spPr>
        <p:txBody>
          <a:bodyPr anchor="ctr">
            <a:normAutofit/>
          </a:bodyPr>
          <a:lstStyle>
            <a:lvl1pPr algn="l">
              <a:defRPr sz="4400" cap="all" baseline="0"/>
            </a:lvl1pPr>
          </a:lstStyle>
          <a:p>
            <a:r>
              <a:rPr lang="ru-RU" smtClean="0"/>
              <a:t>Образец заголовка</a:t>
            </a:r>
            <a:endParaRPr lang="ru-RU" dirty="0"/>
          </a:p>
        </p:txBody>
      </p:sp>
      <p:sp>
        <p:nvSpPr>
          <p:cNvPr id="3" name="Подзаголовок 2"/>
          <p:cNvSpPr>
            <a:spLocks noGrp="1"/>
          </p:cNvSpPr>
          <p:nvPr>
            <p:ph type="subTitle" idx="1"/>
          </p:nvPr>
        </p:nvSpPr>
        <p:spPr>
          <a:xfrm>
            <a:off x="828675" y="4511785"/>
            <a:ext cx="4300538"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dirty="0"/>
          </a:p>
        </p:txBody>
      </p:sp>
      <p:pic>
        <p:nvPicPr>
          <p:cNvPr id="10" name="Рисунок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 xmlns:a14="http://schemas.microsoft.com/office/drawing/2010/main">
                  <a14:imgLayer r:embed="rId3">
                    <a14:imgEffect>
                      <a14:saturation sat="30000"/>
                    </a14:imgEffect>
                  </a14:imgLayer>
                </a14:imgProps>
              </a:ext>
              <a:ext uri="{28A0092B-C50C-407E-A947-70E740481C1C}">
                <a14:useLocalDpi xmlns="" xmlns:a14="http://schemas.microsoft.com/office/drawing/2010/main" val="0"/>
              </a:ext>
            </a:extLst>
          </a:blip>
          <a:srcRect/>
          <a:stretch/>
        </p:blipFill>
        <p:spPr>
          <a:xfrm>
            <a:off x="994410" y="0"/>
            <a:ext cx="1310643" cy="2292094"/>
          </a:xfrm>
          <a:prstGeom prst="rect">
            <a:avLst/>
          </a:prstGeom>
        </p:spPr>
      </p:pic>
      <p:sp>
        <p:nvSpPr>
          <p:cNvPr id="11" name="Рисунок 10"/>
          <p:cNvSpPr>
            <a:spLocks noGrp="1"/>
          </p:cNvSpPr>
          <p:nvPr>
            <p:ph type="pic" sz="quarter" idx="13"/>
          </p:nvPr>
        </p:nvSpPr>
        <p:spPr>
          <a:xfrm>
            <a:off x="5235798" y="1310656"/>
            <a:ext cx="3908203" cy="4208604"/>
          </a:xfrm>
          <a:solidFill>
            <a:schemeClr val="tx1">
              <a:lumMod val="20000"/>
              <a:lumOff val="80000"/>
            </a:schemeClr>
          </a:solidFill>
        </p:spPr>
        <p:txBody>
          <a:bodyPr tIns="1005840"/>
          <a:lstStyle>
            <a:lvl1pPr marL="0" indent="0" algn="ctr">
              <a:buNone/>
              <a:defRPr/>
            </a:lvl1pPr>
          </a:lstStyle>
          <a:p>
            <a:r>
              <a:rPr lang="ru-RU" smtClean="0"/>
              <a:t>Вставка рисунка</a:t>
            </a:r>
            <a:endParaRPr lang="ru-RU" dirty="0"/>
          </a:p>
        </p:txBody>
      </p:sp>
      <p:sp>
        <p:nvSpPr>
          <p:cNvPr id="19" name="Инструкции"/>
          <p:cNvSpPr/>
          <p:nvPr/>
        </p:nvSpPr>
        <p:spPr>
          <a:xfrm>
            <a:off x="9258300" y="0"/>
            <a:ext cx="971550" cy="6858000"/>
          </a:xfrm>
          <a:prstGeom prst="roundRect">
            <a:avLst>
              <a:gd name="adj" fmla="val 9717"/>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defTabSz="914400">
              <a:buNone/>
            </a:pPr>
            <a:r>
              <a:rPr lang="ru-RU" sz="1200" b="1" i="1" dirty="0" smtClean="0">
                <a:solidFill>
                  <a:schemeClr val="lt1"/>
                </a:solidFill>
                <a:latin typeface="Arial"/>
                <a:ea typeface="+mn-ea"/>
                <a:cs typeface="Arial"/>
              </a:rPr>
              <a:t>ПРИМЕЧАНИЕ.</a:t>
            </a:r>
          </a:p>
          <a:p>
            <a:pPr algn="l" defTabSz="914400">
              <a:buNone/>
            </a:pPr>
            <a:r>
              <a:rPr lang="ru-RU" sz="1200" b="0" i="1" dirty="0" smtClean="0">
                <a:solidFill>
                  <a:schemeClr val="lt1"/>
                </a:solidFill>
                <a:latin typeface="Arial"/>
                <a:ea typeface="+mn-ea"/>
                <a:cs typeface="Arial"/>
              </a:rPr>
              <a:t>Чтобы изменить изображение на этом слайде, выделите рисунок и удалите его. Затем щелкните значок "Рисунки" в заполнителе и вставьте свое изображение.</a:t>
            </a:r>
            <a:endParaRPr lang="ru-RU" sz="1200" b="0" i="1" dirty="0">
              <a:solidFill>
                <a:schemeClr val="lt1"/>
              </a:solidFill>
              <a:latin typeface="Arial"/>
              <a:ea typeface="+mn-ea"/>
              <a:cs typeface="Arial"/>
            </a:endParaRPr>
          </a:p>
        </p:txBody>
      </p:sp>
    </p:spTree>
    <p:extLst>
      <p:ext uri="{BB962C8B-B14F-4D97-AF65-F5344CB8AC3E}">
        <p14:creationId xmlns="" xmlns:p14="http://schemas.microsoft.com/office/powerpoint/2010/main" val="267394360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grpSp>
        <p:nvGrpSpPr>
          <p:cNvPr id="8" name="Группа 7"/>
          <p:cNvGrpSpPr/>
          <p:nvPr/>
        </p:nvGrpSpPr>
        <p:grpSpPr>
          <a:xfrm>
            <a:off x="0" y="2514601"/>
            <a:ext cx="9144000" cy="3194035"/>
            <a:chOff x="647402" y="2514600"/>
            <a:chExt cx="10838688" cy="3194035"/>
          </a:xfrm>
        </p:grpSpPr>
        <p:grpSp>
          <p:nvGrpSpPr>
            <p:cNvPr id="9" name="Группа 8"/>
            <p:cNvGrpSpPr/>
            <p:nvPr/>
          </p:nvGrpSpPr>
          <p:grpSpPr>
            <a:xfrm>
              <a:off x="647402" y="2514600"/>
              <a:ext cx="10838688" cy="63125"/>
              <a:chOff x="507492" y="1501519"/>
              <a:chExt cx="8129016" cy="63125"/>
            </a:xfrm>
          </p:grpSpPr>
          <p:cxnSp>
            <p:nvCxnSpPr>
              <p:cNvPr id="14" name="Прямая соединительная линия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Прямая соединительная линия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Прямоугольник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nvGrpSpPr>
            <p:cNvPr id="11" name="Группа 10"/>
            <p:cNvGrpSpPr/>
            <p:nvPr/>
          </p:nvGrpSpPr>
          <p:grpSpPr>
            <a:xfrm rot="10800000">
              <a:off x="647402" y="5645510"/>
              <a:ext cx="10838688" cy="63125"/>
              <a:chOff x="507492" y="1501519"/>
              <a:chExt cx="8129016" cy="63125"/>
            </a:xfrm>
          </p:grpSpPr>
          <p:cxnSp>
            <p:nvCxnSpPr>
              <p:cNvPr id="12" name="Прямая соединительная линия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sp>
        <p:nvSpPr>
          <p:cNvPr id="2" name="Заголовок 1"/>
          <p:cNvSpPr>
            <a:spLocks noGrp="1"/>
          </p:cNvSpPr>
          <p:nvPr>
            <p:ph type="title"/>
          </p:nvPr>
        </p:nvSpPr>
        <p:spPr>
          <a:xfrm>
            <a:off x="828675" y="2971806"/>
            <a:ext cx="7553324" cy="1684150"/>
          </a:xfrm>
        </p:spPr>
        <p:txBody>
          <a:bodyPr anchor="ctr">
            <a:normAutofit/>
          </a:bodyPr>
          <a:lstStyle>
            <a:lvl1pPr>
              <a:defRPr sz="4400" cap="all" baseline="0">
                <a:solidFill>
                  <a:schemeClr val="bg1"/>
                </a:solidFill>
              </a:defRPr>
            </a:lvl1pPr>
          </a:lstStyle>
          <a:p>
            <a:r>
              <a:rPr lang="ru-RU" smtClean="0"/>
              <a:t>Образец заголовка</a:t>
            </a:r>
            <a:endParaRPr lang="ru-RU" dirty="0"/>
          </a:p>
        </p:txBody>
      </p:sp>
      <p:sp>
        <p:nvSpPr>
          <p:cNvPr id="3" name="Текст 2"/>
          <p:cNvSpPr>
            <a:spLocks noGrp="1"/>
          </p:cNvSpPr>
          <p:nvPr>
            <p:ph type="body" idx="1"/>
          </p:nvPr>
        </p:nvSpPr>
        <p:spPr>
          <a:xfrm>
            <a:off x="828675" y="4655956"/>
            <a:ext cx="7553324" cy="509750"/>
          </a:xfrm>
        </p:spPr>
        <p:txBody>
          <a:bodyPr>
            <a:normAutofit/>
          </a:bodyPr>
          <a:lstStyle>
            <a:lvl1pPr marL="0" indent="0">
              <a:spcBef>
                <a:spcPts val="0"/>
              </a:spcBef>
              <a:buNone/>
              <a:defRPr sz="1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1CE6480-998F-4473-B6EE-F743C7A5D98E}" type="datetimeFigureOut">
              <a:rPr lang="ru-RU" smtClean="0"/>
              <a:t>23.09.2013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4542AA3-5B18-4C7B-907C-D667E5BCFF58}" type="slidenum">
              <a:rPr lang="ru-RU" smtClean="0"/>
              <a:t>‹#›</a:t>
            </a:fld>
            <a:endParaRPr lang="ru-RU"/>
          </a:p>
        </p:txBody>
      </p:sp>
      <p:pic>
        <p:nvPicPr>
          <p:cNvPr id="7" name="Рисунок 6"/>
          <p:cNvPicPr>
            <a:picLocks noChangeAspect="1"/>
          </p:cNvPicPr>
          <p:nvPr/>
        </p:nvPicPr>
        <p:blipFill>
          <a:blip r:embed="rId2" cstate="print">
            <a:duotone>
              <a:schemeClr val="accent2">
                <a:shade val="45000"/>
                <a:satMod val="135000"/>
              </a:schemeClr>
              <a:prstClr val="white"/>
            </a:duotone>
            <a:extLst>
              <a:ext uri="{28A0092B-C50C-407E-A947-70E740481C1C}">
                <a14:useLocalDpi xmlns="" xmlns:a14="http://schemas.microsoft.com/office/drawing/2010/main" val="0"/>
              </a:ext>
            </a:extLst>
          </a:blip>
          <a:stretch>
            <a:fillRect/>
          </a:stretch>
        </p:blipFill>
        <p:spPr>
          <a:xfrm>
            <a:off x="994410" y="0"/>
            <a:ext cx="1337391" cy="2971806"/>
          </a:xfrm>
          <a:prstGeom prst="rect">
            <a:avLst/>
          </a:prstGeom>
        </p:spPr>
      </p:pic>
    </p:spTree>
    <p:extLst>
      <p:ext uri="{BB962C8B-B14F-4D97-AF65-F5344CB8AC3E}">
        <p14:creationId xmlns="" xmlns:p14="http://schemas.microsoft.com/office/powerpoint/2010/main" val="360267880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dirty="0"/>
          </a:p>
        </p:txBody>
      </p:sp>
      <p:sp>
        <p:nvSpPr>
          <p:cNvPr id="3" name="Объект 2"/>
          <p:cNvSpPr>
            <a:spLocks noGrp="1"/>
          </p:cNvSpPr>
          <p:nvPr>
            <p:ph sz="half" idx="1"/>
          </p:nvPr>
        </p:nvSpPr>
        <p:spPr>
          <a:xfrm>
            <a:off x="828675" y="1600201"/>
            <a:ext cx="3686175" cy="4571999"/>
          </a:xfrm>
        </p:spPr>
        <p:txBody>
          <a:bodyPr/>
          <a:lstStyle>
            <a:lvl5pPr>
              <a:defRPr/>
            </a:lvl5pPr>
            <a:lvl6pPr>
              <a:defRPr/>
            </a:lvl6pPr>
            <a:lvl7pPr>
              <a:defRPr/>
            </a:lvl7pPr>
            <a:lvl8pPr>
              <a:defRPr/>
            </a:lvl8pPr>
            <a:lvl9pP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Объект 3"/>
          <p:cNvSpPr>
            <a:spLocks noGrp="1"/>
          </p:cNvSpPr>
          <p:nvPr>
            <p:ph sz="half" idx="2"/>
          </p:nvPr>
        </p:nvSpPr>
        <p:spPr>
          <a:xfrm>
            <a:off x="4629150" y="1600201"/>
            <a:ext cx="3686175" cy="4571999"/>
          </a:xfrm>
        </p:spPr>
        <p:txBody>
          <a:bodyPr/>
          <a:lstStyle>
            <a:lvl5pPr>
              <a:defRPr/>
            </a:lvl5pPr>
            <a:lvl6pPr>
              <a:defRPr/>
            </a:lvl6pPr>
            <a:lvl7pPr>
              <a:defRPr/>
            </a:lvl7pPr>
            <a:lvl8pPr>
              <a:defRPr/>
            </a:lvl8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5" name="Дата 4"/>
          <p:cNvSpPr>
            <a:spLocks noGrp="1"/>
          </p:cNvSpPr>
          <p:nvPr>
            <p:ph type="dt" sz="half" idx="10"/>
          </p:nvPr>
        </p:nvSpPr>
        <p:spPr/>
        <p:txBody>
          <a:bodyPr/>
          <a:lstStyle/>
          <a:p>
            <a:fld id="{91CE6480-998F-4473-B6EE-F743C7A5D98E}" type="datetimeFigureOut">
              <a:rPr lang="ru-RU" smtClean="0"/>
              <a:t>23.09.2013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4542AA3-5B18-4C7B-907C-D667E5BCFF58}" type="slidenum">
              <a:rPr lang="ru-RU" smtClean="0"/>
              <a:t>‹#›</a:t>
            </a:fld>
            <a:endParaRPr lang="ru-RU"/>
          </a:p>
        </p:txBody>
      </p:sp>
    </p:spTree>
    <p:extLst>
      <p:ext uri="{BB962C8B-B14F-4D97-AF65-F5344CB8AC3E}">
        <p14:creationId xmlns="" xmlns:p14="http://schemas.microsoft.com/office/powerpoint/2010/main" val="352779106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dirty="0"/>
          </a:p>
        </p:txBody>
      </p:sp>
      <p:sp>
        <p:nvSpPr>
          <p:cNvPr id="3" name="Текст 2"/>
          <p:cNvSpPr>
            <a:spLocks noGrp="1"/>
          </p:cNvSpPr>
          <p:nvPr>
            <p:ph type="body" idx="1"/>
          </p:nvPr>
        </p:nvSpPr>
        <p:spPr>
          <a:xfrm>
            <a:off x="828675" y="1600200"/>
            <a:ext cx="3689604" cy="823912"/>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28675" y="2424112"/>
            <a:ext cx="3689604" cy="37480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5" name="Текст 4"/>
          <p:cNvSpPr>
            <a:spLocks noGrp="1"/>
          </p:cNvSpPr>
          <p:nvPr>
            <p:ph type="body" sz="quarter" idx="3"/>
          </p:nvPr>
        </p:nvSpPr>
        <p:spPr>
          <a:xfrm>
            <a:off x="4624583" y="1600200"/>
            <a:ext cx="3689604" cy="823912"/>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24583" y="2424112"/>
            <a:ext cx="3689604" cy="37480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7" name="Дата 6"/>
          <p:cNvSpPr>
            <a:spLocks noGrp="1"/>
          </p:cNvSpPr>
          <p:nvPr>
            <p:ph type="dt" sz="half" idx="10"/>
          </p:nvPr>
        </p:nvSpPr>
        <p:spPr/>
        <p:txBody>
          <a:bodyPr/>
          <a:lstStyle/>
          <a:p>
            <a:fld id="{91CE6480-998F-4473-B6EE-F743C7A5D98E}" type="datetimeFigureOut">
              <a:rPr lang="ru-RU" smtClean="0"/>
              <a:t>23.09.2013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4542AA3-5B18-4C7B-907C-D667E5BCFF58}" type="slidenum">
              <a:rPr lang="ru-RU" smtClean="0"/>
              <a:t>‹#›</a:t>
            </a:fld>
            <a:endParaRPr lang="ru-RU"/>
          </a:p>
        </p:txBody>
      </p:sp>
    </p:spTree>
    <p:extLst>
      <p:ext uri="{BB962C8B-B14F-4D97-AF65-F5344CB8AC3E}">
        <p14:creationId xmlns="" xmlns:p14="http://schemas.microsoft.com/office/powerpoint/2010/main" val="397101610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dirty="0"/>
          </a:p>
        </p:txBody>
      </p:sp>
      <p:sp>
        <p:nvSpPr>
          <p:cNvPr id="3" name="Дата 2"/>
          <p:cNvSpPr>
            <a:spLocks noGrp="1"/>
          </p:cNvSpPr>
          <p:nvPr>
            <p:ph type="dt" sz="half" idx="10"/>
          </p:nvPr>
        </p:nvSpPr>
        <p:spPr/>
        <p:txBody>
          <a:bodyPr/>
          <a:lstStyle/>
          <a:p>
            <a:fld id="{91CE6480-998F-4473-B6EE-F743C7A5D98E}" type="datetimeFigureOut">
              <a:rPr lang="ru-RU" smtClean="0"/>
              <a:t>23.09.2013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4542AA3-5B18-4C7B-907C-D667E5BCFF58}" type="slidenum">
              <a:rPr lang="ru-RU" smtClean="0"/>
              <a:t>‹#›</a:t>
            </a:fld>
            <a:endParaRPr lang="ru-RU"/>
          </a:p>
        </p:txBody>
      </p:sp>
    </p:spTree>
    <p:extLst>
      <p:ext uri="{BB962C8B-B14F-4D97-AF65-F5344CB8AC3E}">
        <p14:creationId xmlns="" xmlns:p14="http://schemas.microsoft.com/office/powerpoint/2010/main" val="175811152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1CE6480-998F-4473-B6EE-F743C7A5D98E}" type="datetimeFigureOut">
              <a:rPr lang="ru-RU" smtClean="0"/>
              <a:t>23.09.2013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4542AA3-5B18-4C7B-907C-D667E5BCFF58}" type="slidenum">
              <a:rPr lang="ru-RU" smtClean="0"/>
              <a:t>‹#›</a:t>
            </a:fld>
            <a:endParaRPr lang="ru-RU"/>
          </a:p>
        </p:txBody>
      </p:sp>
    </p:spTree>
    <p:extLst>
      <p:ext uri="{BB962C8B-B14F-4D97-AF65-F5344CB8AC3E}">
        <p14:creationId xmlns="" xmlns:p14="http://schemas.microsoft.com/office/powerpoint/2010/main" val="30241692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chor="b"/>
          <a:lstStyle>
            <a:lvl1pPr>
              <a:defRPr sz="3200"/>
            </a:lvl1pPr>
          </a:lstStyle>
          <a:p>
            <a:r>
              <a:rPr lang="ru-RU" smtClean="0"/>
              <a:t>Образец заголовка</a:t>
            </a:r>
            <a:endParaRPr lang="ru-RU" dirty="0"/>
          </a:p>
        </p:txBody>
      </p:sp>
      <p:sp>
        <p:nvSpPr>
          <p:cNvPr id="3" name="Объект 2"/>
          <p:cNvSpPr>
            <a:spLocks noGrp="1"/>
          </p:cNvSpPr>
          <p:nvPr>
            <p:ph idx="1"/>
          </p:nvPr>
        </p:nvSpPr>
        <p:spPr>
          <a:xfrm>
            <a:off x="4231386" y="1600200"/>
            <a:ext cx="4083939" cy="4572001"/>
          </a:xfrm>
        </p:spPr>
        <p:txBody>
          <a:bodyPr>
            <a:normAutofit/>
          </a:bodyPr>
          <a:lstStyle>
            <a:lvl1pPr>
              <a:defRPr sz="2000"/>
            </a:lvl1pPr>
            <a:lvl2pPr>
              <a:defRPr sz="16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Текст 3"/>
          <p:cNvSpPr>
            <a:spLocks noGrp="1"/>
          </p:cNvSpPr>
          <p:nvPr>
            <p:ph type="body" sz="half" idx="2"/>
          </p:nvPr>
        </p:nvSpPr>
        <p:spPr>
          <a:xfrm>
            <a:off x="828675" y="1600200"/>
            <a:ext cx="3288411" cy="457200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1CE6480-998F-4473-B6EE-F743C7A5D98E}" type="datetimeFigureOut">
              <a:rPr lang="ru-RU" smtClean="0"/>
              <a:t>23.09.2013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4542AA3-5B18-4C7B-907C-D667E5BCFF58}" type="slidenum">
              <a:rPr lang="ru-RU" smtClean="0"/>
              <a:t>‹#›</a:t>
            </a:fld>
            <a:endParaRPr lang="ru-RU"/>
          </a:p>
        </p:txBody>
      </p:sp>
    </p:spTree>
    <p:extLst>
      <p:ext uri="{BB962C8B-B14F-4D97-AF65-F5344CB8AC3E}">
        <p14:creationId xmlns="" xmlns:p14="http://schemas.microsoft.com/office/powerpoint/2010/main" val="376976468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8675" y="76200"/>
            <a:ext cx="7485512" cy="1096962"/>
          </a:xfrm>
          <a:prstGeom prst="rect">
            <a:avLst/>
          </a:prstGeom>
        </p:spPr>
        <p:txBody>
          <a:bodyPr vert="horz" lIns="0" tIns="45720" rIns="0" bIns="45720" rtlCol="0" anchor="b">
            <a:normAutofit/>
          </a:bodyPr>
          <a:lstStyle/>
          <a:p>
            <a:r>
              <a:rPr lang="ru-RU" dirty="0" smtClean="0"/>
              <a:t>Образец заголовка</a:t>
            </a:r>
            <a:endParaRPr lang="ru-RU" dirty="0"/>
          </a:p>
        </p:txBody>
      </p:sp>
      <p:sp>
        <p:nvSpPr>
          <p:cNvPr id="3" name="Текст 2"/>
          <p:cNvSpPr>
            <a:spLocks noGrp="1"/>
          </p:cNvSpPr>
          <p:nvPr>
            <p:ph type="body" idx="1"/>
          </p:nvPr>
        </p:nvSpPr>
        <p:spPr>
          <a:xfrm>
            <a:off x="828675" y="1600200"/>
            <a:ext cx="7486650" cy="4572000"/>
          </a:xfrm>
          <a:prstGeom prst="rect">
            <a:avLst/>
          </a:prstGeom>
        </p:spPr>
        <p:txBody>
          <a:bodyPr vert="horz" lIns="0" tIns="45720" rIns="0" bIns="45720"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p>
          <a:p>
            <a:pPr lvl="5"/>
            <a:r>
              <a:rPr lang="ru-RU" dirty="0" smtClean="0"/>
              <a:t>Шестой уровень</a:t>
            </a:r>
          </a:p>
          <a:p>
            <a:pPr lvl="6"/>
            <a:r>
              <a:rPr lang="ru-RU" dirty="0" smtClean="0"/>
              <a:t>Седьмой уровень</a:t>
            </a:r>
          </a:p>
          <a:p>
            <a:pPr lvl="7"/>
            <a:r>
              <a:rPr lang="ru-RU" dirty="0" smtClean="0"/>
              <a:t>Восьмой уровень</a:t>
            </a:r>
          </a:p>
          <a:p>
            <a:pPr lvl="8"/>
            <a:r>
              <a:rPr lang="ru-RU" dirty="0" smtClean="0"/>
              <a:t>Девятый уровень</a:t>
            </a:r>
            <a:endParaRPr lang="ru-RU" dirty="0"/>
          </a:p>
        </p:txBody>
      </p:sp>
      <p:sp>
        <p:nvSpPr>
          <p:cNvPr id="4" name="Дата 3"/>
          <p:cNvSpPr>
            <a:spLocks noGrp="1"/>
          </p:cNvSpPr>
          <p:nvPr>
            <p:ph type="dt" sz="half" idx="2"/>
          </p:nvPr>
        </p:nvSpPr>
        <p:spPr>
          <a:xfrm>
            <a:off x="828675" y="6356352"/>
            <a:ext cx="1372169" cy="365125"/>
          </a:xfrm>
          <a:prstGeom prst="rect">
            <a:avLst/>
          </a:prstGeom>
        </p:spPr>
        <p:txBody>
          <a:bodyPr vert="horz" lIns="0" tIns="45720" rIns="0" bIns="45720" rtlCol="0" anchor="ctr"/>
          <a:lstStyle>
            <a:lvl1pPr algn="l">
              <a:defRPr sz="1200">
                <a:solidFill>
                  <a:schemeClr val="tx1">
                    <a:lumMod val="60000"/>
                    <a:lumOff val="40000"/>
                  </a:schemeClr>
                </a:solidFill>
              </a:defRPr>
            </a:lvl1pPr>
          </a:lstStyle>
          <a:p>
            <a:fld id="{91CE6480-998F-4473-B6EE-F743C7A5D98E}" type="datetimeFigureOut">
              <a:rPr lang="ru-RU" smtClean="0"/>
              <a:t>23.09.2013</a:t>
            </a:fld>
            <a:endParaRPr lang="ru-RU"/>
          </a:p>
        </p:txBody>
      </p:sp>
      <p:sp>
        <p:nvSpPr>
          <p:cNvPr id="5" name="Нижний колонтитул 4"/>
          <p:cNvSpPr>
            <a:spLocks noGrp="1"/>
          </p:cNvSpPr>
          <p:nvPr>
            <p:ph type="ftr" sz="quarter" idx="3"/>
          </p:nvPr>
        </p:nvSpPr>
        <p:spPr>
          <a:xfrm>
            <a:off x="2200844" y="6356350"/>
            <a:ext cx="4742312" cy="365126"/>
          </a:xfrm>
          <a:prstGeom prst="rect">
            <a:avLst/>
          </a:prstGeom>
        </p:spPr>
        <p:txBody>
          <a:bodyPr vert="horz" lIns="0" tIns="45720" rIns="0" bIns="45720" rtlCol="0" anchor="ctr"/>
          <a:lstStyle>
            <a:lvl1pPr algn="ctr">
              <a:defRPr sz="1200">
                <a:solidFill>
                  <a:schemeClr val="tx1">
                    <a:lumMod val="60000"/>
                    <a:lumOff val="40000"/>
                  </a:schemeClr>
                </a:solidFill>
              </a:defRPr>
            </a:lvl1pPr>
          </a:lstStyle>
          <a:p>
            <a:endParaRPr lang="ru-RU"/>
          </a:p>
        </p:txBody>
      </p:sp>
      <p:sp>
        <p:nvSpPr>
          <p:cNvPr id="6" name="Номер слайда 5"/>
          <p:cNvSpPr>
            <a:spLocks noGrp="1"/>
          </p:cNvSpPr>
          <p:nvPr>
            <p:ph type="sldNum" sz="quarter" idx="4"/>
          </p:nvPr>
        </p:nvSpPr>
        <p:spPr>
          <a:xfrm>
            <a:off x="6942587" y="6356352"/>
            <a:ext cx="1371600" cy="365125"/>
          </a:xfrm>
          <a:prstGeom prst="rect">
            <a:avLst/>
          </a:prstGeom>
        </p:spPr>
        <p:txBody>
          <a:bodyPr vert="horz" lIns="0" tIns="45720" rIns="0" bIns="45720" rtlCol="0" anchor="ctr"/>
          <a:lstStyle>
            <a:lvl1pPr algn="r">
              <a:defRPr sz="1200">
                <a:solidFill>
                  <a:schemeClr val="tx1">
                    <a:lumMod val="60000"/>
                    <a:lumOff val="40000"/>
                  </a:schemeClr>
                </a:solidFill>
              </a:defRPr>
            </a:lvl1pPr>
          </a:lstStyle>
          <a:p>
            <a:fld id="{D4542AA3-5B18-4C7B-907C-D667E5BCFF58}" type="slidenum">
              <a:rPr lang="ru-RU" smtClean="0"/>
              <a:t>‹#›</a:t>
            </a:fld>
            <a:endParaRPr lang="ru-RU"/>
          </a:p>
        </p:txBody>
      </p:sp>
      <p:grpSp>
        <p:nvGrpSpPr>
          <p:cNvPr id="7" name="Группа 14"/>
          <p:cNvGrpSpPr/>
          <p:nvPr/>
        </p:nvGrpSpPr>
        <p:grpSpPr>
          <a:xfrm>
            <a:off x="827532" y="1219202"/>
            <a:ext cx="7488936" cy="84403"/>
            <a:chOff x="1073150" y="1219201"/>
            <a:chExt cx="10058400" cy="63125"/>
          </a:xfrm>
        </p:grpSpPr>
        <p:cxnSp>
          <p:nvCxnSpPr>
            <p:cNvPr id="13" name="Прямая соединительная линия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Прямая соединительная линия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 xmlns:p14="http://schemas.microsoft.com/office/powerpoint/2010/main" val="23462510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600"/>
        </a:spcBef>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pos="696">
          <p15:clr>
            <a:srgbClr val="F26B43"/>
          </p15:clr>
        </p15:guide>
        <p15:guide id="2" pos="6984">
          <p15:clr>
            <a:srgbClr val="F26B43"/>
          </p15:clr>
        </p15:guide>
        <p15:guide id="3" orient="horz" pos="1008">
          <p15:clr>
            <a:srgbClr val="F26B43"/>
          </p15:clr>
        </p15:guide>
        <p15:guide id="4" orient="horz" pos="388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uk.wikipedia.org/wiki/%D0%A1%D1%82%D1%80%D1%83%D0%BA%D1%82%D1%83%D1%80%D0%BD%D0%B5_%D0%BF%D1%80%D0%BE%D0%B3%D1%80%D0%B0%D0%BC%D1%83%D0%B2%D0%B0%D0%BD%D0%BD%D1%8F" TargetMode="External"/><Relationship Id="rId13" Type="http://schemas.openxmlformats.org/officeDocument/2006/relationships/hyperlink" Target="http://uk.wikipedia.org/w/index.php?title=PASCAL-P&amp;action=edit&amp;redlink=1" TargetMode="External"/><Relationship Id="rId18" Type="http://schemas.openxmlformats.org/officeDocument/2006/relationships/hyperlink" Target="http://uk.wikipedia.org/wiki/GNU" TargetMode="External"/><Relationship Id="rId26" Type="http://schemas.openxmlformats.org/officeDocument/2006/relationships/hyperlink" Target="http://uk.wikipedia.org/wiki/Delphi_(%D0%BC%D0%BE%D0%B2%D0%B0_%D0%BF%D1%80%D0%BE%D0%B3%D1%80%D0%B0%D0%BC%D1%83%D0%B2%D0%B0%D0%BD%D0%BD%D1%8F)" TargetMode="External"/><Relationship Id="rId3" Type="http://schemas.openxmlformats.org/officeDocument/2006/relationships/hyperlink" Target="http://uk.wikipedia.org/wiki/%D0%9C%D0%BE%D0%B2%D0%B0_%D0%BF%D1%80%D0%BE%D0%B3%D1%80%D0%B0%D0%BC%D1%83%D0%B2%D0%B0%D0%BD%D0%BD%D1%8F" TargetMode="External"/><Relationship Id="rId21" Type="http://schemas.openxmlformats.org/officeDocument/2006/relationships/hyperlink" Target="http://uk.wikipedia.org/wiki/Turbo_Pascal" TargetMode="External"/><Relationship Id="rId7" Type="http://schemas.openxmlformats.org/officeDocument/2006/relationships/hyperlink" Target="http://uk.wikipedia.org/wiki/%D0%86%D0%BC%D0%BF%D0%B5%D1%80%D0%B0%D1%82%D0%B8%D0%B2%D0%BD%D0%B5_%D0%BF%D1%80%D0%BE%D0%B3%D1%80%D0%B0%D0%BC%D1%83%D0%B2%D0%B0%D0%BD%D0%BD%D1%8F" TargetMode="External"/><Relationship Id="rId12" Type="http://schemas.openxmlformats.org/officeDocument/2006/relationships/hyperlink" Target="http://uk.wikipedia.org/w/index.php?title=CDC_6000&amp;action=edit&amp;redlink=1" TargetMode="External"/><Relationship Id="rId17" Type="http://schemas.openxmlformats.org/officeDocument/2006/relationships/hyperlink" Target="http://uk.wikipedia.org/wiki/HP" TargetMode="External"/><Relationship Id="rId25" Type="http://schemas.openxmlformats.org/officeDocument/2006/relationships/hyperlink" Target="http://uk.wikipedia.org/wiki/%D0%90%D0%B4%D0%B0" TargetMode="External"/><Relationship Id="rId2" Type="http://schemas.openxmlformats.org/officeDocument/2006/relationships/hyperlink" Target="http://uk.wikipedia.org/wiki/%D0%90%D0%BB%D0%B3%D0%BE%D1%80%D0%B8%D1%82%D0%BC" TargetMode="External"/><Relationship Id="rId16" Type="http://schemas.openxmlformats.org/officeDocument/2006/relationships/hyperlink" Target="http://uk.wikipedia.org/wiki/IBM_System/370" TargetMode="External"/><Relationship Id="rId20" Type="http://schemas.openxmlformats.org/officeDocument/2006/relationships/hyperlink" Target="http://uk.wikipedia.org/w/index.php?title=Borland_Pascal&amp;action=edit&amp;redlink=1" TargetMode="External"/><Relationship Id="rId1" Type="http://schemas.openxmlformats.org/officeDocument/2006/relationships/slideLayout" Target="../slideLayouts/slideLayout2.xml"/><Relationship Id="rId6" Type="http://schemas.openxmlformats.org/officeDocument/2006/relationships/hyperlink" Target="http://uk.wikipedia.org/wiki/%D0%9F%D0%B0%D1%80%D0%B0%D0%B4%D0%B8%D0%B3%D0%BC%D0%B0_%D0%BF%D1%80%D0%BE%D0%B3%D1%80%D0%B0%D0%BC%D1%83%D0%B2%D0%B0%D0%BD%D0%BD%D1%8F" TargetMode="External"/><Relationship Id="rId11" Type="http://schemas.openxmlformats.org/officeDocument/2006/relationships/hyperlink" Target="http://uk.wikipedia.org/wiki/%D0%A1%D0%B8%D1%81%D1%82%D0%B5%D0%BC%D0%B0_%D1%82%D0%B8%D0%BF%D1%96%D0%B7%D0%B0%D1%86%D1%96%D1%97" TargetMode="External"/><Relationship Id="rId24" Type="http://schemas.openxmlformats.org/officeDocument/2006/relationships/hyperlink" Target="http://uk.wikipedia.org/w/index.php?title=Modula-2&amp;action=edit&amp;redlink=1" TargetMode="External"/><Relationship Id="rId5" Type="http://schemas.openxmlformats.org/officeDocument/2006/relationships/hyperlink" Target="http://uk.wikipedia.org/wiki/ISO" TargetMode="External"/><Relationship Id="rId15" Type="http://schemas.openxmlformats.org/officeDocument/2006/relationships/hyperlink" Target="http://uk.wikipedia.org/w/index.php?title=PDP-10&amp;action=edit&amp;redlink=1" TargetMode="External"/><Relationship Id="rId23" Type="http://schemas.openxmlformats.org/officeDocument/2006/relationships/hyperlink" Target="http://uk.wikipedia.org/wiki/%D0%9E%D0%B1%D0%B5%D1%80%D0%BE%D0%BD_(%D0%BC%D0%BE%D0%B2%D0%B0_%D0%BF%D1%80%D0%BE%D0%B3%D1%80%D0%B0%D0%BC%D1%83%D0%B2%D0%B0%D0%BD%D0%BD%D1%8F)" TargetMode="External"/><Relationship Id="rId28" Type="http://schemas.openxmlformats.org/officeDocument/2006/relationships/image" Target="../media/image3.jpeg"/><Relationship Id="rId10" Type="http://schemas.openxmlformats.org/officeDocument/2006/relationships/hyperlink" Target="http://uk.wikipedia.org/wiki/%D0%9D%D1%96%D0%BA%D0%BB%D0%B0%D1%83%D1%81_%D0%92%D1%96%D1%80%D1%82" TargetMode="External"/><Relationship Id="rId19" Type="http://schemas.openxmlformats.org/officeDocument/2006/relationships/hyperlink" Target="http://uk.wikipedia.org/w/index.php?title=UCSD_Pascal&amp;action=edit&amp;redlink=1" TargetMode="External"/><Relationship Id="rId4" Type="http://schemas.openxmlformats.org/officeDocument/2006/relationships/hyperlink" Target="http://uk.wikipedia.org/wiki/%D0%9E%D0%B1%27%D1%94%D0%BA%D1%82%D0%BD%D0%BE-%D0%BE%D1%80%D1%96%D1%94%D0%BD%D1%82%D0%BE%D0%B2%D0%B0%D0%BD%D0%B5_%D0%BF%D1%80%D0%BE%D0%B3%D1%80%D0%B0%D0%BC%D1%83%D0%B2%D0%B0%D0%BD%D0%BD%D1%8F" TargetMode="External"/><Relationship Id="rId9" Type="http://schemas.openxmlformats.org/officeDocument/2006/relationships/hyperlink" Target="http://uk.wikipedia.org/wiki/1970" TargetMode="External"/><Relationship Id="rId14" Type="http://schemas.openxmlformats.org/officeDocument/2006/relationships/hyperlink" Target="http://uk.wikipedia.org/wiki/PDP-11" TargetMode="External"/><Relationship Id="rId22" Type="http://schemas.openxmlformats.org/officeDocument/2006/relationships/hyperlink" Target="http://uk.wikipedia.org/wiki/ALGOL" TargetMode="External"/><Relationship Id="rId27" Type="http://schemas.openxmlformats.org/officeDocument/2006/relationships/hyperlink" Target="http://uk.wikipedia.org/wiki/Chrome"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uk.wikipedia.org/wiki/Fortran" TargetMode="External"/><Relationship Id="rId3" Type="http://schemas.openxmlformats.org/officeDocument/2006/relationships/hyperlink" Target="http://uk.wikipedia.org/wiki/1970" TargetMode="External"/><Relationship Id="rId7" Type="http://schemas.openxmlformats.org/officeDocument/2006/relationships/hyperlink" Target="http://uk.wikipedia.org/wiki/%D0%A4%D0%BE%D1%80%D1%82%D1%80%D0%B0%D0%BD" TargetMode="External"/><Relationship Id="rId2" Type="http://schemas.openxmlformats.org/officeDocument/2006/relationships/hyperlink" Target="http://uk.wikipedia.org/wiki/%D0%9A%D0%BE%D0%BC%D0%BF%D1%96%D0%BB%D1%8F%D1%82%D0%BE%D1%80" TargetMode="External"/><Relationship Id="rId1" Type="http://schemas.openxmlformats.org/officeDocument/2006/relationships/slideLayout" Target="../slideLayouts/slideLayout2.xml"/><Relationship Id="rId6" Type="http://schemas.openxmlformats.org/officeDocument/2006/relationships/hyperlink" Target="http://uk.wikipedia.org/wiki/%D0%A2%D0%BE%D0%BD%D1%96_%D0%A5%D0%BE%D0%B0%D1%80" TargetMode="External"/><Relationship Id="rId11" Type="http://schemas.openxmlformats.org/officeDocument/2006/relationships/hyperlink" Target="http://uk.wikipedia.org/w/index.php?title=System_Implementation_Language&amp;action=edit&amp;redlink=1" TargetMode="External"/><Relationship Id="rId5" Type="http://schemas.openxmlformats.org/officeDocument/2006/relationships/hyperlink" Target="http://uk.wikipedia.org/wiki/%D0%9D%D1%96%D0%BA%D0%BB%D0%B0%D1%83%D1%81_%D0%92%D1%96%D1%80%D1%82" TargetMode="External"/><Relationship Id="rId10" Type="http://schemas.openxmlformats.org/officeDocument/2006/relationships/hyperlink" Target="http://uk.wikipedia.org/w/index.php?title=SIL&amp;action=edit&amp;redlink=1" TargetMode="External"/><Relationship Id="rId4" Type="http://schemas.openxmlformats.org/officeDocument/2006/relationships/hyperlink" Target="http://uk.wikipedia.org/wiki/%D0%A4%D0%B5%D0%B4%D0%B5%D1%80%D0%B0%D0%BB%D1%8C%D0%BD%D0%B0_%D0%B2%D0%B8%D1%89%D0%B0_%D1%82%D0%B5%D1%85%D0%BD%D1%96%D1%87%D0%BD%D0%B0_%D1%88%D0%BA%D0%BE%D0%BB%D0%B0_%D0%A6%D1%8E%D1%80%D1%96%D1%85%D0%B0" TargetMode="External"/><Relationship Id="rId9" Type="http://schemas.openxmlformats.org/officeDocument/2006/relationships/hyperlink" Target="http://uk.wikipedia.org/wiki/%D0%9C%D0%BE%D0%B2%D0%B0_%D0%BF%D1%80%D0%BE%D0%B3%D1%80%D0%B0%D0%BC%D1%83%D0%B2%D0%B0%D0%BD%D0%BD%D1%8F_C"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uk.wikipedia.org/wiki/%D0%92%D0%B8%D1%89%D0%B8%D0%B9_%D0%BD%D0%B0%D0%B2%D1%87%D0%B0%D0%BB%D1%8C%D0%BD%D0%B8%D0%B9_%D0%B7%D0%B0%D0%BA%D0%BB%D0%B0%D0%B4" TargetMode="External"/><Relationship Id="rId3" Type="http://schemas.openxmlformats.org/officeDocument/2006/relationships/hyperlink" Target="http://uk.wikipedia.org/wiki/%D0%9F%D1%80%D0%BE%D0%B3%D1%80%D0%B0%D0%BC%D1%83%D0%B2%D0%B0%D0%BD%D0%BD%D1%8F" TargetMode="External"/><Relationship Id="rId7" Type="http://schemas.openxmlformats.org/officeDocument/2006/relationships/hyperlink" Target="http://uk.wikipedia.org/wiki/%D0%9E%D0%BF%D0%B5%D1%80%D0%B0%D1%86%D1%96%D0%B9%D0%BD%D0%B0_%D1%81%D0%B8%D1%81%D1%82%D0%B5%D0%BC%D0%B0" TargetMode="External"/><Relationship Id="rId2" Type="http://schemas.openxmlformats.org/officeDocument/2006/relationships/hyperlink" Target="http://uk.wikipedia.org/wiki/Algol" TargetMode="External"/><Relationship Id="rId1" Type="http://schemas.openxmlformats.org/officeDocument/2006/relationships/slideLayout" Target="../slideLayouts/slideLayout2.xml"/><Relationship Id="rId6" Type="http://schemas.openxmlformats.org/officeDocument/2006/relationships/hyperlink" Target="http://uk.wikipedia.org/wiki/%D0%97%D0%B0%D1%81%D1%82%D0%BE%D1%81%D1%83%D0%BD%D0%BE%D0%BA" TargetMode="External"/><Relationship Id="rId5" Type="http://schemas.openxmlformats.org/officeDocument/2006/relationships/image" Target="../media/image4.jpeg"/><Relationship Id="rId10" Type="http://schemas.openxmlformats.org/officeDocument/2006/relationships/hyperlink" Target="http://uk.wikipedia.org/wiki/ISO" TargetMode="External"/><Relationship Id="rId4" Type="http://schemas.openxmlformats.org/officeDocument/2006/relationships/hyperlink" Target="http://uk.wikipedia.org/wiki/%D0%9A%D0%BE%D0%BC%D0%BF%D1%96%D0%BB%D1%8F%D1%82%D0%BE%D1%80" TargetMode="External"/><Relationship Id="rId9" Type="http://schemas.openxmlformats.org/officeDocument/2006/relationships/hyperlink" Target="http://uk.wikipedia.org/wiki/1983"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uk.wikipedia.org/wiki/VGA" TargetMode="External"/><Relationship Id="rId3" Type="http://schemas.openxmlformats.org/officeDocument/2006/relationships/hyperlink" Target="http://uk.wikipedia.org/w/index.php?title=CHN&amp;action=edit&amp;redlink=1" TargetMode="External"/><Relationship Id="rId7" Type="http://schemas.openxmlformats.org/officeDocument/2006/relationships/hyperlink" Target="http://uk.wikipedia.org/w/index.php?title=EXE&amp;action=edit&amp;redlink=1" TargetMode="External"/><Relationship Id="rId2" Type="http://schemas.openxmlformats.org/officeDocument/2006/relationships/hyperlink" Target="http://uk.wikipedia.org/wiki/COM" TargetMode="External"/><Relationship Id="rId1" Type="http://schemas.openxmlformats.org/officeDocument/2006/relationships/slideLayout" Target="../slideLayouts/slideLayout2.xml"/><Relationship Id="rId6" Type="http://schemas.openxmlformats.org/officeDocument/2006/relationships/hyperlink" Target="http://uk.wikipedia.org/wiki/BCD" TargetMode="External"/><Relationship Id="rId5" Type="http://schemas.openxmlformats.org/officeDocument/2006/relationships/hyperlink" Target="http://uk.wikipedia.org/wiki/EGA" TargetMode="External"/><Relationship Id="rId4" Type="http://schemas.openxmlformats.org/officeDocument/2006/relationships/hyperlink" Target="http://uk.wikipedia.org/wiki/CGA" TargetMode="External"/><Relationship Id="rId9" Type="http://schemas.openxmlformats.org/officeDocument/2006/relationships/hyperlink" Target="http://uk.wikipedia.org/wiki/%D0%86%D0%BD%D1%82%D0%B5%D0%B3%D1%80%D0%BE%D0%B2%D0%B0%D0%BD%D0%B5_%D1%81%D0%B5%D1%80%D0%B5%D0%B4%D0%BE%D0%B2%D0%B8%D1%89%D0%B5_%D1%80%D0%BE%D0%B7%D1%80%D0%BE%D0%B1%D0%BA%D0%B8"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uk.wikipedia.org/wiki/Dynamic-link_librar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95736" y="1052736"/>
            <a:ext cx="6768751" cy="1368151"/>
          </a:xfrm>
        </p:spPr>
        <p:txBody>
          <a:bodyPr>
            <a:normAutofit/>
          </a:bodyPr>
          <a:lstStyle/>
          <a:p>
            <a:pPr algn="ctr"/>
            <a:r>
              <a:rPr lang="en-US" sz="6600" b="1" cap="none"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Pascal </a:t>
            </a:r>
            <a:r>
              <a:rPr lang="en-US" sz="6600" b="1" cap="none"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a:t>
            </a:r>
            <a:r>
              <a:rPr lang="ru-RU" sz="6600" b="1" cap="none"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Паскаль)</a:t>
            </a:r>
          </a:p>
        </p:txBody>
      </p:sp>
      <p:pic>
        <p:nvPicPr>
          <p:cNvPr id="6" name="Picture 1" descr="C:\Users\Саша\Desktop\pascal11.jpg"/>
          <p:cNvPicPr>
            <a:picLocks noChangeAspect="1" noChangeArrowheads="1"/>
          </p:cNvPicPr>
          <p:nvPr/>
        </p:nvPicPr>
        <p:blipFill>
          <a:blip r:embed="rId2" cstate="print"/>
          <a:srcRect/>
          <a:stretch>
            <a:fillRect/>
          </a:stretch>
        </p:blipFill>
        <p:spPr bwMode="auto">
          <a:xfrm rot="181539">
            <a:off x="2267744" y="2780928"/>
            <a:ext cx="3903016" cy="3861048"/>
          </a:xfrm>
          <a:prstGeom prst="rect">
            <a:avLst/>
          </a:prstGeom>
          <a:noFill/>
        </p:spPr>
      </p:pic>
    </p:spTree>
  </p:cSld>
  <p:clrMapOvr>
    <a:masterClrMapping/>
  </p:clrMapOvr>
  <p:transition spd="med">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455" fill="hold">
                                          <p:stCondLst>
                                            <p:cond delay="0"/>
                                          </p:stCondLst>
                                        </p:cTn>
                                        <p:tgtEl>
                                          <p:spTgt spid="2"/>
                                        </p:tgtEl>
                                        <p:attrNameLst>
                                          <p:attrName>style.rotation</p:attrName>
                                        </p:attrNameLst>
                                      </p:cBhvr>
                                      <p:to>
                                        <p:strVal val="-45.0"/>
                                      </p:to>
                                    </p:set>
                                    <p:anim calcmode="lin" valueType="num">
                                      <p:cBhvr>
                                        <p:cTn id="8" dur="455" fill="hold">
                                          <p:stCondLst>
                                            <p:cond delay="455"/>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8000"/>
                            </p:stCondLst>
                            <p:childTnLst>
                              <p:par>
                                <p:cTn id="13" presetID="25" presetClass="entr" presetSubtype="0"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16"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17"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18" dur="1000" fill="hold"/>
                                        <p:tgtEl>
                                          <p:spTgt spid="6"/>
                                        </p:tgtEl>
                                        <p:attrNameLst>
                                          <p:attrName>ppt_h</p:attrName>
                                        </p:attrNameLst>
                                      </p:cBhvr>
                                      <p:tavLst>
                                        <p:tav tm="0">
                                          <p:val>
                                            <p:strVal val="#ppt_h"/>
                                          </p:val>
                                        </p:tav>
                                        <p:tav tm="100000">
                                          <p:val>
                                            <p:strVal val="#ppt_h"/>
                                          </p:val>
                                        </p:tav>
                                      </p:tavLst>
                                    </p:anim>
                                    <p:anim calcmode="lin" valueType="num">
                                      <p:cBhvr>
                                        <p:cTn id="19"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20"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21"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22" dur="1000" decel="50000">
                                          <p:stCondLst>
                                            <p:cond delay="0"/>
                                          </p:stCondLst>
                                        </p:cTn>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sz="5400" b="1" dirty="0" smtClean="0"/>
              <a:t>Pascal</a:t>
            </a:r>
            <a:endParaRPr lang="ru-RU" sz="5400" dirty="0"/>
          </a:p>
        </p:txBody>
      </p:sp>
      <p:sp>
        <p:nvSpPr>
          <p:cNvPr id="3" name="Содержимое 2"/>
          <p:cNvSpPr>
            <a:spLocks noGrp="1"/>
          </p:cNvSpPr>
          <p:nvPr>
            <p:ph idx="1"/>
          </p:nvPr>
        </p:nvSpPr>
        <p:spPr>
          <a:xfrm>
            <a:off x="395536" y="1628800"/>
            <a:ext cx="8496943" cy="1828800"/>
          </a:xfrm>
        </p:spPr>
        <p:txBody>
          <a:bodyPr/>
          <a:lstStyle/>
          <a:p>
            <a:r>
              <a:rPr lang="en-US" b="1" dirty="0" smtClean="0"/>
              <a:t>Pascal</a:t>
            </a:r>
            <a:r>
              <a:rPr lang="en-US" dirty="0" smtClean="0"/>
              <a:t> — </a:t>
            </a:r>
            <a:r>
              <a:rPr lang="ru-RU" dirty="0" err="1" smtClean="0">
                <a:hlinkClick r:id="rId2" tooltip="Алгоритм"/>
              </a:rPr>
              <a:t>алгоритмічна</a:t>
            </a:r>
            <a:r>
              <a:rPr lang="ru-RU" dirty="0" smtClean="0"/>
              <a:t> </a:t>
            </a:r>
            <a:r>
              <a:rPr lang="ru-RU" dirty="0" err="1" smtClean="0">
                <a:hlinkClick r:id="rId3" tooltip="Мова програмування"/>
              </a:rPr>
              <a:t>мова</a:t>
            </a:r>
            <a:r>
              <a:rPr lang="ru-RU" dirty="0" smtClean="0">
                <a:hlinkClick r:id="rId3" tooltip="Мова програмування"/>
              </a:rPr>
              <a:t> </a:t>
            </a:r>
            <a:r>
              <a:rPr lang="ru-RU" dirty="0" err="1" smtClean="0">
                <a:hlinkClick r:id="rId3" tooltip="Мова програмування"/>
              </a:rPr>
              <a:t>програмування</a:t>
            </a:r>
            <a:r>
              <a:rPr lang="ru-RU" dirty="0" smtClean="0"/>
              <a:t> </a:t>
            </a:r>
            <a:r>
              <a:rPr lang="ru-RU" dirty="0" err="1" smtClean="0"/>
              <a:t>універсального</a:t>
            </a:r>
            <a:r>
              <a:rPr lang="ru-RU" dirty="0" smtClean="0"/>
              <a:t> </a:t>
            </a:r>
            <a:r>
              <a:rPr lang="ru-RU" dirty="0" err="1" smtClean="0"/>
              <a:t>призначення</a:t>
            </a:r>
            <a:r>
              <a:rPr lang="ru-RU" dirty="0" smtClean="0"/>
              <a:t>. </a:t>
            </a:r>
            <a:r>
              <a:rPr lang="ru-RU" dirty="0" err="1" smtClean="0"/>
              <a:t>Існують</a:t>
            </a:r>
            <a:r>
              <a:rPr lang="ru-RU" dirty="0" smtClean="0"/>
              <a:t> </a:t>
            </a:r>
            <a:r>
              <a:rPr lang="ru-RU" dirty="0" err="1" smtClean="0"/>
              <a:t>діалекти</a:t>
            </a:r>
            <a:r>
              <a:rPr lang="ru-RU" dirty="0" smtClean="0"/>
              <a:t> </a:t>
            </a:r>
            <a:r>
              <a:rPr lang="ru-RU" dirty="0" err="1" smtClean="0"/>
              <a:t>мови</a:t>
            </a:r>
            <a:r>
              <a:rPr lang="ru-RU" dirty="0" smtClean="0"/>
              <a:t> </a:t>
            </a:r>
            <a:r>
              <a:rPr lang="ru-RU" dirty="0" err="1" smtClean="0"/>
              <a:t>з</a:t>
            </a:r>
            <a:r>
              <a:rPr lang="ru-RU" dirty="0" smtClean="0"/>
              <a:t> </a:t>
            </a:r>
            <a:r>
              <a:rPr lang="ru-RU" dirty="0" err="1" smtClean="0"/>
              <a:t>підтримкою</a:t>
            </a:r>
            <a:r>
              <a:rPr lang="ru-RU" dirty="0" smtClean="0"/>
              <a:t> </a:t>
            </a:r>
            <a:r>
              <a:rPr lang="ru-RU" dirty="0" err="1" smtClean="0">
                <a:hlinkClick r:id="rId4" tooltip="Об'єктно-орієнтоване програмування"/>
              </a:rPr>
              <a:t>об'єктно-орієнтованого</a:t>
            </a:r>
            <a:r>
              <a:rPr lang="ru-RU" dirty="0" smtClean="0">
                <a:hlinkClick r:id="rId4" tooltip="Об'єктно-орієнтоване програмування"/>
              </a:rPr>
              <a:t> </a:t>
            </a:r>
            <a:r>
              <a:rPr lang="ru-RU" dirty="0" err="1" smtClean="0">
                <a:hlinkClick r:id="rId4" tooltip="Об'єктно-орієнтоване програмування"/>
              </a:rPr>
              <a:t>програмування</a:t>
            </a:r>
            <a:r>
              <a:rPr lang="ru-RU" dirty="0" smtClean="0"/>
              <a:t>. В 1990 </a:t>
            </a:r>
            <a:r>
              <a:rPr lang="ru-RU" dirty="0" err="1" smtClean="0"/>
              <a:t>році</a:t>
            </a:r>
            <a:r>
              <a:rPr lang="ru-RU" dirty="0" smtClean="0"/>
              <a:t> </a:t>
            </a:r>
            <a:r>
              <a:rPr lang="ru-RU" dirty="0" err="1" smtClean="0"/>
              <a:t>було</a:t>
            </a:r>
            <a:r>
              <a:rPr lang="ru-RU" dirty="0" smtClean="0"/>
              <a:t> </a:t>
            </a:r>
            <a:r>
              <a:rPr lang="ru-RU" dirty="0" err="1" smtClean="0"/>
              <a:t>затверджено</a:t>
            </a:r>
            <a:r>
              <a:rPr lang="ru-RU" dirty="0" smtClean="0"/>
              <a:t> стандарт </a:t>
            </a:r>
            <a:r>
              <a:rPr lang="en-US" dirty="0" smtClean="0">
                <a:hlinkClick r:id="rId5" tooltip="ISO"/>
              </a:rPr>
              <a:t>ISO</a:t>
            </a:r>
            <a:r>
              <a:rPr lang="en-US" dirty="0" smtClean="0"/>
              <a:t> 7185:1990, «Pascal</a:t>
            </a:r>
            <a:r>
              <a:rPr lang="en-US" dirty="0" smtClean="0"/>
              <a:t>», </a:t>
            </a:r>
            <a:r>
              <a:rPr lang="ru-RU" dirty="0" smtClean="0"/>
              <a:t>та </a:t>
            </a:r>
            <a:r>
              <a:rPr lang="en-US" dirty="0" smtClean="0"/>
              <a:t>ISO 10206:1990 «Extended Pascal</a:t>
            </a:r>
            <a:r>
              <a:rPr lang="en-US" dirty="0" smtClean="0"/>
              <a:t>».</a:t>
            </a:r>
            <a:endParaRPr lang="ru-RU" dirty="0"/>
          </a:p>
        </p:txBody>
      </p:sp>
      <p:graphicFrame>
        <p:nvGraphicFramePr>
          <p:cNvPr id="4" name="Таблица 3"/>
          <p:cNvGraphicFramePr>
            <a:graphicFrameLocks noGrp="1"/>
          </p:cNvGraphicFramePr>
          <p:nvPr/>
        </p:nvGraphicFramePr>
        <p:xfrm>
          <a:off x="4860032" y="2780926"/>
          <a:ext cx="4283968" cy="4077074"/>
        </p:xfrm>
        <a:graphic>
          <a:graphicData uri="http://schemas.openxmlformats.org/drawingml/2006/table">
            <a:tbl>
              <a:tblPr/>
              <a:tblGrid>
                <a:gridCol w="2141984"/>
                <a:gridCol w="2141984"/>
              </a:tblGrid>
              <a:tr h="305180">
                <a:tc gridSpan="2">
                  <a:txBody>
                    <a:bodyPr/>
                    <a:lstStyle/>
                    <a:p>
                      <a:pPr algn="ctr">
                        <a:lnSpc>
                          <a:spcPts val="1440"/>
                        </a:lnSpc>
                        <a:spcBef>
                          <a:spcPts val="600"/>
                        </a:spcBef>
                        <a:spcAft>
                          <a:spcPts val="600"/>
                        </a:spcAft>
                      </a:pPr>
                      <a:r>
                        <a:rPr lang="ru-RU" sz="1100" b="1">
                          <a:solidFill>
                            <a:srgbClr val="000000"/>
                          </a:solidFill>
                          <a:latin typeface="Arial"/>
                          <a:ea typeface="Calibri"/>
                          <a:cs typeface="Times New Roman"/>
                        </a:rPr>
                        <a:t>Pascal (Паскаль)</a:t>
                      </a:r>
                      <a:endParaRPr lang="ru-RU" sz="1100">
                        <a:latin typeface="Calibri"/>
                        <a:ea typeface="Calibri"/>
                        <a:cs typeface="Times New Roman"/>
                      </a:endParaRPr>
                    </a:p>
                  </a:txBody>
                  <a:tcPr marL="30480" marR="30480" marT="30480" marB="30480" anchor="ctr">
                    <a:lnL>
                      <a:noFill/>
                    </a:lnL>
                    <a:lnR>
                      <a:noFill/>
                    </a:lnR>
                    <a:lnT>
                      <a:noFill/>
                    </a:lnT>
                    <a:lnB>
                      <a:noFill/>
                    </a:lnB>
                    <a:solidFill>
                      <a:srgbClr val="F9F9F9"/>
                    </a:solidFill>
                  </a:tcPr>
                </a:tc>
                <a:tc hMerge="1">
                  <a:txBody>
                    <a:bodyPr/>
                    <a:lstStyle/>
                    <a:p>
                      <a:endParaRPr lang="ru-RU"/>
                    </a:p>
                  </a:txBody>
                  <a:tcPr/>
                </a:tc>
              </a:tr>
              <a:tr h="324335">
                <a:tc gridSpan="2">
                  <a:txBody>
                    <a:bodyPr/>
                    <a:lstStyle/>
                    <a:p>
                      <a:pPr>
                        <a:lnSpc>
                          <a:spcPct val="115000"/>
                        </a:lnSpc>
                      </a:pPr>
                      <a:endParaRPr lang="ru-RU" sz="1100">
                        <a:latin typeface="Calibri"/>
                      </a:endParaRPr>
                    </a:p>
                  </a:txBody>
                  <a:tcPr marL="30480" marR="30480" marT="30480" marB="30480">
                    <a:lnL>
                      <a:noFill/>
                    </a:lnL>
                    <a:lnR>
                      <a:noFill/>
                    </a:lnR>
                    <a:lnT>
                      <a:noFill/>
                    </a:lnT>
                    <a:lnB>
                      <a:noFill/>
                    </a:lnB>
                    <a:solidFill>
                      <a:srgbClr val="F9F9F9"/>
                    </a:solidFill>
                  </a:tcPr>
                </a:tc>
                <a:tc hMerge="1">
                  <a:txBody>
                    <a:bodyPr/>
                    <a:lstStyle/>
                    <a:p>
                      <a:endParaRPr lang="ru-RU"/>
                    </a:p>
                  </a:txBody>
                  <a:tcPr/>
                </a:tc>
              </a:tr>
              <a:tr h="305180">
                <a:tc>
                  <a:txBody>
                    <a:bodyPr/>
                    <a:lstStyle/>
                    <a:p>
                      <a:pPr algn="ctr">
                        <a:lnSpc>
                          <a:spcPts val="1440"/>
                        </a:lnSpc>
                        <a:spcBef>
                          <a:spcPts val="600"/>
                        </a:spcBef>
                        <a:spcAft>
                          <a:spcPts val="600"/>
                        </a:spcAft>
                      </a:pPr>
                      <a:r>
                        <a:rPr lang="ru-RU" sz="900" b="1" u="sng">
                          <a:solidFill>
                            <a:srgbClr val="0B0080"/>
                          </a:solidFill>
                          <a:latin typeface="Arial"/>
                          <a:ea typeface="Calibri"/>
                          <a:cs typeface="Times New Roman"/>
                          <a:hlinkClick r:id="rId6" tooltip="Парадигма програмування"/>
                        </a:rPr>
                        <a:t>Парадигма</a:t>
                      </a:r>
                      <a:r>
                        <a:rPr lang="ru-RU" sz="900" b="1">
                          <a:solidFill>
                            <a:srgbClr val="000000"/>
                          </a:solidFill>
                          <a:latin typeface="Arial"/>
                          <a:ea typeface="Calibri"/>
                          <a:cs typeface="Times New Roman"/>
                        </a:rPr>
                        <a:t>:</a:t>
                      </a:r>
                      <a:endParaRPr lang="ru-RU" sz="1100">
                        <a:latin typeface="Calibri"/>
                        <a:ea typeface="Calibri"/>
                        <a:cs typeface="Times New Roman"/>
                      </a:endParaRPr>
                    </a:p>
                  </a:txBody>
                  <a:tcPr marL="30480" marR="30480" marT="30480" marB="30480">
                    <a:lnL>
                      <a:noFill/>
                    </a:lnL>
                    <a:lnR>
                      <a:noFill/>
                    </a:lnR>
                    <a:lnT>
                      <a:noFill/>
                    </a:lnT>
                    <a:lnB>
                      <a:noFill/>
                    </a:lnB>
                    <a:solidFill>
                      <a:srgbClr val="F9F9F9"/>
                    </a:solidFill>
                  </a:tcPr>
                </a:tc>
                <a:tc>
                  <a:txBody>
                    <a:bodyPr/>
                    <a:lstStyle/>
                    <a:p>
                      <a:pPr>
                        <a:lnSpc>
                          <a:spcPts val="1440"/>
                        </a:lnSpc>
                        <a:spcBef>
                          <a:spcPts val="600"/>
                        </a:spcBef>
                        <a:spcAft>
                          <a:spcPts val="600"/>
                        </a:spcAft>
                      </a:pPr>
                      <a:r>
                        <a:rPr lang="ru-RU" sz="900" u="sng">
                          <a:solidFill>
                            <a:srgbClr val="0B0080"/>
                          </a:solidFill>
                          <a:latin typeface="Arial"/>
                          <a:ea typeface="Calibri"/>
                          <a:cs typeface="Times New Roman"/>
                          <a:hlinkClick r:id="rId7" tooltip="Імперативне програмування"/>
                        </a:rPr>
                        <a:t>імперативна</a:t>
                      </a:r>
                      <a:r>
                        <a:rPr lang="ru-RU" sz="900">
                          <a:solidFill>
                            <a:srgbClr val="000000"/>
                          </a:solidFill>
                          <a:latin typeface="Arial"/>
                          <a:ea typeface="Calibri"/>
                          <a:cs typeface="Times New Roman"/>
                        </a:rPr>
                        <a:t>, </a:t>
                      </a:r>
                      <a:r>
                        <a:rPr lang="ru-RU" sz="900" u="sng">
                          <a:solidFill>
                            <a:srgbClr val="0B0080"/>
                          </a:solidFill>
                          <a:latin typeface="Arial"/>
                          <a:ea typeface="Calibri"/>
                          <a:cs typeface="Times New Roman"/>
                          <a:hlinkClick r:id="rId8" tooltip="Структурне програмування"/>
                        </a:rPr>
                        <a:t>структурна</a:t>
                      </a:r>
                      <a:endParaRPr lang="ru-RU" sz="1100">
                        <a:latin typeface="Calibri"/>
                        <a:ea typeface="Calibri"/>
                        <a:cs typeface="Times New Roman"/>
                      </a:endParaRPr>
                    </a:p>
                  </a:txBody>
                  <a:tcPr marL="30480" marR="30480" marT="30480" marB="30480">
                    <a:lnL>
                      <a:noFill/>
                    </a:lnL>
                    <a:lnR>
                      <a:noFill/>
                    </a:lnR>
                    <a:lnT>
                      <a:noFill/>
                    </a:lnT>
                    <a:lnB>
                      <a:noFill/>
                    </a:lnB>
                    <a:solidFill>
                      <a:srgbClr val="F9F9F9"/>
                    </a:solidFill>
                  </a:tcPr>
                </a:tc>
              </a:tr>
              <a:tr h="305180">
                <a:tc>
                  <a:txBody>
                    <a:bodyPr/>
                    <a:lstStyle/>
                    <a:p>
                      <a:pPr algn="ctr">
                        <a:lnSpc>
                          <a:spcPts val="1440"/>
                        </a:lnSpc>
                        <a:spcBef>
                          <a:spcPts val="600"/>
                        </a:spcBef>
                        <a:spcAft>
                          <a:spcPts val="600"/>
                        </a:spcAft>
                      </a:pPr>
                      <a:r>
                        <a:rPr lang="ru-RU" sz="900" b="1">
                          <a:solidFill>
                            <a:srgbClr val="000000"/>
                          </a:solidFill>
                          <a:latin typeface="Arial"/>
                          <a:ea typeface="Calibri"/>
                          <a:cs typeface="Times New Roman"/>
                        </a:rPr>
                        <a:t>Дата появи:</a:t>
                      </a:r>
                      <a:endParaRPr lang="ru-RU" sz="1100">
                        <a:latin typeface="Calibri"/>
                        <a:ea typeface="Calibri"/>
                        <a:cs typeface="Times New Roman"/>
                      </a:endParaRPr>
                    </a:p>
                  </a:txBody>
                  <a:tcPr marL="30480" marR="30480" marT="30480" marB="30480">
                    <a:lnL>
                      <a:noFill/>
                    </a:lnL>
                    <a:lnR>
                      <a:noFill/>
                    </a:lnR>
                    <a:lnT>
                      <a:noFill/>
                    </a:lnT>
                    <a:lnB>
                      <a:noFill/>
                    </a:lnB>
                    <a:solidFill>
                      <a:srgbClr val="F9F9F9"/>
                    </a:solidFill>
                  </a:tcPr>
                </a:tc>
                <a:tc>
                  <a:txBody>
                    <a:bodyPr/>
                    <a:lstStyle/>
                    <a:p>
                      <a:pPr>
                        <a:lnSpc>
                          <a:spcPts val="1440"/>
                        </a:lnSpc>
                        <a:spcBef>
                          <a:spcPts val="600"/>
                        </a:spcBef>
                        <a:spcAft>
                          <a:spcPts val="600"/>
                        </a:spcAft>
                      </a:pPr>
                      <a:r>
                        <a:rPr lang="ru-RU" sz="900" u="sng">
                          <a:solidFill>
                            <a:srgbClr val="0B0080"/>
                          </a:solidFill>
                          <a:latin typeface="Arial"/>
                          <a:ea typeface="Calibri"/>
                          <a:cs typeface="Times New Roman"/>
                          <a:hlinkClick r:id="rId9" tooltip="1970"/>
                        </a:rPr>
                        <a:t>1970</a:t>
                      </a:r>
                      <a:endParaRPr lang="ru-RU" sz="1100">
                        <a:latin typeface="Calibri"/>
                        <a:ea typeface="Calibri"/>
                        <a:cs typeface="Times New Roman"/>
                      </a:endParaRPr>
                    </a:p>
                  </a:txBody>
                  <a:tcPr marL="30480" marR="30480" marT="30480" marB="30480">
                    <a:lnL>
                      <a:noFill/>
                    </a:lnL>
                    <a:lnR>
                      <a:noFill/>
                    </a:lnR>
                    <a:lnT>
                      <a:noFill/>
                    </a:lnT>
                    <a:lnB>
                      <a:noFill/>
                    </a:lnB>
                    <a:solidFill>
                      <a:srgbClr val="F9F9F9"/>
                    </a:solidFill>
                  </a:tcPr>
                </a:tc>
              </a:tr>
              <a:tr h="305180">
                <a:tc>
                  <a:txBody>
                    <a:bodyPr/>
                    <a:lstStyle/>
                    <a:p>
                      <a:pPr algn="ctr">
                        <a:lnSpc>
                          <a:spcPts val="1440"/>
                        </a:lnSpc>
                        <a:spcBef>
                          <a:spcPts val="600"/>
                        </a:spcBef>
                        <a:spcAft>
                          <a:spcPts val="600"/>
                        </a:spcAft>
                      </a:pPr>
                      <a:r>
                        <a:rPr lang="ru-RU" sz="900" b="1">
                          <a:solidFill>
                            <a:srgbClr val="000000"/>
                          </a:solidFill>
                          <a:latin typeface="Arial"/>
                          <a:ea typeface="Calibri"/>
                          <a:cs typeface="Times New Roman"/>
                        </a:rPr>
                        <a:t>Творці:</a:t>
                      </a:r>
                      <a:endParaRPr lang="ru-RU" sz="1100">
                        <a:latin typeface="Calibri"/>
                        <a:ea typeface="Calibri"/>
                        <a:cs typeface="Times New Roman"/>
                      </a:endParaRPr>
                    </a:p>
                  </a:txBody>
                  <a:tcPr marL="30480" marR="30480" marT="30480" marB="30480">
                    <a:lnL>
                      <a:noFill/>
                    </a:lnL>
                    <a:lnR>
                      <a:noFill/>
                    </a:lnR>
                    <a:lnT>
                      <a:noFill/>
                    </a:lnT>
                    <a:lnB>
                      <a:noFill/>
                    </a:lnB>
                    <a:solidFill>
                      <a:srgbClr val="F9F9F9"/>
                    </a:solidFill>
                  </a:tcPr>
                </a:tc>
                <a:tc>
                  <a:txBody>
                    <a:bodyPr/>
                    <a:lstStyle/>
                    <a:p>
                      <a:pPr>
                        <a:lnSpc>
                          <a:spcPts val="1440"/>
                        </a:lnSpc>
                        <a:spcBef>
                          <a:spcPts val="600"/>
                        </a:spcBef>
                        <a:spcAft>
                          <a:spcPts val="600"/>
                        </a:spcAft>
                      </a:pPr>
                      <a:r>
                        <a:rPr lang="ru-RU" sz="900" u="sng">
                          <a:solidFill>
                            <a:srgbClr val="0B0080"/>
                          </a:solidFill>
                          <a:latin typeface="Arial"/>
                          <a:ea typeface="Calibri"/>
                          <a:cs typeface="Times New Roman"/>
                          <a:hlinkClick r:id="rId10" tooltip="Ніклаус Вірт"/>
                        </a:rPr>
                        <a:t>Ніклаус Вірт</a:t>
                      </a:r>
                      <a:endParaRPr lang="ru-RU" sz="1100">
                        <a:latin typeface="Calibri"/>
                        <a:ea typeface="Calibri"/>
                        <a:cs typeface="Times New Roman"/>
                      </a:endParaRPr>
                    </a:p>
                  </a:txBody>
                  <a:tcPr marL="30480" marR="30480" marT="30480" marB="30480">
                    <a:lnL>
                      <a:noFill/>
                    </a:lnL>
                    <a:lnR>
                      <a:noFill/>
                    </a:lnR>
                    <a:lnT>
                      <a:noFill/>
                    </a:lnT>
                    <a:lnB>
                      <a:noFill/>
                    </a:lnB>
                    <a:solidFill>
                      <a:srgbClr val="F9F9F9"/>
                    </a:solidFill>
                  </a:tcPr>
                </a:tc>
              </a:tr>
              <a:tr h="305180">
                <a:tc>
                  <a:txBody>
                    <a:bodyPr/>
                    <a:lstStyle/>
                    <a:p>
                      <a:pPr algn="ctr">
                        <a:lnSpc>
                          <a:spcPts val="1440"/>
                        </a:lnSpc>
                        <a:spcBef>
                          <a:spcPts val="600"/>
                        </a:spcBef>
                        <a:spcAft>
                          <a:spcPts val="600"/>
                        </a:spcAft>
                      </a:pPr>
                      <a:r>
                        <a:rPr lang="ru-RU" sz="900" b="1" u="sng">
                          <a:solidFill>
                            <a:srgbClr val="0B0080"/>
                          </a:solidFill>
                          <a:latin typeface="Arial"/>
                          <a:ea typeface="Calibri"/>
                          <a:cs typeface="Times New Roman"/>
                          <a:hlinkClick r:id="rId11" tooltip="Система типізації"/>
                        </a:rPr>
                        <a:t>Система типізації</a:t>
                      </a:r>
                      <a:r>
                        <a:rPr lang="ru-RU" sz="900" b="1">
                          <a:solidFill>
                            <a:srgbClr val="000000"/>
                          </a:solidFill>
                          <a:latin typeface="Arial"/>
                          <a:ea typeface="Calibri"/>
                          <a:cs typeface="Times New Roman"/>
                        </a:rPr>
                        <a:t>:</a:t>
                      </a:r>
                      <a:endParaRPr lang="ru-RU" sz="1100">
                        <a:latin typeface="Calibri"/>
                        <a:ea typeface="Calibri"/>
                        <a:cs typeface="Times New Roman"/>
                      </a:endParaRPr>
                    </a:p>
                  </a:txBody>
                  <a:tcPr marL="30480" marR="30480" marT="30480" marB="30480">
                    <a:lnL>
                      <a:noFill/>
                    </a:lnL>
                    <a:lnR>
                      <a:noFill/>
                    </a:lnR>
                    <a:lnT>
                      <a:noFill/>
                    </a:lnT>
                    <a:lnB>
                      <a:noFill/>
                    </a:lnB>
                    <a:solidFill>
                      <a:srgbClr val="F9F9F9"/>
                    </a:solidFill>
                  </a:tcPr>
                </a:tc>
                <a:tc>
                  <a:txBody>
                    <a:bodyPr/>
                    <a:lstStyle/>
                    <a:p>
                      <a:pPr>
                        <a:lnSpc>
                          <a:spcPts val="1440"/>
                        </a:lnSpc>
                        <a:spcBef>
                          <a:spcPts val="600"/>
                        </a:spcBef>
                        <a:spcAft>
                          <a:spcPts val="600"/>
                        </a:spcAft>
                      </a:pPr>
                      <a:r>
                        <a:rPr lang="ru-RU" sz="900">
                          <a:solidFill>
                            <a:srgbClr val="000000"/>
                          </a:solidFill>
                          <a:latin typeface="Arial"/>
                          <a:ea typeface="Calibri"/>
                          <a:cs typeface="Times New Roman"/>
                        </a:rPr>
                        <a:t>статична, жорстка, безпечна</a:t>
                      </a:r>
                      <a:endParaRPr lang="ru-RU" sz="1100">
                        <a:latin typeface="Calibri"/>
                        <a:ea typeface="Calibri"/>
                        <a:cs typeface="Times New Roman"/>
                      </a:endParaRPr>
                    </a:p>
                  </a:txBody>
                  <a:tcPr marL="30480" marR="30480" marT="30480" marB="30480">
                    <a:lnL>
                      <a:noFill/>
                    </a:lnL>
                    <a:lnR>
                      <a:noFill/>
                    </a:lnR>
                    <a:lnT>
                      <a:noFill/>
                    </a:lnT>
                    <a:lnB>
                      <a:noFill/>
                    </a:lnB>
                    <a:solidFill>
                      <a:srgbClr val="F9F9F9"/>
                    </a:solidFill>
                  </a:tcPr>
                </a:tc>
              </a:tr>
              <a:tr h="759703">
                <a:tc>
                  <a:txBody>
                    <a:bodyPr/>
                    <a:lstStyle/>
                    <a:p>
                      <a:pPr algn="ctr">
                        <a:lnSpc>
                          <a:spcPts val="1440"/>
                        </a:lnSpc>
                        <a:spcBef>
                          <a:spcPts val="600"/>
                        </a:spcBef>
                        <a:spcAft>
                          <a:spcPts val="600"/>
                        </a:spcAft>
                      </a:pPr>
                      <a:r>
                        <a:rPr lang="ru-RU" sz="900" b="1">
                          <a:solidFill>
                            <a:srgbClr val="000000"/>
                          </a:solidFill>
                          <a:latin typeface="Arial"/>
                          <a:ea typeface="Calibri"/>
                          <a:cs typeface="Times New Roman"/>
                        </a:rPr>
                        <a:t>Основні реалізації:</a:t>
                      </a:r>
                      <a:endParaRPr lang="ru-RU" sz="1100">
                        <a:latin typeface="Calibri"/>
                        <a:ea typeface="Calibri"/>
                        <a:cs typeface="Times New Roman"/>
                      </a:endParaRPr>
                    </a:p>
                  </a:txBody>
                  <a:tcPr marL="30480" marR="30480" marT="30480" marB="30480">
                    <a:lnL>
                      <a:noFill/>
                    </a:lnL>
                    <a:lnR>
                      <a:noFill/>
                    </a:lnR>
                    <a:lnT>
                      <a:noFill/>
                    </a:lnT>
                    <a:lnB>
                      <a:noFill/>
                    </a:lnB>
                    <a:solidFill>
                      <a:srgbClr val="F9F9F9"/>
                    </a:solidFill>
                  </a:tcPr>
                </a:tc>
                <a:tc>
                  <a:txBody>
                    <a:bodyPr/>
                    <a:lstStyle/>
                    <a:p>
                      <a:pPr>
                        <a:lnSpc>
                          <a:spcPts val="1440"/>
                        </a:lnSpc>
                        <a:spcBef>
                          <a:spcPts val="600"/>
                        </a:spcBef>
                        <a:spcAft>
                          <a:spcPts val="600"/>
                        </a:spcAft>
                      </a:pPr>
                      <a:r>
                        <a:rPr lang="en-US" sz="900" u="sng">
                          <a:solidFill>
                            <a:srgbClr val="A55858"/>
                          </a:solidFill>
                          <a:latin typeface="Arial"/>
                          <a:ea typeface="Calibri"/>
                          <a:cs typeface="Times New Roman"/>
                          <a:hlinkClick r:id="rId12" tooltip="CDC 6000 (ще не написана)"/>
                        </a:rPr>
                        <a:t>CDC 6000</a:t>
                      </a:r>
                      <a:r>
                        <a:rPr lang="en-US" sz="900">
                          <a:solidFill>
                            <a:srgbClr val="000000"/>
                          </a:solidFill>
                          <a:latin typeface="Arial"/>
                          <a:ea typeface="Calibri"/>
                          <a:cs typeface="Times New Roman"/>
                        </a:rPr>
                        <a:t>, </a:t>
                      </a:r>
                      <a:r>
                        <a:rPr lang="en-US" sz="900" u="sng">
                          <a:solidFill>
                            <a:srgbClr val="A55858"/>
                          </a:solidFill>
                          <a:latin typeface="Arial"/>
                          <a:ea typeface="Calibri"/>
                          <a:cs typeface="Times New Roman"/>
                          <a:hlinkClick r:id="rId13" tooltip="PASCAL-P (ще не написана)"/>
                        </a:rPr>
                        <a:t>PASCAL-P</a:t>
                      </a:r>
                      <a:r>
                        <a:rPr lang="en-US" sz="900">
                          <a:solidFill>
                            <a:srgbClr val="000000"/>
                          </a:solidFill>
                          <a:latin typeface="Arial"/>
                          <a:ea typeface="Calibri"/>
                          <a:cs typeface="Times New Roman"/>
                        </a:rPr>
                        <a:t>, </a:t>
                      </a:r>
                      <a:r>
                        <a:rPr lang="en-US" sz="900" u="sng">
                          <a:solidFill>
                            <a:srgbClr val="0B0080"/>
                          </a:solidFill>
                          <a:latin typeface="Arial"/>
                          <a:ea typeface="Calibri"/>
                          <a:cs typeface="Times New Roman"/>
                          <a:hlinkClick r:id="rId14" tooltip="PDP-11"/>
                        </a:rPr>
                        <a:t>PDP-11</a:t>
                      </a:r>
                      <a:r>
                        <a:rPr lang="en-US" sz="900">
                          <a:solidFill>
                            <a:srgbClr val="000000"/>
                          </a:solidFill>
                          <a:latin typeface="Arial"/>
                          <a:ea typeface="Calibri"/>
                          <a:cs typeface="Times New Roman"/>
                        </a:rPr>
                        <a:t>,</a:t>
                      </a:r>
                      <a:r>
                        <a:rPr lang="en-US" sz="900" u="sng">
                          <a:solidFill>
                            <a:srgbClr val="A55858"/>
                          </a:solidFill>
                          <a:latin typeface="Arial"/>
                          <a:ea typeface="Calibri"/>
                          <a:cs typeface="Times New Roman"/>
                          <a:hlinkClick r:id="rId15" tooltip="PDP-10 (ще не написана)"/>
                        </a:rPr>
                        <a:t>PDP-10</a:t>
                      </a:r>
                      <a:r>
                        <a:rPr lang="en-US" sz="900">
                          <a:solidFill>
                            <a:srgbClr val="000000"/>
                          </a:solidFill>
                          <a:latin typeface="Arial"/>
                          <a:ea typeface="Calibri"/>
                          <a:cs typeface="Times New Roman"/>
                        </a:rPr>
                        <a:t>, </a:t>
                      </a:r>
                      <a:r>
                        <a:rPr lang="en-US" sz="900" u="sng">
                          <a:solidFill>
                            <a:srgbClr val="0B0080"/>
                          </a:solidFill>
                          <a:latin typeface="Arial"/>
                          <a:ea typeface="Calibri"/>
                          <a:cs typeface="Times New Roman"/>
                          <a:hlinkClick r:id="rId16" tooltip="IBM System/370"/>
                        </a:rPr>
                        <a:t>IBM System/370</a:t>
                      </a:r>
                      <a:r>
                        <a:rPr lang="en-US" sz="900">
                          <a:solidFill>
                            <a:srgbClr val="000000"/>
                          </a:solidFill>
                          <a:latin typeface="Arial"/>
                          <a:ea typeface="Calibri"/>
                          <a:cs typeface="Times New Roman"/>
                        </a:rPr>
                        <a:t>, </a:t>
                      </a:r>
                      <a:r>
                        <a:rPr lang="en-US" sz="900" u="sng">
                          <a:solidFill>
                            <a:srgbClr val="0B0080"/>
                          </a:solidFill>
                          <a:latin typeface="Arial"/>
                          <a:ea typeface="Calibri"/>
                          <a:cs typeface="Times New Roman"/>
                          <a:hlinkClick r:id="rId17" tooltip="HP"/>
                        </a:rPr>
                        <a:t>HP</a:t>
                      </a:r>
                      <a:r>
                        <a:rPr lang="en-US" sz="900">
                          <a:solidFill>
                            <a:srgbClr val="000000"/>
                          </a:solidFill>
                          <a:latin typeface="Arial"/>
                          <a:ea typeface="Calibri"/>
                          <a:cs typeface="Times New Roman"/>
                        </a:rPr>
                        <a:t>,</a:t>
                      </a:r>
                      <a:r>
                        <a:rPr lang="en-US" sz="900" u="sng">
                          <a:solidFill>
                            <a:srgbClr val="0B0080"/>
                          </a:solidFill>
                          <a:latin typeface="Arial"/>
                          <a:ea typeface="Calibri"/>
                          <a:cs typeface="Times New Roman"/>
                          <a:hlinkClick r:id="rId18" tooltip="GNU"/>
                        </a:rPr>
                        <a:t>GNU</a:t>
                      </a:r>
                      <a:endParaRPr lang="ru-RU" sz="1100">
                        <a:latin typeface="Calibri"/>
                        <a:ea typeface="Calibri"/>
                        <a:cs typeface="Times New Roman"/>
                      </a:endParaRPr>
                    </a:p>
                  </a:txBody>
                  <a:tcPr marL="30480" marR="30480" marT="30480" marB="30480">
                    <a:lnL>
                      <a:noFill/>
                    </a:lnL>
                    <a:lnR>
                      <a:noFill/>
                    </a:lnR>
                    <a:lnT>
                      <a:noFill/>
                    </a:lnT>
                    <a:lnB>
                      <a:noFill/>
                    </a:lnB>
                    <a:solidFill>
                      <a:srgbClr val="F9F9F9"/>
                    </a:solidFill>
                  </a:tcPr>
                </a:tc>
              </a:tr>
              <a:tr h="305180">
                <a:tc>
                  <a:txBody>
                    <a:bodyPr/>
                    <a:lstStyle/>
                    <a:p>
                      <a:pPr algn="ctr">
                        <a:lnSpc>
                          <a:spcPts val="1440"/>
                        </a:lnSpc>
                        <a:spcBef>
                          <a:spcPts val="600"/>
                        </a:spcBef>
                        <a:spcAft>
                          <a:spcPts val="600"/>
                        </a:spcAft>
                      </a:pPr>
                      <a:r>
                        <a:rPr lang="ru-RU" sz="900" b="1">
                          <a:solidFill>
                            <a:srgbClr val="000000"/>
                          </a:solidFill>
                          <a:latin typeface="Arial"/>
                          <a:ea typeface="Calibri"/>
                          <a:cs typeface="Times New Roman"/>
                        </a:rPr>
                        <a:t>Діалекти:</a:t>
                      </a:r>
                      <a:endParaRPr lang="ru-RU" sz="1100">
                        <a:latin typeface="Calibri"/>
                        <a:ea typeface="Calibri"/>
                        <a:cs typeface="Times New Roman"/>
                      </a:endParaRPr>
                    </a:p>
                  </a:txBody>
                  <a:tcPr marL="30480" marR="30480" marT="30480" marB="30480">
                    <a:lnL>
                      <a:noFill/>
                    </a:lnL>
                    <a:lnR>
                      <a:noFill/>
                    </a:lnR>
                    <a:lnT>
                      <a:noFill/>
                    </a:lnT>
                    <a:lnB>
                      <a:noFill/>
                    </a:lnB>
                    <a:solidFill>
                      <a:srgbClr val="F9F9F9"/>
                    </a:solidFill>
                  </a:tcPr>
                </a:tc>
                <a:tc>
                  <a:txBody>
                    <a:bodyPr/>
                    <a:lstStyle/>
                    <a:p>
                      <a:pPr>
                        <a:lnSpc>
                          <a:spcPts val="1440"/>
                        </a:lnSpc>
                        <a:spcBef>
                          <a:spcPts val="600"/>
                        </a:spcBef>
                        <a:spcAft>
                          <a:spcPts val="600"/>
                        </a:spcAft>
                      </a:pPr>
                      <a:r>
                        <a:rPr lang="ru-RU" sz="900" u="sng">
                          <a:solidFill>
                            <a:srgbClr val="A55858"/>
                          </a:solidFill>
                          <a:latin typeface="Arial"/>
                          <a:ea typeface="Calibri"/>
                          <a:cs typeface="Times New Roman"/>
                          <a:hlinkClick r:id="rId19" tooltip="UCSD Pascal (ще не написана)"/>
                        </a:rPr>
                        <a:t>UCSD</a:t>
                      </a:r>
                      <a:r>
                        <a:rPr lang="ru-RU" sz="900">
                          <a:solidFill>
                            <a:srgbClr val="000000"/>
                          </a:solidFill>
                          <a:latin typeface="Arial"/>
                          <a:ea typeface="Calibri"/>
                          <a:cs typeface="Times New Roman"/>
                        </a:rPr>
                        <a:t>, </a:t>
                      </a:r>
                      <a:r>
                        <a:rPr lang="ru-RU" sz="900" u="sng">
                          <a:solidFill>
                            <a:srgbClr val="A55858"/>
                          </a:solidFill>
                          <a:latin typeface="Arial"/>
                          <a:ea typeface="Calibri"/>
                          <a:cs typeface="Times New Roman"/>
                          <a:hlinkClick r:id="rId20" tooltip="Borland Pascal (ще не написана)"/>
                        </a:rPr>
                        <a:t>Borland</a:t>
                      </a:r>
                      <a:r>
                        <a:rPr lang="ru-RU" sz="900">
                          <a:solidFill>
                            <a:srgbClr val="000000"/>
                          </a:solidFill>
                          <a:latin typeface="Arial"/>
                          <a:ea typeface="Calibri"/>
                          <a:cs typeface="Times New Roman"/>
                        </a:rPr>
                        <a:t>, </a:t>
                      </a:r>
                      <a:r>
                        <a:rPr lang="ru-RU" sz="900" u="sng">
                          <a:solidFill>
                            <a:srgbClr val="0B0080"/>
                          </a:solidFill>
                          <a:latin typeface="Arial"/>
                          <a:ea typeface="Calibri"/>
                          <a:cs typeface="Times New Roman"/>
                          <a:hlinkClick r:id="rId21" tooltip="Turbo Pascal"/>
                        </a:rPr>
                        <a:t>Turbo</a:t>
                      </a:r>
                      <a:endParaRPr lang="ru-RU" sz="1100">
                        <a:latin typeface="Calibri"/>
                        <a:ea typeface="Calibri"/>
                        <a:cs typeface="Times New Roman"/>
                      </a:endParaRPr>
                    </a:p>
                  </a:txBody>
                  <a:tcPr marL="30480" marR="30480" marT="30480" marB="30480">
                    <a:lnL>
                      <a:noFill/>
                    </a:lnL>
                    <a:lnR>
                      <a:noFill/>
                    </a:lnR>
                    <a:lnT>
                      <a:noFill/>
                    </a:lnT>
                    <a:lnB>
                      <a:noFill/>
                    </a:lnB>
                    <a:solidFill>
                      <a:srgbClr val="F9F9F9"/>
                    </a:solidFill>
                  </a:tcPr>
                </a:tc>
              </a:tr>
              <a:tr h="305180">
                <a:tc>
                  <a:txBody>
                    <a:bodyPr/>
                    <a:lstStyle/>
                    <a:p>
                      <a:pPr algn="ctr">
                        <a:lnSpc>
                          <a:spcPts val="1440"/>
                        </a:lnSpc>
                        <a:spcBef>
                          <a:spcPts val="600"/>
                        </a:spcBef>
                        <a:spcAft>
                          <a:spcPts val="600"/>
                        </a:spcAft>
                      </a:pPr>
                      <a:r>
                        <a:rPr lang="ru-RU" sz="900" b="1">
                          <a:solidFill>
                            <a:srgbClr val="000000"/>
                          </a:solidFill>
                          <a:latin typeface="Arial"/>
                          <a:ea typeface="Calibri"/>
                          <a:cs typeface="Times New Roman"/>
                        </a:rPr>
                        <a:t>Під впливом від:</a:t>
                      </a:r>
                      <a:endParaRPr lang="ru-RU" sz="1100">
                        <a:latin typeface="Calibri"/>
                        <a:ea typeface="Calibri"/>
                        <a:cs typeface="Times New Roman"/>
                      </a:endParaRPr>
                    </a:p>
                  </a:txBody>
                  <a:tcPr marL="30480" marR="30480" marT="30480" marB="30480">
                    <a:lnL>
                      <a:noFill/>
                    </a:lnL>
                    <a:lnR>
                      <a:noFill/>
                    </a:lnR>
                    <a:lnT>
                      <a:noFill/>
                    </a:lnT>
                    <a:lnB>
                      <a:noFill/>
                    </a:lnB>
                    <a:solidFill>
                      <a:srgbClr val="F9F9F9"/>
                    </a:solidFill>
                  </a:tcPr>
                </a:tc>
                <a:tc>
                  <a:txBody>
                    <a:bodyPr/>
                    <a:lstStyle/>
                    <a:p>
                      <a:pPr>
                        <a:lnSpc>
                          <a:spcPts val="1440"/>
                        </a:lnSpc>
                        <a:spcBef>
                          <a:spcPts val="600"/>
                        </a:spcBef>
                        <a:spcAft>
                          <a:spcPts val="600"/>
                        </a:spcAft>
                      </a:pPr>
                      <a:r>
                        <a:rPr lang="ru-RU" sz="900" u="sng">
                          <a:solidFill>
                            <a:srgbClr val="0B0080"/>
                          </a:solidFill>
                          <a:latin typeface="Arial"/>
                          <a:ea typeface="Calibri"/>
                          <a:cs typeface="Times New Roman"/>
                          <a:hlinkClick r:id="rId22" tooltip="ALGOL"/>
                        </a:rPr>
                        <a:t>ALGOL</a:t>
                      </a:r>
                      <a:endParaRPr lang="ru-RU" sz="1100">
                        <a:latin typeface="Calibri"/>
                        <a:ea typeface="Calibri"/>
                        <a:cs typeface="Times New Roman"/>
                      </a:endParaRPr>
                    </a:p>
                  </a:txBody>
                  <a:tcPr marL="30480" marR="30480" marT="30480" marB="30480">
                    <a:lnL>
                      <a:noFill/>
                    </a:lnL>
                    <a:lnR>
                      <a:noFill/>
                    </a:lnR>
                    <a:lnT>
                      <a:noFill/>
                    </a:lnT>
                    <a:lnB>
                      <a:noFill/>
                    </a:lnB>
                    <a:solidFill>
                      <a:srgbClr val="F9F9F9"/>
                    </a:solidFill>
                  </a:tcPr>
                </a:tc>
              </a:tr>
              <a:tr h="532441">
                <a:tc>
                  <a:txBody>
                    <a:bodyPr/>
                    <a:lstStyle/>
                    <a:p>
                      <a:pPr algn="ctr">
                        <a:lnSpc>
                          <a:spcPts val="1440"/>
                        </a:lnSpc>
                        <a:spcBef>
                          <a:spcPts val="600"/>
                        </a:spcBef>
                        <a:spcAft>
                          <a:spcPts val="600"/>
                        </a:spcAft>
                      </a:pPr>
                      <a:r>
                        <a:rPr lang="ru-RU" sz="900" b="1">
                          <a:solidFill>
                            <a:srgbClr val="000000"/>
                          </a:solidFill>
                          <a:latin typeface="Arial"/>
                          <a:ea typeface="Calibri"/>
                          <a:cs typeface="Times New Roman"/>
                        </a:rPr>
                        <a:t>Вплинула на:</a:t>
                      </a:r>
                      <a:endParaRPr lang="ru-RU" sz="1100">
                        <a:latin typeface="Calibri"/>
                        <a:ea typeface="Calibri"/>
                        <a:cs typeface="Times New Roman"/>
                      </a:endParaRPr>
                    </a:p>
                  </a:txBody>
                  <a:tcPr marL="30480" marR="30480" marT="30480" marB="30480">
                    <a:lnL>
                      <a:noFill/>
                    </a:lnL>
                    <a:lnR>
                      <a:noFill/>
                    </a:lnR>
                    <a:lnT>
                      <a:noFill/>
                    </a:lnT>
                    <a:lnB>
                      <a:noFill/>
                    </a:lnB>
                    <a:solidFill>
                      <a:srgbClr val="F9F9F9"/>
                    </a:solidFill>
                  </a:tcPr>
                </a:tc>
                <a:tc>
                  <a:txBody>
                    <a:bodyPr/>
                    <a:lstStyle/>
                    <a:p>
                      <a:pPr>
                        <a:lnSpc>
                          <a:spcPts val="1440"/>
                        </a:lnSpc>
                        <a:spcBef>
                          <a:spcPts val="600"/>
                        </a:spcBef>
                        <a:spcAft>
                          <a:spcPts val="600"/>
                        </a:spcAft>
                      </a:pPr>
                      <a:r>
                        <a:rPr lang="en-US" sz="900" u="sng">
                          <a:solidFill>
                            <a:srgbClr val="0B0080"/>
                          </a:solidFill>
                          <a:latin typeface="Arial"/>
                          <a:ea typeface="Calibri"/>
                          <a:cs typeface="Times New Roman"/>
                          <a:hlinkClick r:id="rId23" tooltip="Оберон (мова програмування)"/>
                        </a:rPr>
                        <a:t>Oberon</a:t>
                      </a:r>
                      <a:r>
                        <a:rPr lang="en-US" sz="900">
                          <a:solidFill>
                            <a:srgbClr val="000000"/>
                          </a:solidFill>
                          <a:latin typeface="Arial"/>
                          <a:ea typeface="Calibri"/>
                          <a:cs typeface="Times New Roman"/>
                        </a:rPr>
                        <a:t>, </a:t>
                      </a:r>
                      <a:r>
                        <a:rPr lang="en-US" sz="900" u="sng">
                          <a:solidFill>
                            <a:srgbClr val="A55858"/>
                          </a:solidFill>
                          <a:latin typeface="Arial"/>
                          <a:ea typeface="Calibri"/>
                          <a:cs typeface="Times New Roman"/>
                          <a:hlinkClick r:id="rId24" tooltip="Modula-2 (ще не написана)"/>
                        </a:rPr>
                        <a:t>Modula-2</a:t>
                      </a:r>
                      <a:r>
                        <a:rPr lang="en-US" sz="900">
                          <a:solidFill>
                            <a:srgbClr val="000000"/>
                          </a:solidFill>
                          <a:latin typeface="Arial"/>
                          <a:ea typeface="Calibri"/>
                          <a:cs typeface="Times New Roman"/>
                        </a:rPr>
                        <a:t>, </a:t>
                      </a:r>
                      <a:r>
                        <a:rPr lang="en-US" sz="900" u="sng">
                          <a:solidFill>
                            <a:srgbClr val="0B0080"/>
                          </a:solidFill>
                          <a:latin typeface="Arial"/>
                          <a:ea typeface="Calibri"/>
                          <a:cs typeface="Times New Roman"/>
                          <a:hlinkClick r:id="rId25" tooltip="Ада"/>
                        </a:rPr>
                        <a:t>Ada</a:t>
                      </a:r>
                      <a:r>
                        <a:rPr lang="en-US" sz="900">
                          <a:solidFill>
                            <a:srgbClr val="000000"/>
                          </a:solidFill>
                          <a:latin typeface="Arial"/>
                          <a:ea typeface="Calibri"/>
                          <a:cs typeface="Times New Roman"/>
                        </a:rPr>
                        <a:t>, </a:t>
                      </a:r>
                      <a:r>
                        <a:rPr lang="en-US" sz="900" u="sng">
                          <a:solidFill>
                            <a:srgbClr val="0B0080"/>
                          </a:solidFill>
                          <a:latin typeface="Arial"/>
                          <a:ea typeface="Calibri"/>
                          <a:cs typeface="Times New Roman"/>
                          <a:hlinkClick r:id="rId26" tooltip="Delphi (мова програмування)"/>
                        </a:rPr>
                        <a:t>Delphi</a:t>
                      </a:r>
                      <a:r>
                        <a:rPr lang="en-US" sz="900">
                          <a:solidFill>
                            <a:srgbClr val="000000"/>
                          </a:solidFill>
                          <a:latin typeface="Arial"/>
                          <a:ea typeface="Calibri"/>
                          <a:cs typeface="Times New Roman"/>
                        </a:rPr>
                        <a:t>,</a:t>
                      </a:r>
                      <a:r>
                        <a:rPr lang="en-US" sz="900" u="sng">
                          <a:solidFill>
                            <a:srgbClr val="0B0080"/>
                          </a:solidFill>
                          <a:latin typeface="Arial"/>
                          <a:ea typeface="Calibri"/>
                          <a:cs typeface="Times New Roman"/>
                          <a:hlinkClick r:id="rId27" tooltip="Chrome"/>
                        </a:rPr>
                        <a:t>Chrome</a:t>
                      </a:r>
                      <a:r>
                        <a:rPr lang="en-US" sz="900">
                          <a:solidFill>
                            <a:srgbClr val="000000"/>
                          </a:solidFill>
                          <a:latin typeface="Arial"/>
                          <a:ea typeface="Calibri"/>
                          <a:cs typeface="Times New Roman"/>
                        </a:rPr>
                        <a:t>, SCAR</a:t>
                      </a:r>
                      <a:endParaRPr lang="ru-RU" sz="1100">
                        <a:latin typeface="Calibri"/>
                        <a:ea typeface="Calibri"/>
                        <a:cs typeface="Times New Roman"/>
                      </a:endParaRPr>
                    </a:p>
                  </a:txBody>
                  <a:tcPr marL="30480" marR="30480" marT="30480" marB="30480">
                    <a:lnL>
                      <a:noFill/>
                    </a:lnL>
                    <a:lnR>
                      <a:noFill/>
                    </a:lnR>
                    <a:lnT>
                      <a:noFill/>
                    </a:lnT>
                    <a:lnB>
                      <a:noFill/>
                    </a:lnB>
                    <a:solidFill>
                      <a:srgbClr val="F9F9F9"/>
                    </a:solidFill>
                  </a:tcPr>
                </a:tc>
              </a:tr>
              <a:tr h="324335">
                <a:tc>
                  <a:txBody>
                    <a:bodyPr/>
                    <a:lstStyle/>
                    <a:p>
                      <a:pPr>
                        <a:lnSpc>
                          <a:spcPct val="115000"/>
                        </a:lnSpc>
                      </a:pPr>
                      <a:endParaRPr lang="ru-RU" sz="1100">
                        <a:latin typeface="Calibri"/>
                      </a:endParaRPr>
                    </a:p>
                  </a:txBody>
                  <a:tcPr marL="30480" marR="30480" marT="30480" marB="30480">
                    <a:lnL>
                      <a:noFill/>
                    </a:lnL>
                    <a:lnR>
                      <a:noFill/>
                    </a:lnR>
                    <a:lnT>
                      <a:noFill/>
                    </a:lnT>
                    <a:lnB>
                      <a:noFill/>
                    </a:lnB>
                    <a:solidFill>
                      <a:srgbClr val="F9F9F9"/>
                    </a:solidFill>
                  </a:tcPr>
                </a:tc>
                <a:tc>
                  <a:txBody>
                    <a:bodyPr/>
                    <a:lstStyle/>
                    <a:p>
                      <a:pPr>
                        <a:lnSpc>
                          <a:spcPct val="115000"/>
                        </a:lnSpc>
                      </a:pPr>
                      <a:endParaRPr lang="ru-RU" sz="1100" dirty="0">
                        <a:latin typeface="Calibri"/>
                      </a:endParaRPr>
                    </a:p>
                  </a:txBody>
                  <a:tcPr marL="30480" marR="30480" marT="30480" marB="30480" anchor="ctr">
                    <a:lnL>
                      <a:noFill/>
                    </a:lnL>
                    <a:lnR>
                      <a:noFill/>
                    </a:lnR>
                    <a:lnT>
                      <a:noFill/>
                    </a:lnT>
                    <a:lnB>
                      <a:noFill/>
                    </a:lnB>
                    <a:solidFill>
                      <a:srgbClr val="F9F9F9"/>
                    </a:solidFill>
                  </a:tcPr>
                </a:tc>
              </a:tr>
            </a:tbl>
          </a:graphicData>
        </a:graphic>
      </p:graphicFrame>
      <p:pic>
        <p:nvPicPr>
          <p:cNvPr id="19457" name="Picture 1" descr="C:\Users\Саша\Desktop\Title.JPG"/>
          <p:cNvPicPr>
            <a:picLocks noChangeAspect="1" noChangeArrowheads="1"/>
          </p:cNvPicPr>
          <p:nvPr/>
        </p:nvPicPr>
        <p:blipFill>
          <a:blip r:embed="rId28" cstate="print"/>
          <a:srcRect/>
          <a:stretch>
            <a:fillRect/>
          </a:stretch>
        </p:blipFill>
        <p:spPr bwMode="auto">
          <a:xfrm>
            <a:off x="179512" y="3789040"/>
            <a:ext cx="4674097" cy="2337048"/>
          </a:xfrm>
          <a:prstGeom prst="rect">
            <a:avLst/>
          </a:prstGeom>
          <a:noFill/>
        </p:spPr>
      </p:pic>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19457"/>
                                        </p:tgtEl>
                                        <p:attrNameLst>
                                          <p:attrName>style.visibility</p:attrName>
                                        </p:attrNameLst>
                                      </p:cBhvr>
                                      <p:to>
                                        <p:strVal val="visible"/>
                                      </p:to>
                                    </p:set>
                                    <p:animEffect transition="in" filter="wipe(down)">
                                      <p:cBhvr>
                                        <p:cTn id="7" dur="580">
                                          <p:stCondLst>
                                            <p:cond delay="0"/>
                                          </p:stCondLst>
                                        </p:cTn>
                                        <p:tgtEl>
                                          <p:spTgt spid="19457"/>
                                        </p:tgtEl>
                                      </p:cBhvr>
                                    </p:animEffect>
                                    <p:anim calcmode="lin" valueType="num">
                                      <p:cBhvr>
                                        <p:cTn id="8" dur="1822" tmFilter="0,0; 0.14,0.36; 0.43,0.73; 0.71,0.91; 1.0,1.0">
                                          <p:stCondLst>
                                            <p:cond delay="0"/>
                                          </p:stCondLst>
                                        </p:cTn>
                                        <p:tgtEl>
                                          <p:spTgt spid="1945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945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945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945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9457"/>
                                        </p:tgtEl>
                                        <p:attrNameLst>
                                          <p:attrName>ppt_y</p:attrName>
                                        </p:attrNameLst>
                                      </p:cBhvr>
                                      <p:tavLst>
                                        <p:tav tm="0" fmla="#ppt_y-sin(pi*$)/81">
                                          <p:val>
                                            <p:fltVal val="0"/>
                                          </p:val>
                                        </p:tav>
                                        <p:tav tm="100000">
                                          <p:val>
                                            <p:fltVal val="1"/>
                                          </p:val>
                                        </p:tav>
                                      </p:tavLst>
                                    </p:anim>
                                    <p:animScale>
                                      <p:cBhvr>
                                        <p:cTn id="13" dur="26">
                                          <p:stCondLst>
                                            <p:cond delay="650"/>
                                          </p:stCondLst>
                                        </p:cTn>
                                        <p:tgtEl>
                                          <p:spTgt spid="19457"/>
                                        </p:tgtEl>
                                      </p:cBhvr>
                                      <p:to x="100000" y="60000"/>
                                    </p:animScale>
                                    <p:animScale>
                                      <p:cBhvr>
                                        <p:cTn id="14" dur="166" decel="50000">
                                          <p:stCondLst>
                                            <p:cond delay="676"/>
                                          </p:stCondLst>
                                        </p:cTn>
                                        <p:tgtEl>
                                          <p:spTgt spid="19457"/>
                                        </p:tgtEl>
                                      </p:cBhvr>
                                      <p:to x="100000" y="100000"/>
                                    </p:animScale>
                                    <p:animScale>
                                      <p:cBhvr>
                                        <p:cTn id="15" dur="26">
                                          <p:stCondLst>
                                            <p:cond delay="1312"/>
                                          </p:stCondLst>
                                        </p:cTn>
                                        <p:tgtEl>
                                          <p:spTgt spid="19457"/>
                                        </p:tgtEl>
                                      </p:cBhvr>
                                      <p:to x="100000" y="80000"/>
                                    </p:animScale>
                                    <p:animScale>
                                      <p:cBhvr>
                                        <p:cTn id="16" dur="166" decel="50000">
                                          <p:stCondLst>
                                            <p:cond delay="1338"/>
                                          </p:stCondLst>
                                        </p:cTn>
                                        <p:tgtEl>
                                          <p:spTgt spid="19457"/>
                                        </p:tgtEl>
                                      </p:cBhvr>
                                      <p:to x="100000" y="100000"/>
                                    </p:animScale>
                                    <p:animScale>
                                      <p:cBhvr>
                                        <p:cTn id="17" dur="26">
                                          <p:stCondLst>
                                            <p:cond delay="1642"/>
                                          </p:stCondLst>
                                        </p:cTn>
                                        <p:tgtEl>
                                          <p:spTgt spid="19457"/>
                                        </p:tgtEl>
                                      </p:cBhvr>
                                      <p:to x="100000" y="90000"/>
                                    </p:animScale>
                                    <p:animScale>
                                      <p:cBhvr>
                                        <p:cTn id="18" dur="166" decel="50000">
                                          <p:stCondLst>
                                            <p:cond delay="1668"/>
                                          </p:stCondLst>
                                        </p:cTn>
                                        <p:tgtEl>
                                          <p:spTgt spid="19457"/>
                                        </p:tgtEl>
                                      </p:cBhvr>
                                      <p:to x="100000" y="100000"/>
                                    </p:animScale>
                                    <p:animScale>
                                      <p:cBhvr>
                                        <p:cTn id="19" dur="26">
                                          <p:stCondLst>
                                            <p:cond delay="1808"/>
                                          </p:stCondLst>
                                        </p:cTn>
                                        <p:tgtEl>
                                          <p:spTgt spid="19457"/>
                                        </p:tgtEl>
                                      </p:cBhvr>
                                      <p:to x="100000" y="95000"/>
                                    </p:animScale>
                                    <p:animScale>
                                      <p:cBhvr>
                                        <p:cTn id="20" dur="166" decel="50000">
                                          <p:stCondLst>
                                            <p:cond delay="1834"/>
                                          </p:stCondLst>
                                        </p:cTn>
                                        <p:tgtEl>
                                          <p:spTgt spid="1945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5400"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Історія</a:t>
            </a:r>
            <a:r>
              <a:rPr lang="ru-RU" sz="5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ru-RU" sz="5400"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виникнення</a:t>
            </a:r>
            <a:endParaRPr lang="ru-RU" sz="54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Содержимое 2"/>
          <p:cNvSpPr>
            <a:spLocks noGrp="1"/>
          </p:cNvSpPr>
          <p:nvPr>
            <p:ph idx="1"/>
          </p:nvPr>
        </p:nvSpPr>
        <p:spPr>
          <a:xfrm>
            <a:off x="0" y="1340768"/>
            <a:ext cx="9144000" cy="5517232"/>
          </a:xfrm>
        </p:spPr>
        <p:txBody>
          <a:bodyPr>
            <a:normAutofit fontScale="77500" lnSpcReduction="20000"/>
          </a:bodyPr>
          <a:lstStyle/>
          <a:p>
            <a:r>
              <a:rPr lang="ru-RU" dirty="0" smtClean="0"/>
              <a:t>Першим </a:t>
            </a:r>
            <a:r>
              <a:rPr lang="ru-RU" dirty="0" err="1" smtClean="0">
                <a:hlinkClick r:id="rId2" tooltip="Компілятор"/>
              </a:rPr>
              <a:t>компілятором</a:t>
            </a:r>
            <a:r>
              <a:rPr lang="ru-RU" dirty="0" smtClean="0"/>
              <a:t> </a:t>
            </a:r>
            <a:r>
              <a:rPr lang="ru-RU" dirty="0" err="1" smtClean="0"/>
              <a:t>мови</a:t>
            </a:r>
            <a:r>
              <a:rPr lang="ru-RU" dirty="0" smtClean="0"/>
              <a:t> </a:t>
            </a:r>
            <a:r>
              <a:rPr lang="en-US" dirty="0" smtClean="0"/>
              <a:t>Pascal </a:t>
            </a:r>
            <a:r>
              <a:rPr lang="ru-RU" dirty="0" err="1" smtClean="0"/>
              <a:t>є</a:t>
            </a:r>
            <a:r>
              <a:rPr lang="ru-RU" dirty="0" smtClean="0"/>
              <a:t> </a:t>
            </a:r>
            <a:r>
              <a:rPr lang="en-US" dirty="0" smtClean="0"/>
              <a:t>ETH Pascal, </a:t>
            </a:r>
            <a:r>
              <a:rPr lang="ru-RU" dirty="0" err="1" smtClean="0"/>
              <a:t>створений</a:t>
            </a:r>
            <a:r>
              <a:rPr lang="ru-RU" dirty="0" smtClean="0"/>
              <a:t> у </a:t>
            </a:r>
            <a:r>
              <a:rPr lang="ru-RU" dirty="0" smtClean="0">
                <a:hlinkClick r:id="rId3" tooltip="1970"/>
              </a:rPr>
              <a:t>1970</a:t>
            </a:r>
            <a:r>
              <a:rPr lang="ru-RU" dirty="0" smtClean="0"/>
              <a:t>-му. </a:t>
            </a:r>
            <a:r>
              <a:rPr lang="ru-RU" dirty="0" err="1" smtClean="0"/>
              <a:t>Назва</a:t>
            </a:r>
            <a:r>
              <a:rPr lang="ru-RU" dirty="0" smtClean="0"/>
              <a:t> </a:t>
            </a:r>
            <a:r>
              <a:rPr lang="en-US" dirty="0" smtClean="0"/>
              <a:t>ETH </a:t>
            </a:r>
            <a:r>
              <a:rPr lang="ru-RU" dirty="0" smtClean="0"/>
              <a:t>походить </a:t>
            </a:r>
            <a:r>
              <a:rPr lang="ru-RU" dirty="0" err="1" smtClean="0"/>
              <a:t>від</a:t>
            </a:r>
            <a:r>
              <a:rPr lang="ru-RU" dirty="0" smtClean="0"/>
              <a:t> </a:t>
            </a:r>
            <a:r>
              <a:rPr lang="ru-RU" dirty="0" err="1" smtClean="0"/>
              <a:t>назви</a:t>
            </a:r>
            <a:r>
              <a:rPr lang="ru-RU" dirty="0" smtClean="0"/>
              <a:t> </a:t>
            </a:r>
            <a:r>
              <a:rPr lang="ru-RU" dirty="0" err="1" smtClean="0"/>
              <a:t>інституту</a:t>
            </a:r>
            <a:r>
              <a:rPr lang="ru-RU" dirty="0" smtClean="0"/>
              <a:t> </a:t>
            </a:r>
            <a:r>
              <a:rPr lang="ru-RU" dirty="0" err="1" smtClean="0"/>
              <a:t>німецькою</a:t>
            </a:r>
            <a:r>
              <a:rPr lang="ru-RU" dirty="0" smtClean="0"/>
              <a:t> </a:t>
            </a:r>
            <a:r>
              <a:rPr lang="en-US" dirty="0" err="1" smtClean="0"/>
              <a:t>Eidgenössische</a:t>
            </a:r>
            <a:r>
              <a:rPr lang="en-US" dirty="0" smtClean="0"/>
              <a:t> </a:t>
            </a:r>
            <a:r>
              <a:rPr lang="en-US" dirty="0" err="1" smtClean="0"/>
              <a:t>Technische</a:t>
            </a:r>
            <a:r>
              <a:rPr lang="en-US" dirty="0" smtClean="0"/>
              <a:t> </a:t>
            </a:r>
            <a:r>
              <a:rPr lang="en-US" dirty="0" err="1" smtClean="0"/>
              <a:t>Hochschule</a:t>
            </a:r>
            <a:r>
              <a:rPr lang="en-US" dirty="0" smtClean="0"/>
              <a:t> Zürich (</a:t>
            </a:r>
            <a:r>
              <a:rPr lang="ru-RU" dirty="0" err="1" smtClean="0"/>
              <a:t>українською</a:t>
            </a:r>
            <a:r>
              <a:rPr lang="ru-RU" dirty="0" smtClean="0"/>
              <a:t> </a:t>
            </a:r>
            <a:r>
              <a:rPr lang="ru-RU" dirty="0" err="1" smtClean="0">
                <a:hlinkClick r:id="rId4" tooltip="Федеральна вища технічна школа Цюріха"/>
              </a:rPr>
              <a:t>Федеральна</a:t>
            </a:r>
            <a:r>
              <a:rPr lang="ru-RU" dirty="0" smtClean="0">
                <a:hlinkClick r:id="rId4" tooltip="Федеральна вища технічна школа Цюріха"/>
              </a:rPr>
              <a:t> </a:t>
            </a:r>
            <a:r>
              <a:rPr lang="ru-RU" dirty="0" err="1" smtClean="0">
                <a:hlinkClick r:id="rId4" tooltip="Федеральна вища технічна школа Цюріха"/>
              </a:rPr>
              <a:t>вища</a:t>
            </a:r>
            <a:r>
              <a:rPr lang="ru-RU" dirty="0" smtClean="0">
                <a:hlinkClick r:id="rId4" tooltip="Федеральна вища технічна школа Цюріха"/>
              </a:rPr>
              <a:t> </a:t>
            </a:r>
            <a:r>
              <a:rPr lang="ru-RU" dirty="0" err="1" smtClean="0">
                <a:hlinkClick r:id="rId4" tooltip="Федеральна вища технічна школа Цюріха"/>
              </a:rPr>
              <a:t>технічна</a:t>
            </a:r>
            <a:r>
              <a:rPr lang="ru-RU" dirty="0" smtClean="0">
                <a:hlinkClick r:id="rId4" tooltip="Федеральна вища технічна школа Цюріха"/>
              </a:rPr>
              <a:t> школа </a:t>
            </a:r>
            <a:r>
              <a:rPr lang="ru-RU" dirty="0" err="1" smtClean="0">
                <a:hlinkClick r:id="rId4" tooltip="Федеральна вища технічна школа Цюріха"/>
              </a:rPr>
              <a:t>Цюріха</a:t>
            </a:r>
            <a:r>
              <a:rPr lang="ru-RU" dirty="0" smtClean="0"/>
              <a:t>), де </a:t>
            </a:r>
            <a:r>
              <a:rPr lang="ru-RU" dirty="0" err="1" smtClean="0"/>
              <a:t>він</a:t>
            </a:r>
            <a:r>
              <a:rPr lang="ru-RU" dirty="0" smtClean="0"/>
              <a:t> </a:t>
            </a:r>
            <a:r>
              <a:rPr lang="ru-RU" dirty="0" err="1" smtClean="0"/>
              <a:t>був</a:t>
            </a:r>
            <a:r>
              <a:rPr lang="ru-RU" dirty="0" smtClean="0"/>
              <a:t> </a:t>
            </a:r>
            <a:r>
              <a:rPr lang="ru-RU" dirty="0" err="1" smtClean="0"/>
              <a:t>розроблений</a:t>
            </a:r>
            <a:r>
              <a:rPr lang="ru-RU" dirty="0" smtClean="0"/>
              <a:t>. </a:t>
            </a:r>
            <a:r>
              <a:rPr lang="ru-RU" dirty="0" err="1" smtClean="0"/>
              <a:t>Творцем</a:t>
            </a:r>
            <a:r>
              <a:rPr lang="ru-RU" dirty="0" smtClean="0"/>
              <a:t> </a:t>
            </a:r>
            <a:r>
              <a:rPr lang="ru-RU" dirty="0" err="1" smtClean="0"/>
              <a:t>мови</a:t>
            </a:r>
            <a:r>
              <a:rPr lang="ru-RU" dirty="0" smtClean="0"/>
              <a:t> </a:t>
            </a:r>
            <a:r>
              <a:rPr lang="ru-RU" dirty="0" err="1" smtClean="0"/>
              <a:t>є</a:t>
            </a:r>
            <a:r>
              <a:rPr lang="ru-RU" dirty="0" smtClean="0"/>
              <a:t> </a:t>
            </a:r>
            <a:r>
              <a:rPr lang="ru-RU" dirty="0" err="1" smtClean="0">
                <a:hlinkClick r:id="rId5" tooltip="Ніклаус Вірт"/>
              </a:rPr>
              <a:t>Ніклаус</a:t>
            </a:r>
            <a:r>
              <a:rPr lang="ru-RU" dirty="0" smtClean="0">
                <a:hlinkClick r:id="rId5" tooltip="Ніклаус Вірт"/>
              </a:rPr>
              <a:t> </a:t>
            </a:r>
            <a:r>
              <a:rPr lang="ru-RU" dirty="0" err="1" smtClean="0">
                <a:hlinkClick r:id="rId5" tooltip="Ніклаус Вірт"/>
              </a:rPr>
              <a:t>Вірт</a:t>
            </a:r>
            <a:r>
              <a:rPr lang="ru-RU" dirty="0" smtClean="0"/>
              <a:t>. </a:t>
            </a:r>
            <a:r>
              <a:rPr lang="ru-RU" dirty="0" err="1" smtClean="0"/>
              <a:t>Наприкінці</a:t>
            </a:r>
            <a:r>
              <a:rPr lang="ru-RU" dirty="0" smtClean="0"/>
              <a:t> того ж року </a:t>
            </a:r>
            <a:r>
              <a:rPr lang="ru-RU" dirty="0" err="1" smtClean="0"/>
              <a:t>Вірт</a:t>
            </a:r>
            <a:r>
              <a:rPr lang="ru-RU" dirty="0" smtClean="0"/>
              <a:t> </a:t>
            </a:r>
            <a:r>
              <a:rPr lang="ru-RU" dirty="0" err="1" smtClean="0"/>
              <a:t>оприлюднив</a:t>
            </a:r>
            <a:r>
              <a:rPr lang="ru-RU" dirty="0" smtClean="0"/>
              <a:t> перший </a:t>
            </a:r>
            <a:r>
              <a:rPr lang="ru-RU" dirty="0" err="1" smtClean="0"/>
              <a:t>офіційний</a:t>
            </a:r>
            <a:r>
              <a:rPr lang="ru-RU" dirty="0" smtClean="0"/>
              <a:t> </a:t>
            </a:r>
            <a:r>
              <a:rPr lang="ru-RU" dirty="0" err="1" smtClean="0"/>
              <a:t>опис</a:t>
            </a:r>
            <a:r>
              <a:rPr lang="ru-RU" dirty="0" smtClean="0"/>
              <a:t> </a:t>
            </a:r>
            <a:r>
              <a:rPr lang="ru-RU" dirty="0" err="1" smtClean="0"/>
              <a:t>мови</a:t>
            </a:r>
            <a:r>
              <a:rPr lang="ru-RU" dirty="0" smtClean="0"/>
              <a:t>, синтаксису та семантики. Нова </a:t>
            </a:r>
            <a:r>
              <a:rPr lang="ru-RU" dirty="0" err="1" smtClean="0"/>
              <a:t>версія</a:t>
            </a:r>
            <a:r>
              <a:rPr lang="ru-RU" dirty="0" smtClean="0"/>
              <a:t> </a:t>
            </a:r>
            <a:r>
              <a:rPr lang="ru-RU" dirty="0" err="1" smtClean="0"/>
              <a:t>мови</a:t>
            </a:r>
            <a:r>
              <a:rPr lang="ru-RU" dirty="0" smtClean="0"/>
              <a:t> </a:t>
            </a:r>
            <a:r>
              <a:rPr lang="ru-RU" dirty="0" err="1" smtClean="0"/>
              <a:t>побачила</a:t>
            </a:r>
            <a:r>
              <a:rPr lang="ru-RU" dirty="0" smtClean="0"/>
              <a:t> </a:t>
            </a:r>
            <a:r>
              <a:rPr lang="ru-RU" dirty="0" err="1" smtClean="0"/>
              <a:t>світ</a:t>
            </a:r>
            <a:r>
              <a:rPr lang="ru-RU" dirty="0" smtClean="0"/>
              <a:t> у 1972 </a:t>
            </a:r>
            <a:r>
              <a:rPr lang="ru-RU" dirty="0" err="1" smtClean="0"/>
              <a:t>році</a:t>
            </a:r>
            <a:r>
              <a:rPr lang="ru-RU" dirty="0" smtClean="0"/>
              <a:t>. </a:t>
            </a:r>
            <a:r>
              <a:rPr lang="ru-RU" dirty="0" err="1" smtClean="0"/>
              <a:t>Тоді</a:t>
            </a:r>
            <a:r>
              <a:rPr lang="ru-RU" dirty="0" smtClean="0"/>
              <a:t> ж </a:t>
            </a:r>
            <a:r>
              <a:rPr lang="ru-RU" dirty="0" err="1" smtClean="0"/>
              <a:t>Вірт</a:t>
            </a:r>
            <a:r>
              <a:rPr lang="ru-RU" dirty="0" smtClean="0"/>
              <a:t> та </a:t>
            </a:r>
            <a:r>
              <a:rPr lang="ru-RU" dirty="0" err="1" smtClean="0"/>
              <a:t>його</a:t>
            </a:r>
            <a:r>
              <a:rPr lang="ru-RU" dirty="0" smtClean="0"/>
              <a:t> </a:t>
            </a:r>
            <a:r>
              <a:rPr lang="ru-RU" dirty="0" err="1" smtClean="0"/>
              <a:t>англійський</a:t>
            </a:r>
            <a:r>
              <a:rPr lang="ru-RU" dirty="0" smtClean="0"/>
              <a:t> </a:t>
            </a:r>
            <a:r>
              <a:rPr lang="ru-RU" dirty="0" err="1" smtClean="0"/>
              <a:t>колега</a:t>
            </a:r>
            <a:r>
              <a:rPr lang="ru-RU" dirty="0" smtClean="0"/>
              <a:t> Чарльз </a:t>
            </a:r>
            <a:r>
              <a:rPr lang="ru-RU" dirty="0" err="1" smtClean="0"/>
              <a:t>Ентоні</a:t>
            </a:r>
            <a:r>
              <a:rPr lang="ru-RU" dirty="0" smtClean="0"/>
              <a:t> Хоар (</a:t>
            </a:r>
            <a:r>
              <a:rPr lang="ru-RU" dirty="0" err="1" smtClean="0">
                <a:hlinkClick r:id="rId6" tooltip="Тоні Хоар"/>
              </a:rPr>
              <a:t>Тоні</a:t>
            </a:r>
            <a:r>
              <a:rPr lang="ru-RU" dirty="0" smtClean="0">
                <a:hlinkClick r:id="rId6" tooltip="Тоні Хоар"/>
              </a:rPr>
              <a:t> Хоар</a:t>
            </a:r>
            <a:r>
              <a:rPr lang="ru-RU" dirty="0" smtClean="0"/>
              <a:t>) </a:t>
            </a:r>
            <a:r>
              <a:rPr lang="ru-RU" dirty="0" err="1" smtClean="0"/>
              <a:t>випустили</a:t>
            </a:r>
            <a:r>
              <a:rPr lang="ru-RU" dirty="0" smtClean="0"/>
              <a:t> </a:t>
            </a:r>
            <a:r>
              <a:rPr lang="ru-RU" dirty="0" err="1" smtClean="0"/>
              <a:t>аксіоматичний</a:t>
            </a:r>
            <a:r>
              <a:rPr lang="ru-RU" dirty="0" smtClean="0"/>
              <a:t> </a:t>
            </a:r>
            <a:r>
              <a:rPr lang="ru-RU" dirty="0" err="1" smtClean="0"/>
              <a:t>опис</a:t>
            </a:r>
            <a:r>
              <a:rPr lang="ru-RU" dirty="0" smtClean="0"/>
              <a:t> </a:t>
            </a:r>
            <a:r>
              <a:rPr lang="ru-RU" dirty="0" err="1" smtClean="0"/>
              <a:t>мови</a:t>
            </a:r>
            <a:r>
              <a:rPr lang="ru-RU" dirty="0" smtClean="0"/>
              <a:t> </a:t>
            </a:r>
            <a:r>
              <a:rPr lang="en-US" dirty="0" smtClean="0"/>
              <a:t>Pascal.</a:t>
            </a:r>
          </a:p>
          <a:p>
            <a:r>
              <a:rPr lang="ru-RU" dirty="0" smtClean="0"/>
              <a:t>У 1969 </a:t>
            </a:r>
            <a:r>
              <a:rPr lang="ru-RU" dirty="0" err="1" smtClean="0"/>
              <a:t>році</a:t>
            </a:r>
            <a:r>
              <a:rPr lang="ru-RU" dirty="0" smtClean="0"/>
              <a:t> </a:t>
            </a:r>
            <a:r>
              <a:rPr lang="ru-RU" dirty="0" err="1" smtClean="0"/>
              <a:t>Вірт</a:t>
            </a:r>
            <a:r>
              <a:rPr lang="ru-RU" dirty="0" smtClean="0"/>
              <a:t> </a:t>
            </a:r>
            <a:r>
              <a:rPr lang="ru-RU" dirty="0" err="1" smtClean="0"/>
              <a:t>доручає</a:t>
            </a:r>
            <a:r>
              <a:rPr lang="ru-RU" dirty="0" smtClean="0"/>
              <a:t> </a:t>
            </a:r>
            <a:r>
              <a:rPr lang="ru-RU" dirty="0" err="1" smtClean="0"/>
              <a:t>розробку</a:t>
            </a:r>
            <a:r>
              <a:rPr lang="ru-RU" dirty="0" smtClean="0"/>
              <a:t> </a:t>
            </a:r>
            <a:r>
              <a:rPr lang="ru-RU" dirty="0" err="1" smtClean="0"/>
              <a:t>компілятора</a:t>
            </a:r>
            <a:r>
              <a:rPr lang="ru-RU" dirty="0" smtClean="0"/>
              <a:t> одному </a:t>
            </a:r>
            <a:r>
              <a:rPr lang="ru-RU" dirty="0" err="1" smtClean="0"/>
              <a:t>зі</a:t>
            </a:r>
            <a:r>
              <a:rPr lang="ru-RU" dirty="0" smtClean="0"/>
              <a:t> </a:t>
            </a:r>
            <a:r>
              <a:rPr lang="ru-RU" dirty="0" err="1" smtClean="0"/>
              <a:t>своїх</a:t>
            </a:r>
            <a:r>
              <a:rPr lang="ru-RU" dirty="0" smtClean="0"/>
              <a:t> </a:t>
            </a:r>
            <a:r>
              <a:rPr lang="ru-RU" dirty="0" err="1" smtClean="0"/>
              <a:t>студентів</a:t>
            </a:r>
            <a:r>
              <a:rPr lang="ru-RU" dirty="0" smtClean="0"/>
              <a:t> (Е. </a:t>
            </a:r>
            <a:r>
              <a:rPr lang="ru-RU" dirty="0" err="1" smtClean="0"/>
              <a:t>Марм'є</a:t>
            </a:r>
            <a:r>
              <a:rPr lang="ru-RU" dirty="0" smtClean="0"/>
              <a:t>). На той момент </a:t>
            </a:r>
            <a:r>
              <a:rPr lang="ru-RU" dirty="0" err="1" smtClean="0"/>
              <a:t>Марм'є</a:t>
            </a:r>
            <a:r>
              <a:rPr lang="ru-RU" dirty="0" smtClean="0"/>
              <a:t> </a:t>
            </a:r>
            <a:r>
              <a:rPr lang="ru-RU" dirty="0" err="1" smtClean="0"/>
              <a:t>володів</a:t>
            </a:r>
            <a:r>
              <a:rPr lang="ru-RU" dirty="0" smtClean="0"/>
              <a:t> </a:t>
            </a:r>
            <a:r>
              <a:rPr lang="ru-RU" dirty="0" err="1" smtClean="0"/>
              <a:t>лише</a:t>
            </a:r>
            <a:r>
              <a:rPr lang="ru-RU" dirty="0" smtClean="0"/>
              <a:t> </a:t>
            </a:r>
            <a:r>
              <a:rPr lang="ru-RU" dirty="0" smtClean="0">
                <a:hlinkClick r:id="rId7" tooltip="Фортран"/>
              </a:rPr>
              <a:t>Фортраном</a:t>
            </a:r>
            <a:r>
              <a:rPr lang="ru-RU" dirty="0" smtClean="0"/>
              <a:t> (</a:t>
            </a:r>
            <a:r>
              <a:rPr lang="en-US" dirty="0" smtClean="0">
                <a:hlinkClick r:id="rId8" tooltip="Fortran"/>
              </a:rPr>
              <a:t>Fortran</a:t>
            </a:r>
            <a:r>
              <a:rPr lang="en-US" dirty="0" smtClean="0"/>
              <a:t>) </a:t>
            </a:r>
            <a:r>
              <a:rPr lang="ru-RU" dirty="0" err="1" smtClean="0"/>
              <a:t>і</a:t>
            </a:r>
            <a:r>
              <a:rPr lang="ru-RU" dirty="0" smtClean="0"/>
              <a:t> писав </a:t>
            </a:r>
            <a:r>
              <a:rPr lang="ru-RU" dirty="0" err="1" smtClean="0"/>
              <a:t>компілятор</a:t>
            </a:r>
            <a:r>
              <a:rPr lang="ru-RU" dirty="0" smtClean="0"/>
              <a:t> </a:t>
            </a:r>
            <a:r>
              <a:rPr lang="ru-RU" dirty="0" err="1" smtClean="0"/>
              <a:t>виключно</a:t>
            </a:r>
            <a:r>
              <a:rPr lang="ru-RU" dirty="0" smtClean="0"/>
              <a:t> на </a:t>
            </a:r>
            <a:r>
              <a:rPr lang="ru-RU" dirty="0" err="1" smtClean="0"/>
              <a:t>цій</a:t>
            </a:r>
            <a:r>
              <a:rPr lang="ru-RU" dirty="0" smtClean="0"/>
              <a:t> </a:t>
            </a:r>
            <a:r>
              <a:rPr lang="ru-RU" dirty="0" err="1" smtClean="0"/>
              <a:t>мові</a:t>
            </a:r>
            <a:r>
              <a:rPr lang="ru-RU" dirty="0" smtClean="0"/>
              <a:t>. </a:t>
            </a:r>
            <a:r>
              <a:rPr lang="ru-RU" dirty="0" err="1" smtClean="0"/>
              <a:t>Після</a:t>
            </a:r>
            <a:r>
              <a:rPr lang="ru-RU" dirty="0" smtClean="0"/>
              <a:t> </a:t>
            </a:r>
            <a:r>
              <a:rPr lang="ru-RU" dirty="0" err="1" smtClean="0"/>
              <a:t>написання</a:t>
            </a:r>
            <a:r>
              <a:rPr lang="ru-RU" dirty="0" smtClean="0"/>
              <a:t> </a:t>
            </a:r>
            <a:r>
              <a:rPr lang="ru-RU" dirty="0" err="1" smtClean="0"/>
              <a:t>компілятор</a:t>
            </a:r>
            <a:r>
              <a:rPr lang="ru-RU" dirty="0" smtClean="0"/>
              <a:t> </a:t>
            </a:r>
            <a:r>
              <a:rPr lang="en-US" dirty="0" smtClean="0"/>
              <a:t>Pascal </a:t>
            </a:r>
            <a:r>
              <a:rPr lang="ru-RU" dirty="0" err="1" smtClean="0"/>
              <a:t>був</a:t>
            </a:r>
            <a:r>
              <a:rPr lang="ru-RU" dirty="0" smtClean="0"/>
              <a:t> </a:t>
            </a:r>
            <a:r>
              <a:rPr lang="ru-RU" dirty="0" err="1" smtClean="0"/>
              <a:t>переписаний</a:t>
            </a:r>
            <a:r>
              <a:rPr lang="ru-RU" dirty="0" smtClean="0"/>
              <a:t> на самому </a:t>
            </a:r>
            <a:r>
              <a:rPr lang="ru-RU" dirty="0" err="1" smtClean="0"/>
              <a:t>собі</a:t>
            </a:r>
            <a:r>
              <a:rPr lang="ru-RU" dirty="0" smtClean="0"/>
              <a:t>. Як </a:t>
            </a:r>
            <a:r>
              <a:rPr lang="ru-RU" dirty="0" err="1" smtClean="0"/>
              <a:t>згадував</a:t>
            </a:r>
            <a:r>
              <a:rPr lang="ru-RU" dirty="0" smtClean="0"/>
              <a:t> </a:t>
            </a:r>
            <a:r>
              <a:rPr lang="ru-RU" dirty="0" err="1" smtClean="0"/>
              <a:t>потім</a:t>
            </a:r>
            <a:r>
              <a:rPr lang="ru-RU" dirty="0" smtClean="0"/>
              <a:t> </a:t>
            </a:r>
            <a:r>
              <a:rPr lang="ru-RU" dirty="0" err="1" smtClean="0"/>
              <a:t>Вірт</a:t>
            </a:r>
            <a:r>
              <a:rPr lang="ru-RU" dirty="0" smtClean="0"/>
              <a:t>, </a:t>
            </a:r>
            <a:r>
              <a:rPr lang="ru-RU" dirty="0" err="1" smtClean="0"/>
              <a:t>вибір</a:t>
            </a:r>
            <a:r>
              <a:rPr lang="ru-RU" dirty="0" smtClean="0"/>
              <a:t> Фортрана </a:t>
            </a:r>
            <a:r>
              <a:rPr lang="ru-RU" dirty="0" err="1" smtClean="0"/>
              <a:t>був</a:t>
            </a:r>
            <a:r>
              <a:rPr lang="ru-RU" dirty="0" smtClean="0"/>
              <a:t> </a:t>
            </a:r>
            <a:r>
              <a:rPr lang="ru-RU" dirty="0" err="1" smtClean="0"/>
              <a:t>серйозною</a:t>
            </a:r>
            <a:r>
              <a:rPr lang="ru-RU" dirty="0" smtClean="0"/>
              <a:t> </a:t>
            </a:r>
            <a:r>
              <a:rPr lang="ru-RU" dirty="0" err="1" smtClean="0"/>
              <a:t>помилкою</a:t>
            </a:r>
            <a:r>
              <a:rPr lang="ru-RU" dirty="0" smtClean="0"/>
              <a:t>, </a:t>
            </a:r>
            <a:r>
              <a:rPr lang="ru-RU" dirty="0" err="1" smtClean="0"/>
              <a:t>бо</a:t>
            </a:r>
            <a:r>
              <a:rPr lang="ru-RU" dirty="0" smtClean="0"/>
              <a:t> </a:t>
            </a:r>
            <a:r>
              <a:rPr lang="ru-RU" dirty="0" err="1" smtClean="0"/>
              <a:t>він</a:t>
            </a:r>
            <a:r>
              <a:rPr lang="ru-RU" dirty="0" smtClean="0"/>
              <a:t> не </a:t>
            </a:r>
            <a:r>
              <a:rPr lang="ru-RU" dirty="0" err="1" smtClean="0"/>
              <a:t>міг</a:t>
            </a:r>
            <a:r>
              <a:rPr lang="ru-RU" dirty="0" smtClean="0"/>
              <a:t> адекватно </a:t>
            </a:r>
            <a:r>
              <a:rPr lang="ru-RU" dirty="0" err="1" smtClean="0"/>
              <a:t>представляти</a:t>
            </a:r>
            <a:r>
              <a:rPr lang="ru-RU" dirty="0" smtClean="0"/>
              <a:t> </a:t>
            </a:r>
            <a:r>
              <a:rPr lang="ru-RU" dirty="0" err="1" smtClean="0"/>
              <a:t>складні</a:t>
            </a:r>
            <a:r>
              <a:rPr lang="ru-RU" dirty="0" smtClean="0"/>
              <a:t> </a:t>
            </a:r>
            <a:r>
              <a:rPr lang="ru-RU" dirty="0" err="1" smtClean="0"/>
              <a:t>структури</a:t>
            </a:r>
            <a:r>
              <a:rPr lang="ru-RU" dirty="0" smtClean="0"/>
              <a:t> </a:t>
            </a:r>
            <a:r>
              <a:rPr lang="ru-RU" dirty="0" err="1" smtClean="0"/>
              <a:t>даних</a:t>
            </a:r>
            <a:r>
              <a:rPr lang="ru-RU" dirty="0" smtClean="0"/>
              <a:t> </a:t>
            </a:r>
            <a:r>
              <a:rPr lang="ru-RU" dirty="0" err="1" smtClean="0"/>
              <a:t>компілятора</a:t>
            </a:r>
            <a:r>
              <a:rPr lang="ru-RU" dirty="0" smtClean="0"/>
              <a:t> </a:t>
            </a:r>
            <a:r>
              <a:rPr lang="en-US" dirty="0" smtClean="0"/>
              <a:t>Pascal, </a:t>
            </a:r>
            <a:r>
              <a:rPr lang="ru-RU" dirty="0" err="1" smtClean="0"/>
              <a:t>що</a:t>
            </a:r>
            <a:r>
              <a:rPr lang="ru-RU" dirty="0" smtClean="0"/>
              <a:t> </a:t>
            </a:r>
            <a:r>
              <a:rPr lang="ru-RU" dirty="0" err="1" smtClean="0"/>
              <a:t>лише</a:t>
            </a:r>
            <a:r>
              <a:rPr lang="ru-RU" dirty="0" smtClean="0"/>
              <a:t> </a:t>
            </a:r>
            <a:r>
              <a:rPr lang="ru-RU" dirty="0" err="1" smtClean="0"/>
              <a:t>заплутувало</a:t>
            </a:r>
            <a:r>
              <a:rPr lang="ru-RU" dirty="0" smtClean="0"/>
              <a:t> </a:t>
            </a:r>
            <a:r>
              <a:rPr lang="ru-RU" dirty="0" err="1" smtClean="0"/>
              <a:t>програму</a:t>
            </a:r>
            <a:r>
              <a:rPr lang="ru-RU" dirty="0" smtClean="0"/>
              <a:t>.</a:t>
            </a:r>
          </a:p>
          <a:p>
            <a:r>
              <a:rPr lang="ru-RU" dirty="0" err="1" smtClean="0"/>
              <a:t>Наступна</a:t>
            </a:r>
            <a:r>
              <a:rPr lang="ru-RU" dirty="0" smtClean="0"/>
              <a:t> </a:t>
            </a:r>
            <a:r>
              <a:rPr lang="ru-RU" dirty="0" err="1" smtClean="0"/>
              <a:t>спроба</a:t>
            </a:r>
            <a:r>
              <a:rPr lang="ru-RU" dirty="0" smtClean="0"/>
              <a:t> </a:t>
            </a:r>
            <a:r>
              <a:rPr lang="ru-RU" dirty="0" err="1" smtClean="0"/>
              <a:t>створення</a:t>
            </a:r>
            <a:r>
              <a:rPr lang="ru-RU" dirty="0" smtClean="0"/>
              <a:t> </a:t>
            </a:r>
            <a:r>
              <a:rPr lang="ru-RU" dirty="0" err="1" smtClean="0"/>
              <a:t>компілятору</a:t>
            </a:r>
            <a:r>
              <a:rPr lang="ru-RU" dirty="0" smtClean="0"/>
              <a:t> </a:t>
            </a:r>
            <a:r>
              <a:rPr lang="ru-RU" dirty="0" err="1" smtClean="0"/>
              <a:t>почалася</a:t>
            </a:r>
            <a:r>
              <a:rPr lang="ru-RU" dirty="0" smtClean="0"/>
              <a:t> </a:t>
            </a:r>
            <a:r>
              <a:rPr lang="ru-RU" dirty="0" err="1" smtClean="0"/>
              <a:t>з</a:t>
            </a:r>
            <a:r>
              <a:rPr lang="ru-RU" dirty="0" smtClean="0"/>
              <a:t> </a:t>
            </a:r>
            <a:r>
              <a:rPr lang="ru-RU" dirty="0" err="1" smtClean="0"/>
              <a:t>чіткого</a:t>
            </a:r>
            <a:r>
              <a:rPr lang="ru-RU" dirty="0" smtClean="0"/>
              <a:t> </a:t>
            </a:r>
            <a:r>
              <a:rPr lang="ru-RU" dirty="0" err="1" smtClean="0"/>
              <a:t>формулювання</a:t>
            </a:r>
            <a:r>
              <a:rPr lang="ru-RU" dirty="0" smtClean="0"/>
              <a:t> на </a:t>
            </a:r>
            <a:r>
              <a:rPr lang="ru-RU" dirty="0" err="1" smtClean="0"/>
              <a:t>описі</a:t>
            </a:r>
            <a:r>
              <a:rPr lang="ru-RU" dirty="0" smtClean="0"/>
              <a:t> (1970 року) самого Паскалю. </a:t>
            </a:r>
            <a:r>
              <a:rPr lang="ru-RU" dirty="0" err="1" smtClean="0"/>
              <a:t>Синтаксичний</a:t>
            </a:r>
            <a:r>
              <a:rPr lang="ru-RU" dirty="0" smtClean="0"/>
              <a:t> </a:t>
            </a:r>
            <a:r>
              <a:rPr lang="ru-RU" dirty="0" err="1" smtClean="0"/>
              <a:t>аналіз</a:t>
            </a:r>
            <a:r>
              <a:rPr lang="ru-RU" dirty="0" smtClean="0"/>
              <a:t> нового </a:t>
            </a:r>
            <a:r>
              <a:rPr lang="ru-RU" dirty="0" err="1" smtClean="0"/>
              <a:t>однопрохідного</a:t>
            </a:r>
            <a:r>
              <a:rPr lang="ru-RU" dirty="0" smtClean="0"/>
              <a:t> </a:t>
            </a:r>
            <a:r>
              <a:rPr lang="ru-RU" dirty="0" err="1" smtClean="0"/>
              <a:t>компілятору</a:t>
            </a:r>
            <a:r>
              <a:rPr lang="ru-RU" dirty="0" smtClean="0"/>
              <a:t> </a:t>
            </a:r>
            <a:r>
              <a:rPr lang="ru-RU" dirty="0" err="1" smtClean="0"/>
              <a:t>реалізовувався</a:t>
            </a:r>
            <a:r>
              <a:rPr lang="ru-RU" dirty="0" smtClean="0"/>
              <a:t> за </a:t>
            </a:r>
            <a:r>
              <a:rPr lang="ru-RU" dirty="0" err="1" smtClean="0"/>
              <a:t>допомогою</a:t>
            </a:r>
            <a:r>
              <a:rPr lang="ru-RU" dirty="0" smtClean="0"/>
              <a:t> </a:t>
            </a:r>
            <a:r>
              <a:rPr lang="ru-RU" dirty="0" err="1" smtClean="0"/>
              <a:t>рекурсії</a:t>
            </a:r>
            <a:r>
              <a:rPr lang="ru-RU" dirty="0" smtClean="0"/>
              <a:t>. </a:t>
            </a:r>
            <a:r>
              <a:rPr lang="ru-RU" dirty="0" err="1" smtClean="0"/>
              <a:t>Тепер</a:t>
            </a:r>
            <a:r>
              <a:rPr lang="ru-RU" dirty="0" smtClean="0"/>
              <a:t> команду </a:t>
            </a:r>
            <a:r>
              <a:rPr lang="ru-RU" dirty="0" err="1" smtClean="0"/>
              <a:t>розробників</a:t>
            </a:r>
            <a:r>
              <a:rPr lang="ru-RU" dirty="0" smtClean="0"/>
              <a:t> </a:t>
            </a:r>
            <a:r>
              <a:rPr lang="ru-RU" dirty="0" err="1" smtClean="0"/>
              <a:t>склали</a:t>
            </a:r>
            <a:r>
              <a:rPr lang="ru-RU" dirty="0" smtClean="0"/>
              <a:t>: У. Амман, Е. </a:t>
            </a:r>
            <a:r>
              <a:rPr lang="ru-RU" dirty="0" err="1" smtClean="0"/>
              <a:t>Марм'є</a:t>
            </a:r>
            <a:r>
              <a:rPr lang="ru-RU" dirty="0" smtClean="0"/>
              <a:t>, Р. </a:t>
            </a:r>
            <a:r>
              <a:rPr lang="ru-RU" dirty="0" err="1" smtClean="0"/>
              <a:t>Шилд</a:t>
            </a:r>
            <a:r>
              <a:rPr lang="ru-RU" dirty="0" smtClean="0"/>
              <a:t>. </a:t>
            </a:r>
            <a:r>
              <a:rPr lang="ru-RU" dirty="0" err="1" smtClean="0"/>
              <a:t>Після</a:t>
            </a:r>
            <a:r>
              <a:rPr lang="ru-RU" dirty="0" smtClean="0"/>
              <a:t> того як </a:t>
            </a:r>
            <a:r>
              <a:rPr lang="ru-RU" dirty="0" err="1" smtClean="0"/>
              <a:t>компілятор</a:t>
            </a:r>
            <a:r>
              <a:rPr lang="ru-RU" dirty="0" smtClean="0"/>
              <a:t> </a:t>
            </a:r>
            <a:r>
              <a:rPr lang="ru-RU" dirty="0" err="1" smtClean="0"/>
              <a:t>був</a:t>
            </a:r>
            <a:r>
              <a:rPr lang="ru-RU" dirty="0" smtClean="0"/>
              <a:t> написаний на </a:t>
            </a:r>
            <a:r>
              <a:rPr lang="ru-RU" dirty="0" err="1" smtClean="0"/>
              <a:t>ще</a:t>
            </a:r>
            <a:r>
              <a:rPr lang="ru-RU" dirty="0" smtClean="0"/>
              <a:t> </a:t>
            </a:r>
            <a:r>
              <a:rPr lang="ru-RU" dirty="0" err="1" smtClean="0"/>
              <a:t>невідомій</a:t>
            </a:r>
            <a:r>
              <a:rPr lang="ru-RU" dirty="0" smtClean="0"/>
              <a:t> </a:t>
            </a:r>
            <a:r>
              <a:rPr lang="ru-RU" dirty="0" err="1" smtClean="0"/>
              <a:t>мові</a:t>
            </a:r>
            <a:r>
              <a:rPr lang="ru-RU" dirty="0" smtClean="0"/>
              <a:t>, </a:t>
            </a:r>
            <a:r>
              <a:rPr lang="ru-RU" dirty="0" err="1" smtClean="0"/>
              <a:t>Шилд</a:t>
            </a:r>
            <a:r>
              <a:rPr lang="ru-RU" dirty="0" smtClean="0"/>
              <a:t> </a:t>
            </a:r>
            <a:r>
              <a:rPr lang="ru-RU" dirty="0" err="1" smtClean="0"/>
              <a:t>поїхав</a:t>
            </a:r>
            <a:r>
              <a:rPr lang="ru-RU" dirty="0" smtClean="0"/>
              <a:t> </a:t>
            </a:r>
            <a:r>
              <a:rPr lang="ru-RU" dirty="0" err="1" smtClean="0"/>
              <a:t>додому</a:t>
            </a:r>
            <a:r>
              <a:rPr lang="ru-RU" dirty="0" smtClean="0"/>
              <a:t>, де </a:t>
            </a:r>
            <a:r>
              <a:rPr lang="ru-RU" dirty="0" err="1" smtClean="0"/>
              <a:t>він</a:t>
            </a:r>
            <a:r>
              <a:rPr lang="ru-RU" dirty="0" smtClean="0"/>
              <a:t> на </a:t>
            </a:r>
            <a:r>
              <a:rPr lang="ru-RU" dirty="0" err="1" smtClean="0"/>
              <a:t>протязі</a:t>
            </a:r>
            <a:r>
              <a:rPr lang="ru-RU" dirty="0" smtClean="0"/>
              <a:t> </a:t>
            </a:r>
            <a:r>
              <a:rPr lang="ru-RU" dirty="0" err="1" smtClean="0"/>
              <a:t>двох</a:t>
            </a:r>
            <a:r>
              <a:rPr lang="ru-RU" dirty="0" smtClean="0"/>
              <a:t> </a:t>
            </a:r>
            <a:r>
              <a:rPr lang="ru-RU" dirty="0" err="1" smtClean="0"/>
              <a:t>тижнів</a:t>
            </a:r>
            <a:r>
              <a:rPr lang="ru-RU" dirty="0" smtClean="0"/>
              <a:t> </a:t>
            </a:r>
            <a:r>
              <a:rPr lang="ru-RU" dirty="0" err="1" smtClean="0"/>
              <a:t>вручну</a:t>
            </a:r>
            <a:r>
              <a:rPr lang="ru-RU" dirty="0" smtClean="0"/>
              <a:t> </a:t>
            </a:r>
            <a:r>
              <a:rPr lang="ru-RU" dirty="0" err="1" smtClean="0"/>
              <a:t>транслював</a:t>
            </a:r>
            <a:r>
              <a:rPr lang="ru-RU" dirty="0" smtClean="0"/>
              <a:t> </a:t>
            </a:r>
            <a:r>
              <a:rPr lang="ru-RU" dirty="0" err="1" smtClean="0"/>
              <a:t>програму</a:t>
            </a:r>
            <a:r>
              <a:rPr lang="ru-RU" dirty="0" smtClean="0"/>
              <a:t> у </a:t>
            </a:r>
            <a:r>
              <a:rPr lang="ru-RU" dirty="0" err="1" smtClean="0"/>
              <a:t>допоміжну</a:t>
            </a:r>
            <a:r>
              <a:rPr lang="ru-RU" dirty="0" smtClean="0"/>
              <a:t> </a:t>
            </a:r>
            <a:r>
              <a:rPr lang="ru-RU" dirty="0" err="1" smtClean="0"/>
              <a:t>низькорівневу</a:t>
            </a:r>
            <a:r>
              <a:rPr lang="ru-RU" dirty="0" smtClean="0"/>
              <a:t> </a:t>
            </a:r>
            <a:r>
              <a:rPr lang="ru-RU" dirty="0" err="1" smtClean="0"/>
              <a:t>мову</a:t>
            </a:r>
            <a:r>
              <a:rPr lang="ru-RU" dirty="0" smtClean="0"/>
              <a:t>. </a:t>
            </a:r>
            <a:r>
              <a:rPr lang="ru-RU" dirty="0" err="1" smtClean="0"/>
              <a:t>Отже</a:t>
            </a:r>
            <a:r>
              <a:rPr lang="ru-RU" dirty="0" smtClean="0"/>
              <a:t>, в </a:t>
            </a:r>
            <a:r>
              <a:rPr lang="ru-RU" dirty="0" err="1" smtClean="0"/>
              <a:t>середині</a:t>
            </a:r>
            <a:r>
              <a:rPr lang="ru-RU" dirty="0" smtClean="0"/>
              <a:t> 1970 року </a:t>
            </a:r>
            <a:r>
              <a:rPr lang="ru-RU" dirty="0" err="1" smtClean="0"/>
              <a:t>компілятор</a:t>
            </a:r>
            <a:r>
              <a:rPr lang="ru-RU" dirty="0" smtClean="0"/>
              <a:t> </a:t>
            </a:r>
            <a:r>
              <a:rPr lang="en-US" dirty="0" smtClean="0"/>
              <a:t>ETH Pascal </a:t>
            </a:r>
            <a:r>
              <a:rPr lang="ru-RU" dirty="0" err="1" smtClean="0"/>
              <a:t>був</a:t>
            </a:r>
            <a:r>
              <a:rPr lang="ru-RU" dirty="0" smtClean="0"/>
              <a:t> </a:t>
            </a:r>
            <a:r>
              <a:rPr lang="ru-RU" dirty="0" err="1" smtClean="0"/>
              <a:t>готовий</a:t>
            </a:r>
            <a:r>
              <a:rPr lang="ru-RU" dirty="0" smtClean="0"/>
              <a:t>.</a:t>
            </a:r>
          </a:p>
          <a:p>
            <a:r>
              <a:rPr lang="en-US" dirty="0" smtClean="0"/>
              <a:t>ETH Pascal </a:t>
            </a:r>
            <a:r>
              <a:rPr lang="ru-RU" dirty="0" err="1" smtClean="0"/>
              <a:t>був</a:t>
            </a:r>
            <a:r>
              <a:rPr lang="ru-RU" dirty="0" smtClean="0"/>
              <a:t> </a:t>
            </a:r>
            <a:r>
              <a:rPr lang="ru-RU" dirty="0" err="1" smtClean="0"/>
              <a:t>цікавий</a:t>
            </a:r>
            <a:r>
              <a:rPr lang="ru-RU" dirty="0" smtClean="0"/>
              <a:t> </a:t>
            </a:r>
            <a:r>
              <a:rPr lang="ru-RU" dirty="0" err="1" smtClean="0"/>
              <a:t>насамперед</a:t>
            </a:r>
            <a:r>
              <a:rPr lang="ru-RU" dirty="0" smtClean="0"/>
              <a:t> </a:t>
            </a:r>
            <a:r>
              <a:rPr lang="ru-RU" dirty="0" err="1" smtClean="0"/>
              <a:t>тим</a:t>
            </a:r>
            <a:r>
              <a:rPr lang="ru-RU" dirty="0" smtClean="0"/>
              <a:t>, </a:t>
            </a:r>
            <a:r>
              <a:rPr lang="ru-RU" dirty="0" err="1" smtClean="0"/>
              <a:t>що</a:t>
            </a:r>
            <a:r>
              <a:rPr lang="ru-RU" dirty="0" smtClean="0"/>
              <a:t> став </a:t>
            </a:r>
            <a:r>
              <a:rPr lang="ru-RU" dirty="0" err="1" smtClean="0"/>
              <a:t>він</a:t>
            </a:r>
            <a:r>
              <a:rPr lang="ru-RU" dirty="0" smtClean="0"/>
              <a:t> </a:t>
            </a:r>
            <a:r>
              <a:rPr lang="ru-RU" dirty="0" err="1" smtClean="0"/>
              <a:t>однією</a:t>
            </a:r>
            <a:r>
              <a:rPr lang="ru-RU" dirty="0" smtClean="0"/>
              <a:t> </a:t>
            </a:r>
            <a:r>
              <a:rPr lang="ru-RU" dirty="0" err="1" smtClean="0"/>
              <a:t>з</a:t>
            </a:r>
            <a:r>
              <a:rPr lang="ru-RU" dirty="0" smtClean="0"/>
              <a:t> перших </a:t>
            </a:r>
            <a:r>
              <a:rPr lang="ru-RU" dirty="0" err="1" smtClean="0"/>
              <a:t>реалізацій</a:t>
            </a:r>
            <a:r>
              <a:rPr lang="ru-RU" dirty="0" smtClean="0"/>
              <a:t> </a:t>
            </a:r>
            <a:r>
              <a:rPr lang="ru-RU" dirty="0" err="1" smtClean="0"/>
              <a:t>мов</a:t>
            </a:r>
            <a:r>
              <a:rPr lang="ru-RU" dirty="0" smtClean="0"/>
              <a:t> </a:t>
            </a:r>
            <a:r>
              <a:rPr lang="ru-RU" dirty="0" err="1" smtClean="0"/>
              <a:t>високого</a:t>
            </a:r>
            <a:r>
              <a:rPr lang="ru-RU" dirty="0" smtClean="0"/>
              <a:t> </a:t>
            </a:r>
            <a:r>
              <a:rPr lang="ru-RU" dirty="0" err="1" smtClean="0"/>
              <a:t>рівня</a:t>
            </a:r>
            <a:r>
              <a:rPr lang="ru-RU" dirty="0" smtClean="0"/>
              <a:t> </a:t>
            </a:r>
            <a:r>
              <a:rPr lang="ru-RU" dirty="0" err="1" smtClean="0"/>
              <a:t>написаних</a:t>
            </a:r>
            <a:r>
              <a:rPr lang="ru-RU" dirty="0" smtClean="0"/>
              <a:t> на </a:t>
            </a:r>
            <a:r>
              <a:rPr lang="ru-RU" dirty="0" err="1" smtClean="0"/>
              <a:t>самій</a:t>
            </a:r>
            <a:r>
              <a:rPr lang="ru-RU" dirty="0" smtClean="0"/>
              <a:t> </a:t>
            </a:r>
            <a:r>
              <a:rPr lang="ru-RU" dirty="0" err="1" smtClean="0"/>
              <a:t>собі</a:t>
            </a:r>
            <a:r>
              <a:rPr lang="ru-RU" dirty="0" smtClean="0"/>
              <a:t>, </a:t>
            </a:r>
            <a:r>
              <a:rPr lang="ru-RU" dirty="0" err="1" smtClean="0"/>
              <a:t>на</a:t>
            </a:r>
            <a:r>
              <a:rPr lang="ru-RU" dirty="0" smtClean="0"/>
              <a:t> два роки </a:t>
            </a:r>
            <a:r>
              <a:rPr lang="ru-RU" dirty="0" err="1" smtClean="0"/>
              <a:t>випередивши</a:t>
            </a:r>
            <a:r>
              <a:rPr lang="ru-RU" dirty="0" smtClean="0"/>
              <a:t> </a:t>
            </a:r>
            <a:r>
              <a:rPr lang="ru-RU" dirty="0" err="1" smtClean="0"/>
              <a:t>компілятор</a:t>
            </a:r>
            <a:r>
              <a:rPr lang="ru-RU" dirty="0" smtClean="0"/>
              <a:t> </a:t>
            </a:r>
            <a:r>
              <a:rPr lang="ru-RU" dirty="0" err="1" smtClean="0">
                <a:hlinkClick r:id="rId9" tooltip="Мова програмування C"/>
              </a:rPr>
              <a:t>Сі</a:t>
            </a:r>
            <a:r>
              <a:rPr lang="ru-RU" dirty="0" smtClean="0"/>
              <a:t>. У 1973 </a:t>
            </a:r>
            <a:r>
              <a:rPr lang="ru-RU" dirty="0" err="1" smtClean="0"/>
              <a:t>році</a:t>
            </a:r>
            <a:r>
              <a:rPr lang="ru-RU" dirty="0" smtClean="0"/>
              <a:t> </a:t>
            </a:r>
            <a:r>
              <a:rPr lang="ru-RU" dirty="0" err="1" smtClean="0"/>
              <a:t>була</a:t>
            </a:r>
            <a:r>
              <a:rPr lang="ru-RU" dirty="0" smtClean="0"/>
              <a:t> створена абстрактна </a:t>
            </a:r>
            <a:r>
              <a:rPr lang="en-US" dirty="0" smtClean="0"/>
              <a:t>Pascal-</a:t>
            </a:r>
            <a:r>
              <a:rPr lang="ru-RU" dirty="0" smtClean="0"/>
              <a:t>машина (</a:t>
            </a:r>
            <a:r>
              <a:rPr lang="en-US" dirty="0" smtClean="0"/>
              <a:t>P-</a:t>
            </a:r>
            <a:r>
              <a:rPr lang="ru-RU" dirty="0" smtClean="0"/>
              <a:t>машина), яка </a:t>
            </a:r>
            <a:r>
              <a:rPr lang="ru-RU" dirty="0" err="1" smtClean="0"/>
              <a:t>виконувала</a:t>
            </a:r>
            <a:r>
              <a:rPr lang="ru-RU" dirty="0" smtClean="0"/>
              <a:t> </a:t>
            </a:r>
            <a:r>
              <a:rPr lang="ru-RU" dirty="0" err="1" smtClean="0"/>
              <a:t>спеціальний</a:t>
            </a:r>
            <a:r>
              <a:rPr lang="ru-RU" dirty="0" smtClean="0"/>
              <a:t> </a:t>
            </a:r>
            <a:r>
              <a:rPr lang="en-US" dirty="0" smtClean="0"/>
              <a:t>P-</a:t>
            </a:r>
            <a:r>
              <a:rPr lang="ru-RU" dirty="0" smtClean="0"/>
              <a:t>код. </a:t>
            </a:r>
            <a:r>
              <a:rPr lang="ru-RU" dirty="0" err="1" smtClean="0"/>
              <a:t>Щоб</a:t>
            </a:r>
            <a:r>
              <a:rPr lang="ru-RU" dirty="0" smtClean="0"/>
              <a:t> </a:t>
            </a:r>
            <a:r>
              <a:rPr lang="ru-RU" dirty="0" err="1" smtClean="0"/>
              <a:t>вирішити</a:t>
            </a:r>
            <a:r>
              <a:rPr lang="ru-RU" dirty="0" smtClean="0"/>
              <a:t> проблему </a:t>
            </a:r>
            <a:r>
              <a:rPr lang="ru-RU" dirty="0" err="1" smtClean="0"/>
              <a:t>сумісності</a:t>
            </a:r>
            <a:r>
              <a:rPr lang="ru-RU" dirty="0" smtClean="0"/>
              <a:t> </a:t>
            </a:r>
            <a:r>
              <a:rPr lang="ru-RU" dirty="0" err="1" smtClean="0"/>
              <a:t>компілятора</a:t>
            </a:r>
            <a:r>
              <a:rPr lang="ru-RU" dirty="0" smtClean="0"/>
              <a:t>, </a:t>
            </a:r>
            <a:r>
              <a:rPr lang="ru-RU" dirty="0" err="1" smtClean="0"/>
              <a:t>Вірт</a:t>
            </a:r>
            <a:r>
              <a:rPr lang="ru-RU" dirty="0" smtClean="0"/>
              <a:t> </a:t>
            </a:r>
            <a:r>
              <a:rPr lang="ru-RU" dirty="0" err="1" smtClean="0"/>
              <a:t>вирішив</a:t>
            </a:r>
            <a:r>
              <a:rPr lang="ru-RU" dirty="0" smtClean="0"/>
              <a:t> </a:t>
            </a:r>
            <a:r>
              <a:rPr lang="ru-RU" dirty="0" err="1" smtClean="0"/>
              <a:t>скористатися</a:t>
            </a:r>
            <a:r>
              <a:rPr lang="ru-RU" dirty="0" smtClean="0"/>
              <a:t> </a:t>
            </a:r>
            <a:r>
              <a:rPr lang="ru-RU" dirty="0" err="1" smtClean="0"/>
              <a:t>перевіреними</a:t>
            </a:r>
            <a:r>
              <a:rPr lang="ru-RU" dirty="0" smtClean="0"/>
              <a:t> часом методами </a:t>
            </a:r>
            <a:r>
              <a:rPr lang="ru-RU" dirty="0" err="1" smtClean="0"/>
              <a:t>інтерпретаціі</a:t>
            </a:r>
            <a:r>
              <a:rPr lang="ru-RU" dirty="0" smtClean="0"/>
              <a:t>. </a:t>
            </a:r>
            <a:r>
              <a:rPr lang="ru-RU" dirty="0" err="1" smtClean="0"/>
              <a:t>Найвідомішими</a:t>
            </a:r>
            <a:r>
              <a:rPr lang="ru-RU" dirty="0" smtClean="0"/>
              <a:t> </a:t>
            </a:r>
            <a:r>
              <a:rPr lang="ru-RU" dirty="0" err="1" smtClean="0"/>
              <a:t>з</a:t>
            </a:r>
            <a:r>
              <a:rPr lang="ru-RU" dirty="0" smtClean="0"/>
              <a:t> них </a:t>
            </a:r>
            <a:r>
              <a:rPr lang="ru-RU" dirty="0" err="1" smtClean="0"/>
              <a:t>рішеннями</a:t>
            </a:r>
            <a:r>
              <a:rPr lang="ru-RU" dirty="0" smtClean="0"/>
              <a:t>, </a:t>
            </a:r>
            <a:r>
              <a:rPr lang="ru-RU" dirty="0" err="1" smtClean="0"/>
              <a:t>які</a:t>
            </a:r>
            <a:r>
              <a:rPr lang="ru-RU" dirty="0" smtClean="0"/>
              <a:t> передували </a:t>
            </a:r>
            <a:r>
              <a:rPr lang="en-US" dirty="0" smtClean="0"/>
              <a:t>P-</a:t>
            </a:r>
            <a:r>
              <a:rPr lang="ru-RU" dirty="0" smtClean="0"/>
              <a:t>коду, </a:t>
            </a:r>
            <a:r>
              <a:rPr lang="ru-RU" dirty="0" err="1" smtClean="0"/>
              <a:t>можна</a:t>
            </a:r>
            <a:r>
              <a:rPr lang="ru-RU" dirty="0" smtClean="0"/>
              <a:t> </a:t>
            </a:r>
            <a:r>
              <a:rPr lang="ru-RU" dirty="0" err="1" smtClean="0"/>
              <a:t>назвати</a:t>
            </a:r>
            <a:r>
              <a:rPr lang="ru-RU" dirty="0" smtClean="0"/>
              <a:t> </a:t>
            </a:r>
            <a:r>
              <a:rPr lang="ru-RU" dirty="0" err="1" smtClean="0"/>
              <a:t>реалізацію</a:t>
            </a:r>
            <a:r>
              <a:rPr lang="ru-RU" dirty="0" smtClean="0"/>
              <a:t> </a:t>
            </a:r>
            <a:r>
              <a:rPr lang="ru-RU" dirty="0" err="1" smtClean="0"/>
              <a:t>мови</a:t>
            </a:r>
            <a:r>
              <a:rPr lang="ru-RU" dirty="0" smtClean="0"/>
              <a:t> </a:t>
            </a:r>
            <a:r>
              <a:rPr lang="en-US" dirty="0" smtClean="0"/>
              <a:t>Snobol-4 (</a:t>
            </a:r>
            <a:r>
              <a:rPr lang="ru-RU" dirty="0" smtClean="0"/>
              <a:t>Р. </a:t>
            </a:r>
            <a:r>
              <a:rPr lang="ru-RU" dirty="0" err="1" smtClean="0"/>
              <a:t>Грісуолдом</a:t>
            </a:r>
            <a:r>
              <a:rPr lang="ru-RU" dirty="0" smtClean="0"/>
              <a:t>, у 1967 </a:t>
            </a:r>
            <a:r>
              <a:rPr lang="ru-RU" dirty="0" err="1" smtClean="0"/>
              <a:t>році</a:t>
            </a:r>
            <a:r>
              <a:rPr lang="ru-RU" dirty="0" smtClean="0"/>
              <a:t>), де в </a:t>
            </a:r>
            <a:r>
              <a:rPr lang="ru-RU" dirty="0" err="1" smtClean="0"/>
              <a:t>якості</a:t>
            </a:r>
            <a:r>
              <a:rPr lang="ru-RU" dirty="0" smtClean="0"/>
              <a:t> коду </a:t>
            </a:r>
            <a:r>
              <a:rPr lang="ru-RU" dirty="0" err="1" smtClean="0"/>
              <a:t>абстрактної</a:t>
            </a:r>
            <a:r>
              <a:rPr lang="ru-RU" dirty="0" smtClean="0"/>
              <a:t> </a:t>
            </a:r>
            <a:r>
              <a:rPr lang="ru-RU" dirty="0" err="1" smtClean="0"/>
              <a:t>машини</a:t>
            </a:r>
            <a:r>
              <a:rPr lang="ru-RU" dirty="0" smtClean="0"/>
              <a:t> </a:t>
            </a:r>
            <a:r>
              <a:rPr lang="ru-RU" dirty="0" err="1" smtClean="0"/>
              <a:t>використовувалася</a:t>
            </a:r>
            <a:r>
              <a:rPr lang="ru-RU" dirty="0" smtClean="0"/>
              <a:t> </a:t>
            </a:r>
            <a:r>
              <a:rPr lang="ru-RU" dirty="0" err="1" smtClean="0"/>
              <a:t>мова</a:t>
            </a:r>
            <a:r>
              <a:rPr lang="ru-RU" dirty="0" smtClean="0"/>
              <a:t> </a:t>
            </a:r>
            <a:r>
              <a:rPr lang="en-US" dirty="0" smtClean="0">
                <a:hlinkClick r:id="rId10" tooltip="SIL (ще не написана)"/>
              </a:rPr>
              <a:t>SIL</a:t>
            </a:r>
            <a:r>
              <a:rPr lang="en-US" dirty="0" smtClean="0"/>
              <a:t> (</a:t>
            </a:r>
            <a:r>
              <a:rPr lang="en-US" dirty="0" smtClean="0">
                <a:hlinkClick r:id="rId11" tooltip="System Implementation Language (ще не написана)"/>
              </a:rPr>
              <a:t>System Implementation Language</a:t>
            </a:r>
            <a:r>
              <a:rPr lang="en-US" dirty="0" smtClean="0"/>
              <a:t>).</a:t>
            </a:r>
          </a:p>
          <a:p>
            <a:endParaRPr lang="ru-RU" dirty="0"/>
          </a:p>
        </p:txBody>
      </p:sp>
    </p:spTree>
  </p:cSld>
  <p:clrMapOvr>
    <a:masterClrMapping/>
  </p:clrMapOvr>
  <p:transition spd="med">
    <p:check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0"/>
            <a:ext cx="7485512" cy="1096962"/>
          </a:xfrm>
        </p:spPr>
        <p:txBody>
          <a:bodyPr>
            <a:normAutofit/>
          </a:bodyPr>
          <a:lstStyle/>
          <a:p>
            <a:pPr algn="ctr"/>
            <a:r>
              <a:rPr lang="ru-RU" sz="5400" dirty="0" err="1" smtClean="0"/>
              <a:t>Особливості</a:t>
            </a:r>
            <a:r>
              <a:rPr lang="ru-RU" sz="5400" dirty="0" smtClean="0"/>
              <a:t> </a:t>
            </a:r>
            <a:r>
              <a:rPr lang="ru-RU" sz="5400" dirty="0" err="1" smtClean="0"/>
              <a:t>мови</a:t>
            </a:r>
            <a:endParaRPr lang="ru-RU" sz="5400" dirty="0"/>
          </a:p>
        </p:txBody>
      </p:sp>
      <p:sp>
        <p:nvSpPr>
          <p:cNvPr id="3" name="Содержимое 2"/>
          <p:cNvSpPr>
            <a:spLocks noGrp="1"/>
          </p:cNvSpPr>
          <p:nvPr>
            <p:ph idx="1"/>
          </p:nvPr>
        </p:nvSpPr>
        <p:spPr>
          <a:xfrm>
            <a:off x="0" y="1268760"/>
            <a:ext cx="9036496" cy="3384376"/>
          </a:xfrm>
        </p:spPr>
        <p:txBody>
          <a:bodyPr>
            <a:noAutofit/>
          </a:bodyPr>
          <a:lstStyle/>
          <a:p>
            <a:pPr>
              <a:lnSpc>
                <a:spcPct val="120000"/>
              </a:lnSpc>
              <a:spcBef>
                <a:spcPts val="1200"/>
              </a:spcBef>
            </a:pPr>
            <a:r>
              <a:rPr lang="ru-RU" sz="1050" dirty="0" err="1" smtClean="0">
                <a:latin typeface="Arial" pitchFamily="34" charset="0"/>
                <a:cs typeface="Arial" pitchFamily="34" charset="0"/>
              </a:rPr>
              <a:t>Початкова</a:t>
            </a:r>
            <a:r>
              <a:rPr lang="ru-RU" sz="1050" dirty="0" smtClean="0">
                <a:latin typeface="Arial" pitchFamily="34" charset="0"/>
                <a:cs typeface="Arial" pitchFamily="34" charset="0"/>
              </a:rPr>
              <a:t> мета </a:t>
            </a:r>
            <a:r>
              <a:rPr lang="ru-RU" sz="1050" dirty="0" err="1" smtClean="0">
                <a:latin typeface="Arial" pitchFamily="34" charset="0"/>
                <a:cs typeface="Arial" pitchFamily="34" charset="0"/>
              </a:rPr>
              <a:t>розробки</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мови</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диктувалася</a:t>
            </a:r>
            <a:r>
              <a:rPr lang="ru-RU" sz="1050" dirty="0" smtClean="0">
                <a:latin typeface="Arial" pitchFamily="34" charset="0"/>
                <a:cs typeface="Arial" pitchFamily="34" charset="0"/>
              </a:rPr>
              <a:t> потребою </a:t>
            </a:r>
            <a:r>
              <a:rPr lang="ru-RU" sz="1050" dirty="0" err="1" smtClean="0">
                <a:latin typeface="Arial" pitchFamily="34" charset="0"/>
                <a:cs typeface="Arial" pitchFamily="34" charset="0"/>
              </a:rPr>
              <a:t>інструмента</a:t>
            </a:r>
            <a:r>
              <a:rPr lang="ru-RU" sz="1050" dirty="0" smtClean="0">
                <a:latin typeface="Arial" pitchFamily="34" charset="0"/>
                <a:cs typeface="Arial" pitchFamily="34" charset="0"/>
              </a:rPr>
              <a:t> «для </a:t>
            </a:r>
            <a:r>
              <a:rPr lang="ru-RU" sz="1050" dirty="0" err="1" smtClean="0">
                <a:latin typeface="Arial" pitchFamily="34" charset="0"/>
                <a:cs typeface="Arial" pitchFamily="34" charset="0"/>
              </a:rPr>
              <a:t>навчання</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програмуванню</a:t>
            </a:r>
            <a:r>
              <a:rPr lang="ru-RU" sz="1050" dirty="0" smtClean="0">
                <a:latin typeface="Arial" pitchFamily="34" charset="0"/>
                <a:cs typeface="Arial" pitchFamily="34" charset="0"/>
              </a:rPr>
              <a:t> як </a:t>
            </a:r>
            <a:r>
              <a:rPr lang="ru-RU" sz="1050" dirty="0" err="1" smtClean="0">
                <a:latin typeface="Arial" pitchFamily="34" charset="0"/>
                <a:cs typeface="Arial" pitchFamily="34" charset="0"/>
              </a:rPr>
              <a:t>систематичній</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дисципліні</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Pascal</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належить</a:t>
            </a:r>
            <a:r>
              <a:rPr lang="ru-RU" sz="1050" dirty="0" smtClean="0">
                <a:latin typeface="Arial" pitchFamily="34" charset="0"/>
                <a:cs typeface="Arial" pitchFamily="34" charset="0"/>
              </a:rPr>
              <a:t> до </a:t>
            </a:r>
            <a:r>
              <a:rPr lang="ru-RU" sz="1050" dirty="0" err="1" smtClean="0">
                <a:latin typeface="Arial" pitchFamily="34" charset="0"/>
                <a:cs typeface="Arial" pitchFamily="34" charset="0"/>
                <a:hlinkClick r:id="rId2" tooltip="Algol"/>
              </a:rPr>
              <a:t>Algol</a:t>
            </a:r>
            <a:r>
              <a:rPr lang="ru-RU" sz="1050" dirty="0" err="1" smtClean="0">
                <a:latin typeface="Arial" pitchFamily="34" charset="0"/>
                <a:cs typeface="Arial" pitchFamily="34" charset="0"/>
              </a:rPr>
              <a:t>-подібних</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мов</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програмування</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оскільки</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використовує</a:t>
            </a:r>
            <a:r>
              <a:rPr lang="ru-RU" sz="1050" dirty="0" smtClean="0">
                <a:latin typeface="Arial" pitchFamily="34" charset="0"/>
                <a:cs typeface="Arial" pitchFamily="34" charset="0"/>
              </a:rPr>
              <a:t> семантику </a:t>
            </a:r>
            <a:r>
              <a:rPr lang="ru-RU" sz="1050" dirty="0" err="1" smtClean="0">
                <a:latin typeface="Arial" pitchFamily="34" charset="0"/>
                <a:cs typeface="Arial" pitchFamily="34" charset="0"/>
                <a:hlinkClick r:id="rId2" tooltip="Algol"/>
              </a:rPr>
              <a:t>Algol</a:t>
            </a:r>
            <a:r>
              <a:rPr lang="ru-RU" sz="1050" dirty="0" err="1" smtClean="0">
                <a:latin typeface="Arial" pitchFamily="34" charset="0"/>
                <a:cs typeface="Arial" pitchFamily="34" charset="0"/>
              </a:rPr>
              <a:t>-ла</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Однак</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Pascal</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мав</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суттєве</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удосконалення</a:t>
            </a:r>
            <a:r>
              <a:rPr lang="ru-RU" sz="1050" dirty="0" smtClean="0">
                <a:latin typeface="Arial" pitchFamily="34" charset="0"/>
                <a:cs typeface="Arial" pitchFamily="34" charset="0"/>
              </a:rPr>
              <a:t> — </a:t>
            </a:r>
            <a:r>
              <a:rPr lang="ru-RU" sz="1050" dirty="0" err="1" smtClean="0">
                <a:latin typeface="Arial" pitchFamily="34" charset="0"/>
                <a:cs typeface="Arial" pitchFamily="34" charset="0"/>
              </a:rPr>
              <a:t>жорстку</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типізацію</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Це</a:t>
            </a:r>
            <a:r>
              <a:rPr lang="ru-RU" sz="1050" dirty="0" smtClean="0">
                <a:latin typeface="Arial" pitchFamily="34" charset="0"/>
                <a:cs typeface="Arial" pitchFamily="34" charset="0"/>
              </a:rPr>
              <a:t> означало, </a:t>
            </a:r>
            <a:r>
              <a:rPr lang="ru-RU" sz="1050" dirty="0" err="1" smtClean="0">
                <a:latin typeface="Arial" pitchFamily="34" charset="0"/>
                <a:cs typeface="Arial" pitchFamily="34" charset="0"/>
              </a:rPr>
              <a:t>що</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присвоювання</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можна</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було</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виконувати</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лише</a:t>
            </a:r>
            <a:r>
              <a:rPr lang="ru-RU" sz="1050" dirty="0" smtClean="0">
                <a:latin typeface="Arial" pitchFamily="34" charset="0"/>
                <a:cs typeface="Arial" pitchFamily="34" charset="0"/>
              </a:rPr>
              <a:t> для </a:t>
            </a:r>
            <a:r>
              <a:rPr lang="ru-RU" sz="1050" dirty="0" err="1" smtClean="0">
                <a:latin typeface="Arial" pitchFamily="34" charset="0"/>
                <a:cs typeface="Arial" pitchFamily="34" charset="0"/>
              </a:rPr>
              <a:t>змінних</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що</a:t>
            </a:r>
            <a:r>
              <a:rPr lang="ru-RU" sz="1050" dirty="0" smtClean="0">
                <a:latin typeface="Arial" pitchFamily="34" charset="0"/>
                <a:cs typeface="Arial" pitchFamily="34" charset="0"/>
              </a:rPr>
              <a:t> належать до одного типу </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Це</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удосконалення</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суттєво</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покращило</a:t>
            </a:r>
            <a:r>
              <a:rPr lang="ru-RU" sz="1050" dirty="0" smtClean="0">
                <a:latin typeface="Arial" pitchFamily="34" charset="0"/>
                <a:cs typeface="Arial" pitchFamily="34" charset="0"/>
              </a:rPr>
              <a:t> стиль </a:t>
            </a:r>
            <a:r>
              <a:rPr lang="ru-RU" sz="1050" dirty="0" err="1" smtClean="0">
                <a:latin typeface="Arial" pitchFamily="34" charset="0"/>
                <a:cs typeface="Arial" pitchFamily="34" charset="0"/>
              </a:rPr>
              <a:t>програмування</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оскільки</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значну</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частину</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помилок</a:t>
            </a:r>
            <a:r>
              <a:rPr lang="ru-RU" sz="1050" dirty="0" smtClean="0">
                <a:latin typeface="Arial" pitchFamily="34" charset="0"/>
                <a:cs typeface="Arial" pitchFamily="34" charset="0"/>
              </a:rPr>
              <a:t> вдавалось </a:t>
            </a:r>
            <a:r>
              <a:rPr lang="ru-RU" sz="1050" dirty="0" err="1" smtClean="0">
                <a:latin typeface="Arial" pitchFamily="34" charset="0"/>
                <a:cs typeface="Arial" pitchFamily="34" charset="0"/>
              </a:rPr>
              <a:t>виявити</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ще</a:t>
            </a:r>
            <a:r>
              <a:rPr lang="ru-RU" sz="1050" dirty="0" smtClean="0">
                <a:latin typeface="Arial" pitchFamily="34" charset="0"/>
                <a:cs typeface="Arial" pitchFamily="34" charset="0"/>
              </a:rPr>
              <a:t> на </a:t>
            </a:r>
            <a:r>
              <a:rPr lang="ru-RU" sz="1050" dirty="0" err="1" smtClean="0">
                <a:latin typeface="Arial" pitchFamily="34" charset="0"/>
                <a:cs typeface="Arial" pitchFamily="34" charset="0"/>
              </a:rPr>
              <a:t>етапі</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компіляції</a:t>
            </a:r>
            <a:r>
              <a:rPr lang="ru-RU" sz="1050" dirty="0" smtClean="0">
                <a:latin typeface="Arial" pitchFamily="34" charset="0"/>
                <a:cs typeface="Arial" pitchFamily="34" charset="0"/>
              </a:rPr>
              <a:t> — </a:t>
            </a:r>
            <a:r>
              <a:rPr lang="ru-RU" sz="1050" dirty="0" err="1" smtClean="0">
                <a:latin typeface="Arial" pitchFamily="34" charset="0"/>
                <a:cs typeface="Arial" pitchFamily="34" charset="0"/>
              </a:rPr>
              <a:t>що</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збільшує</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надійність</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програм</a:t>
            </a:r>
            <a:r>
              <a:rPr lang="ru-RU" sz="1050" dirty="0" smtClean="0">
                <a:latin typeface="Arial" pitchFamily="34" charset="0"/>
                <a:cs typeface="Arial" pitchFamily="34" charset="0"/>
              </a:rPr>
              <a:t>.</a:t>
            </a:r>
          </a:p>
          <a:p>
            <a:pPr>
              <a:lnSpc>
                <a:spcPct val="120000"/>
              </a:lnSpc>
              <a:spcBef>
                <a:spcPts val="1200"/>
              </a:spcBef>
            </a:pPr>
            <a:r>
              <a:rPr lang="ru-RU" sz="1050" dirty="0" err="1" smtClean="0">
                <a:latin typeface="Arial" pitchFamily="34" charset="0"/>
                <a:cs typeface="Arial" pitchFamily="34" charset="0"/>
              </a:rPr>
              <a:t>Однак</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мова</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розроблялась</a:t>
            </a:r>
            <a:r>
              <a:rPr lang="ru-RU" sz="1050" dirty="0" smtClean="0">
                <a:latin typeface="Arial" pitchFamily="34" charset="0"/>
                <a:cs typeface="Arial" pitchFamily="34" charset="0"/>
              </a:rPr>
              <a:t> як </a:t>
            </a:r>
            <a:r>
              <a:rPr lang="ru-RU" sz="1050" dirty="0" err="1" smtClean="0">
                <a:latin typeface="Arial" pitchFamily="34" charset="0"/>
                <a:cs typeface="Arial" pitchFamily="34" charset="0"/>
              </a:rPr>
              <a:t>дослідницький</a:t>
            </a:r>
            <a:r>
              <a:rPr lang="ru-RU" sz="1050" dirty="0" smtClean="0">
                <a:latin typeface="Arial" pitchFamily="34" charset="0"/>
                <a:cs typeface="Arial" pitchFamily="34" charset="0"/>
              </a:rPr>
              <a:t> проект </a:t>
            </a:r>
            <a:r>
              <a:rPr lang="ru-RU" sz="1050" dirty="0" err="1" smtClean="0">
                <a:latin typeface="Arial" pitchFamily="34" charset="0"/>
                <a:cs typeface="Arial" pitchFamily="34" charset="0"/>
              </a:rPr>
              <a:t>і</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первісний</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Pascal</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був</a:t>
            </a:r>
            <a:r>
              <a:rPr lang="ru-RU" sz="1050" dirty="0" smtClean="0">
                <a:latin typeface="Arial" pitchFamily="34" charset="0"/>
                <a:cs typeface="Arial" pitchFamily="34" charset="0"/>
              </a:rPr>
              <a:t> мало </a:t>
            </a:r>
            <a:r>
              <a:rPr lang="ru-RU" sz="1050" dirty="0" err="1" smtClean="0">
                <a:latin typeface="Arial" pitchFamily="34" charset="0"/>
                <a:cs typeface="Arial" pitchFamily="34" charset="0"/>
              </a:rPr>
              <a:t>придатний</a:t>
            </a:r>
            <a:r>
              <a:rPr lang="ru-RU" sz="1050" dirty="0" smtClean="0">
                <a:latin typeface="Arial" pitchFamily="34" charset="0"/>
                <a:cs typeface="Arial" pitchFamily="34" charset="0"/>
              </a:rPr>
              <a:t> для </a:t>
            </a:r>
            <a:r>
              <a:rPr lang="ru-RU" sz="1050" dirty="0" err="1" smtClean="0">
                <a:latin typeface="Arial" pitchFamily="34" charset="0"/>
                <a:cs typeface="Arial" pitchFamily="34" charset="0"/>
              </a:rPr>
              <a:t>написання</a:t>
            </a:r>
            <a:r>
              <a:rPr lang="ru-RU" sz="1050" dirty="0" smtClean="0">
                <a:latin typeface="Arial" pitchFamily="34" charset="0"/>
                <a:cs typeface="Arial" pitchFamily="34" charset="0"/>
              </a:rPr>
              <a:t> великих </a:t>
            </a:r>
            <a:r>
              <a:rPr lang="ru-RU" sz="1050" dirty="0" err="1" smtClean="0">
                <a:latin typeface="Arial" pitchFamily="34" charset="0"/>
                <a:cs typeface="Arial" pitchFamily="34" charset="0"/>
              </a:rPr>
              <a:t>проектів</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оскільки</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програму</a:t>
            </a:r>
            <a:r>
              <a:rPr lang="ru-RU" sz="1050" dirty="0" smtClean="0">
                <a:latin typeface="Arial" pitchFamily="34" charset="0"/>
                <a:cs typeface="Arial" pitchFamily="34" charset="0"/>
              </a:rPr>
              <a:t> не </a:t>
            </a:r>
            <a:r>
              <a:rPr lang="ru-RU" sz="1050" dirty="0" err="1" smtClean="0">
                <a:latin typeface="Arial" pitchFamily="34" charset="0"/>
                <a:cs typeface="Arial" pitchFamily="34" charset="0"/>
              </a:rPr>
              <a:t>можна</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було</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скласти</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з</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кількох</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програмних</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частин</a:t>
            </a:r>
            <a:r>
              <a:rPr lang="ru-RU" sz="1050" dirty="0" smtClean="0">
                <a:latin typeface="Arial" pitchFamily="34" charset="0"/>
                <a:cs typeface="Arial" pitchFamily="34" charset="0"/>
              </a:rPr>
              <a:t> — просто не </a:t>
            </a:r>
            <a:r>
              <a:rPr lang="ru-RU" sz="1050" dirty="0" err="1" smtClean="0">
                <a:latin typeface="Arial" pitchFamily="34" charset="0"/>
                <a:cs typeface="Arial" pitchFamily="34" charset="0"/>
              </a:rPr>
              <a:t>було</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передбачено</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такої</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можливості</a:t>
            </a:r>
            <a:r>
              <a:rPr lang="ru-RU" sz="1050" dirty="0" smtClean="0">
                <a:latin typeface="Arial" pitchFamily="34" charset="0"/>
                <a:cs typeface="Arial" pitchFamily="34" charset="0"/>
              </a:rPr>
              <a:t>. Але </a:t>
            </a:r>
            <a:r>
              <a:rPr lang="ru-RU" sz="1050" dirty="0" err="1" smtClean="0">
                <a:latin typeface="Arial" pitchFamily="34" charset="0"/>
                <a:cs typeface="Arial" pitchFamily="34" charset="0"/>
              </a:rPr>
              <a:t>ця</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мова</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програмування</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швидко</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завоювала</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популярність</a:t>
            </a:r>
            <a:r>
              <a:rPr lang="ru-RU" sz="1050" dirty="0" smtClean="0">
                <a:latin typeface="Arial" pitchFamily="34" charset="0"/>
                <a:cs typeface="Arial" pitchFamily="34" charset="0"/>
              </a:rPr>
              <a:t> у </a:t>
            </a:r>
            <a:r>
              <a:rPr lang="ru-RU" sz="1050" dirty="0" err="1" smtClean="0">
                <a:latin typeface="Arial" pitchFamily="34" charset="0"/>
                <a:cs typeface="Arial" pitchFamily="34" charset="0"/>
              </a:rPr>
              <a:t>навчальних</a:t>
            </a:r>
            <a:r>
              <a:rPr lang="ru-RU" sz="1050" dirty="0" smtClean="0">
                <a:latin typeface="Arial" pitchFamily="34" charset="0"/>
                <a:cs typeface="Arial" pitchFamily="34" charset="0"/>
              </a:rPr>
              <a:t> закладах при </a:t>
            </a:r>
            <a:r>
              <a:rPr lang="ru-RU" sz="1050" dirty="0" err="1" smtClean="0">
                <a:latin typeface="Arial" pitchFamily="34" charset="0"/>
                <a:cs typeface="Arial" pitchFamily="34" charset="0"/>
              </a:rPr>
              <a:t>вивченні</a:t>
            </a:r>
            <a:r>
              <a:rPr lang="ru-RU" sz="1050" dirty="0" smtClean="0">
                <a:latin typeface="Arial" pitchFamily="34" charset="0"/>
                <a:cs typeface="Arial" pitchFamily="34" charset="0"/>
              </a:rPr>
              <a:t> </a:t>
            </a:r>
            <a:r>
              <a:rPr lang="ru-RU" sz="1050" dirty="0" err="1" smtClean="0">
                <a:latin typeface="Arial" pitchFamily="34" charset="0"/>
                <a:cs typeface="Arial" pitchFamily="34" charset="0"/>
                <a:hlinkClick r:id="rId3" tooltip="Програмування"/>
              </a:rPr>
              <a:t>програмування</a:t>
            </a:r>
            <a:r>
              <a:rPr lang="ru-RU" sz="1050" dirty="0" smtClean="0">
                <a:latin typeface="Arial" pitchFamily="34" charset="0"/>
                <a:cs typeface="Arial" pitchFamily="34" charset="0"/>
              </a:rPr>
              <a:t>. А коли </a:t>
            </a:r>
            <a:r>
              <a:rPr lang="ru-RU" sz="1050" dirty="0" err="1" smtClean="0">
                <a:latin typeface="Arial" pitchFamily="34" charset="0"/>
                <a:cs typeface="Arial" pitchFamily="34" charset="0"/>
              </a:rPr>
              <a:t>з'явились</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діалекти</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мови</a:t>
            </a:r>
            <a:r>
              <a:rPr lang="ru-RU" sz="1050" dirty="0" smtClean="0">
                <a:latin typeface="Arial" pitchFamily="34" charset="0"/>
                <a:cs typeface="Arial" pitchFamily="34" charset="0"/>
              </a:rPr>
              <a:t> де </a:t>
            </a:r>
            <a:r>
              <a:rPr lang="ru-RU" sz="1050" dirty="0" err="1" smtClean="0">
                <a:latin typeface="Arial" pitchFamily="34" charset="0"/>
                <a:cs typeface="Arial" pitchFamily="34" charset="0"/>
              </a:rPr>
              <a:t>можливим</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було</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окреме</a:t>
            </a:r>
            <a:r>
              <a:rPr lang="ru-RU" sz="1050" dirty="0" smtClean="0">
                <a:latin typeface="Arial" pitchFamily="34" charset="0"/>
                <a:cs typeface="Arial" pitchFamily="34" charset="0"/>
              </a:rPr>
              <a:t> </a:t>
            </a:r>
            <a:r>
              <a:rPr lang="ru-RU" sz="1050" dirty="0" err="1" smtClean="0">
                <a:latin typeface="Arial" pitchFamily="34" charset="0"/>
                <a:cs typeface="Arial" pitchFamily="34" charset="0"/>
                <a:hlinkClick r:id="rId4" tooltip="Компілятор"/>
              </a:rPr>
              <a:t>компілювання</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програмних</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частин</a:t>
            </a:r>
            <a:r>
              <a:rPr lang="ru-RU" sz="1050" dirty="0" smtClean="0">
                <a:latin typeface="Arial" pitchFamily="34" charset="0"/>
                <a:cs typeface="Arial" pitchFamily="34" charset="0"/>
              </a:rPr>
              <a:t> — </a:t>
            </a:r>
            <a:r>
              <a:rPr lang="ru-RU" sz="1050" dirty="0" err="1" smtClean="0">
                <a:latin typeface="Arial" pitchFamily="34" charset="0"/>
                <a:cs typeface="Arial" pitchFamily="34" charset="0"/>
              </a:rPr>
              <a:t>Pascal</a:t>
            </a:r>
            <a:r>
              <a:rPr lang="ru-RU" sz="1050" dirty="0" smtClean="0">
                <a:latin typeface="Arial" pitchFamily="34" charset="0"/>
                <a:cs typeface="Arial" pitchFamily="34" charset="0"/>
              </a:rPr>
              <a:t> став </a:t>
            </a:r>
            <a:r>
              <a:rPr lang="ru-RU" sz="1050" dirty="0" err="1" smtClean="0">
                <a:latin typeface="Arial" pitchFamily="34" charset="0"/>
                <a:cs typeface="Arial" pitchFamily="34" charset="0"/>
              </a:rPr>
              <a:t>засобом</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написання</a:t>
            </a:r>
            <a:r>
              <a:rPr lang="ru-RU" sz="1050" dirty="0" smtClean="0">
                <a:latin typeface="Arial" pitchFamily="34" charset="0"/>
                <a:cs typeface="Arial" pitchFamily="34" charset="0"/>
              </a:rPr>
              <a:t> великих </a:t>
            </a:r>
            <a:r>
              <a:rPr lang="ru-RU" sz="1050" dirty="0" err="1" smtClean="0">
                <a:latin typeface="Arial" pitchFamily="34" charset="0"/>
                <a:cs typeface="Arial" pitchFamily="34" charset="0"/>
              </a:rPr>
              <a:t>програмних</a:t>
            </a:r>
            <a:r>
              <a:rPr lang="ru-RU" sz="1050" dirty="0" smtClean="0">
                <a:latin typeface="Arial" pitchFamily="34" charset="0"/>
                <a:cs typeface="Arial" pitchFamily="34" charset="0"/>
              </a:rPr>
              <a:t> систем.</a:t>
            </a:r>
          </a:p>
          <a:p>
            <a:pPr>
              <a:lnSpc>
                <a:spcPct val="120000"/>
              </a:lnSpc>
              <a:spcBef>
                <a:spcPts val="1200"/>
              </a:spcBef>
            </a:pPr>
            <a:r>
              <a:rPr lang="ru-RU" sz="1050" dirty="0" err="1" smtClean="0">
                <a:latin typeface="Arial" pitchFamily="34" charset="0"/>
                <a:cs typeface="Arial" pitchFamily="34" charset="0"/>
              </a:rPr>
              <a:t>Існує</a:t>
            </a:r>
            <a:r>
              <a:rPr lang="ru-RU" sz="1050" dirty="0" smtClean="0">
                <a:latin typeface="Arial" pitchFamily="34" charset="0"/>
                <a:cs typeface="Arial" pitchFamily="34" charset="0"/>
              </a:rPr>
              <a:t> ряд </a:t>
            </a:r>
            <a:r>
              <a:rPr lang="ru-RU" sz="1050" i="1" dirty="0" err="1" smtClean="0">
                <a:latin typeface="Arial" pitchFamily="34" charset="0"/>
                <a:cs typeface="Arial" pitchFamily="34" charset="0"/>
              </a:rPr>
              <a:t>об'єктивних</a:t>
            </a:r>
            <a:r>
              <a:rPr lang="ru-RU" sz="1050" i="1" dirty="0" smtClean="0">
                <a:latin typeface="Arial" pitchFamily="34" charset="0"/>
                <a:cs typeface="Arial" pitchFamily="34" charset="0"/>
              </a:rPr>
              <a:t> причин, </a:t>
            </a:r>
            <a:r>
              <a:rPr lang="ru-RU" sz="1050" i="1" dirty="0" err="1" smtClean="0">
                <a:latin typeface="Arial" pitchFamily="34" charset="0"/>
                <a:cs typeface="Arial" pitchFamily="34" charset="0"/>
              </a:rPr>
              <a:t>які</a:t>
            </a:r>
            <a:r>
              <a:rPr lang="ru-RU" sz="1050" i="1" dirty="0" smtClean="0">
                <a:latin typeface="Arial" pitchFamily="34" charset="0"/>
                <a:cs typeface="Arial" pitchFamily="34" charset="0"/>
              </a:rPr>
              <a:t> </a:t>
            </a:r>
            <a:r>
              <a:rPr lang="ru-RU" sz="1050" i="1" dirty="0" err="1" smtClean="0">
                <a:latin typeface="Arial" pitchFamily="34" charset="0"/>
                <a:cs typeface="Arial" pitchFamily="34" charset="0"/>
              </a:rPr>
              <a:t>обумовили</a:t>
            </a:r>
            <a:r>
              <a:rPr lang="ru-RU" sz="1050" i="1" dirty="0" smtClean="0">
                <a:latin typeface="Arial" pitchFamily="34" charset="0"/>
                <a:cs typeface="Arial" pitchFamily="34" charset="0"/>
              </a:rPr>
              <a:t> </a:t>
            </a:r>
            <a:r>
              <a:rPr lang="ru-RU" sz="1050" i="1" dirty="0" err="1" smtClean="0">
                <a:latin typeface="Arial" pitchFamily="34" charset="0"/>
                <a:cs typeface="Arial" pitchFamily="34" charset="0"/>
              </a:rPr>
              <a:t>видатний</a:t>
            </a:r>
            <a:r>
              <a:rPr lang="ru-RU" sz="1050" i="1" dirty="0" smtClean="0">
                <a:latin typeface="Arial" pitchFamily="34" charset="0"/>
                <a:cs typeface="Arial" pitchFamily="34" charset="0"/>
              </a:rPr>
              <a:t> </a:t>
            </a:r>
            <a:r>
              <a:rPr lang="ru-RU" sz="1050" i="1" dirty="0" err="1" smtClean="0">
                <a:latin typeface="Arial" pitchFamily="34" charset="0"/>
                <a:cs typeface="Arial" pitchFamily="34" charset="0"/>
              </a:rPr>
              <a:t>успіх</a:t>
            </a:r>
            <a:r>
              <a:rPr lang="ru-RU" sz="1050" i="1" dirty="0" smtClean="0">
                <a:latin typeface="Arial" pitchFamily="34" charset="0"/>
                <a:cs typeface="Arial" pitchFamily="34" charset="0"/>
              </a:rPr>
              <a:t> </a:t>
            </a:r>
            <a:r>
              <a:rPr lang="ru-RU" sz="1050" i="1" dirty="0" err="1" smtClean="0">
                <a:latin typeface="Arial" pitchFamily="34" charset="0"/>
                <a:cs typeface="Arial" pitchFamily="34" charset="0"/>
              </a:rPr>
              <a:t>мови</a:t>
            </a:r>
            <a:r>
              <a:rPr lang="ru-RU" sz="1050" i="1" dirty="0" smtClean="0">
                <a:latin typeface="Arial" pitchFamily="34" charset="0"/>
                <a:cs typeface="Arial" pitchFamily="34" charset="0"/>
              </a:rPr>
              <a:t> </a:t>
            </a:r>
            <a:r>
              <a:rPr lang="ru-RU" sz="1050" i="1" dirty="0" err="1" smtClean="0">
                <a:latin typeface="Arial" pitchFamily="34" charset="0"/>
                <a:cs typeface="Arial" pitchFamily="34" charset="0"/>
              </a:rPr>
              <a:t>Pascal</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Серед</a:t>
            </a:r>
            <a:r>
              <a:rPr lang="ru-RU" sz="1050" dirty="0" smtClean="0">
                <a:latin typeface="Arial" pitchFamily="34" charset="0"/>
                <a:cs typeface="Arial" pitchFamily="34" charset="0"/>
              </a:rPr>
              <a:t> них у першу </a:t>
            </a:r>
            <a:r>
              <a:rPr lang="ru-RU" sz="1050" dirty="0" err="1" smtClean="0">
                <a:latin typeface="Arial" pitchFamily="34" charset="0"/>
                <a:cs typeface="Arial" pitchFamily="34" charset="0"/>
              </a:rPr>
              <a:t>чергу</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потрібно</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вказати</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такі</a:t>
            </a:r>
            <a:r>
              <a:rPr lang="ru-RU" sz="1050" dirty="0" smtClean="0">
                <a:latin typeface="Arial" pitchFamily="34" charset="0"/>
                <a:cs typeface="Arial" pitchFamily="34" charset="0"/>
              </a:rPr>
              <a:t>:</a:t>
            </a:r>
          </a:p>
          <a:p>
            <a:pPr>
              <a:lnSpc>
                <a:spcPct val="120000"/>
              </a:lnSpc>
              <a:spcBef>
                <a:spcPts val="1200"/>
              </a:spcBef>
            </a:pPr>
            <a:r>
              <a:rPr lang="ru-RU" sz="1050" dirty="0" err="1" smtClean="0">
                <a:latin typeface="Arial" pitchFamily="34" charset="0"/>
                <a:cs typeface="Arial" pitchFamily="34" charset="0"/>
              </a:rPr>
              <a:t>Мова</a:t>
            </a:r>
            <a:r>
              <a:rPr lang="ru-RU" sz="1050" dirty="0" smtClean="0">
                <a:latin typeface="Arial" pitchFamily="34" charset="0"/>
                <a:cs typeface="Arial" pitchFamily="34" charset="0"/>
              </a:rPr>
              <a:t> в </a:t>
            </a:r>
            <a:r>
              <a:rPr lang="ru-RU" sz="1050" dirty="0" err="1" smtClean="0">
                <a:latin typeface="Arial" pitchFamily="34" charset="0"/>
                <a:cs typeface="Arial" pitchFamily="34" charset="0"/>
              </a:rPr>
              <a:t>природній</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і</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елегантній</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формі</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відбила</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найважливіші</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сучасні</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концепції</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технології</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розробки</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програм</a:t>
            </a:r>
            <a:r>
              <a:rPr lang="ru-RU" sz="1050" dirty="0" smtClean="0">
                <a:latin typeface="Arial" pitchFamily="34" charset="0"/>
                <a:cs typeface="Arial" pitchFamily="34" charset="0"/>
              </a:rPr>
              <a:t>.</a:t>
            </a:r>
          </a:p>
          <a:p>
            <a:pPr>
              <a:lnSpc>
                <a:spcPct val="120000"/>
              </a:lnSpc>
              <a:spcBef>
                <a:spcPts val="1200"/>
              </a:spcBef>
            </a:pPr>
            <a:r>
              <a:rPr lang="ru-RU" sz="1050" dirty="0" err="1" smtClean="0">
                <a:latin typeface="Arial" pitchFamily="34" charset="0"/>
                <a:cs typeface="Arial" pitchFamily="34" charset="0"/>
              </a:rPr>
              <a:t>Завдяки</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своїй</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компактності</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концептуальній</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цілісності</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й</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ортогональності</a:t>
            </a:r>
            <a:r>
              <a:rPr lang="ru-RU" sz="1050" dirty="0" smtClean="0">
                <a:latin typeface="Arial" pitchFamily="34" charset="0"/>
                <a:cs typeface="Arial" pitchFamily="34" charset="0"/>
              </a:rPr>
              <a:t> понять, а </a:t>
            </a:r>
            <a:r>
              <a:rPr lang="ru-RU" sz="1050" dirty="0" err="1" smtClean="0">
                <a:latin typeface="Arial" pitchFamily="34" charset="0"/>
                <a:cs typeface="Arial" pitchFamily="34" charset="0"/>
              </a:rPr>
              <a:t>також</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вдалому</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оригінальному</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опису</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запропонованому</a:t>
            </a:r>
            <a:r>
              <a:rPr lang="ru-RU" sz="1050" dirty="0" smtClean="0">
                <a:latin typeface="Arial" pitchFamily="34" charset="0"/>
                <a:cs typeface="Arial" pitchFamily="34" charset="0"/>
              </a:rPr>
              <a:t> автором </a:t>
            </a:r>
            <a:r>
              <a:rPr lang="ru-RU" sz="1050" dirty="0" err="1" smtClean="0">
                <a:latin typeface="Arial" pitchFamily="34" charset="0"/>
                <a:cs typeface="Arial" pitchFamily="34" charset="0"/>
              </a:rPr>
              <a:t>мови</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Pascalвиявився</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дуже</a:t>
            </a:r>
            <a:r>
              <a:rPr lang="ru-RU" sz="1050" dirty="0" smtClean="0">
                <a:latin typeface="Arial" pitchFamily="34" charset="0"/>
                <a:cs typeface="Arial" pitchFamily="34" charset="0"/>
              </a:rPr>
              <a:t> легким для </a:t>
            </a:r>
            <a:r>
              <a:rPr lang="ru-RU" sz="1050" dirty="0" err="1" smtClean="0">
                <a:latin typeface="Arial" pitchFamily="34" charset="0"/>
                <a:cs typeface="Arial" pitchFamily="34" charset="0"/>
              </a:rPr>
              <a:t>вивчення</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й</a:t>
            </a:r>
            <a:r>
              <a:rPr lang="ru-RU" sz="1050" dirty="0" smtClean="0">
                <a:latin typeface="Arial" pitchFamily="34" charset="0"/>
                <a:cs typeface="Arial" pitchFamily="34" charset="0"/>
              </a:rPr>
              <a:t> </a:t>
            </a:r>
            <a:r>
              <a:rPr lang="ru-RU" sz="1050" dirty="0" err="1" smtClean="0">
                <a:latin typeface="Arial" pitchFamily="34" charset="0"/>
                <a:cs typeface="Arial" pitchFamily="34" charset="0"/>
              </a:rPr>
              <a:t>освоєння</a:t>
            </a:r>
            <a:r>
              <a:rPr lang="ru-RU" sz="1050" dirty="0" smtClean="0">
                <a:latin typeface="Arial" pitchFamily="34" charset="0"/>
                <a:cs typeface="Arial" pitchFamily="34" charset="0"/>
              </a:rPr>
              <a:t>.</a:t>
            </a:r>
          </a:p>
          <a:p>
            <a:pPr>
              <a:lnSpc>
                <a:spcPct val="120000"/>
              </a:lnSpc>
              <a:spcBef>
                <a:spcPts val="1200"/>
              </a:spcBef>
            </a:pPr>
            <a:endParaRPr lang="ru-RU" sz="1050" dirty="0">
              <a:latin typeface="Arial" pitchFamily="34" charset="0"/>
              <a:cs typeface="Arial" pitchFamily="34" charset="0"/>
            </a:endParaRPr>
          </a:p>
        </p:txBody>
      </p:sp>
      <p:pic>
        <p:nvPicPr>
          <p:cNvPr id="17410" name="Picture 2" descr="C:\Users\Саша\Desktop\1362114606_turbo_pascal_7.1.jpg"/>
          <p:cNvPicPr>
            <a:picLocks noChangeAspect="1" noChangeArrowheads="1"/>
          </p:cNvPicPr>
          <p:nvPr/>
        </p:nvPicPr>
        <p:blipFill>
          <a:blip r:embed="rId5" cstate="print"/>
          <a:srcRect/>
          <a:stretch>
            <a:fillRect/>
          </a:stretch>
        </p:blipFill>
        <p:spPr bwMode="auto">
          <a:xfrm>
            <a:off x="5292080" y="4509120"/>
            <a:ext cx="3851920" cy="2133964"/>
          </a:xfrm>
          <a:prstGeom prst="rect">
            <a:avLst/>
          </a:prstGeom>
          <a:noFill/>
        </p:spPr>
      </p:pic>
      <p:sp>
        <p:nvSpPr>
          <p:cNvPr id="6" name="Прямоугольник 5"/>
          <p:cNvSpPr/>
          <p:nvPr/>
        </p:nvSpPr>
        <p:spPr>
          <a:xfrm>
            <a:off x="0" y="4509120"/>
            <a:ext cx="5292080" cy="2209644"/>
          </a:xfrm>
          <a:prstGeom prst="rect">
            <a:avLst/>
          </a:prstGeom>
        </p:spPr>
        <p:txBody>
          <a:bodyPr wrap="square">
            <a:spAutoFit/>
          </a:bodyPr>
          <a:lstStyle/>
          <a:p>
            <a:pPr marL="228600" indent="-228600">
              <a:lnSpc>
                <a:spcPct val="120000"/>
              </a:lnSpc>
              <a:spcBef>
                <a:spcPts val="1200"/>
              </a:spcBef>
              <a:buFont typeface="Wingdings" pitchFamily="2" charset="2"/>
              <a:buChar char="§"/>
            </a:pPr>
            <a:r>
              <a:rPr lang="ru-RU" sz="1100" dirty="0" err="1" smtClean="0">
                <a:latin typeface="Arial" pitchFamily="34" charset="0"/>
                <a:cs typeface="Arial" pitchFamily="34" charset="0"/>
              </a:rPr>
              <a:t>Незважаючи</a:t>
            </a:r>
            <a:r>
              <a:rPr lang="ru-RU" sz="1100" dirty="0" smtClean="0">
                <a:latin typeface="Arial" pitchFamily="34" charset="0"/>
                <a:cs typeface="Arial" pitchFamily="34" charset="0"/>
              </a:rPr>
              <a:t> на </a:t>
            </a:r>
            <a:r>
              <a:rPr lang="ru-RU" sz="1100" dirty="0" err="1" smtClean="0">
                <a:latin typeface="Arial" pitchFamily="34" charset="0"/>
                <a:cs typeface="Arial" pitchFamily="34" charset="0"/>
              </a:rPr>
              <a:t>відносну</a:t>
            </a:r>
            <a:r>
              <a:rPr lang="ru-RU" sz="1100" dirty="0" smtClean="0">
                <a:latin typeface="Arial" pitchFamily="34" charset="0"/>
                <a:cs typeface="Arial" pitchFamily="34" charset="0"/>
              </a:rPr>
              <a:t> простоту </a:t>
            </a:r>
            <a:r>
              <a:rPr lang="ru-RU" sz="1100" dirty="0" err="1" smtClean="0">
                <a:latin typeface="Arial" pitchFamily="34" charset="0"/>
                <a:cs typeface="Arial" pitchFamily="34" charset="0"/>
              </a:rPr>
              <a:t>мови</a:t>
            </a:r>
            <a:r>
              <a:rPr lang="ru-RU" sz="1100" dirty="0" smtClean="0">
                <a:latin typeface="Arial" pitchFamily="34" charset="0"/>
                <a:cs typeface="Arial" pitchFamily="34" charset="0"/>
              </a:rPr>
              <a:t>, вона </a:t>
            </a:r>
            <a:r>
              <a:rPr lang="ru-RU" sz="1100" dirty="0" err="1" smtClean="0">
                <a:latin typeface="Arial" pitchFamily="34" charset="0"/>
                <a:cs typeface="Arial" pitchFamily="34" charset="0"/>
              </a:rPr>
              <a:t>виявилась</a:t>
            </a:r>
            <a:r>
              <a:rPr lang="ru-RU" sz="1100" dirty="0" smtClean="0">
                <a:latin typeface="Arial" pitchFamily="34" charset="0"/>
                <a:cs typeface="Arial" pitchFamily="34" charset="0"/>
              </a:rPr>
              <a:t> </a:t>
            </a:r>
            <a:r>
              <a:rPr lang="ru-RU" sz="1100" dirty="0" err="1" smtClean="0">
                <a:latin typeface="Arial" pitchFamily="34" charset="0"/>
                <a:cs typeface="Arial" pitchFamily="34" charset="0"/>
              </a:rPr>
              <a:t>придатною</a:t>
            </a:r>
            <a:r>
              <a:rPr lang="ru-RU" sz="1100" dirty="0" smtClean="0">
                <a:latin typeface="Arial" pitchFamily="34" charset="0"/>
                <a:cs typeface="Arial" pitchFamily="34" charset="0"/>
              </a:rPr>
              <a:t> для </a:t>
            </a:r>
            <a:r>
              <a:rPr lang="ru-RU" sz="1100" dirty="0" err="1" smtClean="0">
                <a:latin typeface="Arial" pitchFamily="34" charset="0"/>
                <a:cs typeface="Arial" pitchFamily="34" charset="0"/>
              </a:rPr>
              <a:t>дуже</a:t>
            </a:r>
            <a:r>
              <a:rPr lang="ru-RU" sz="1100" dirty="0" smtClean="0">
                <a:latin typeface="Arial" pitchFamily="34" charset="0"/>
                <a:cs typeface="Arial" pitchFamily="34" charset="0"/>
              </a:rPr>
              <a:t> широкого спектру </a:t>
            </a:r>
            <a:r>
              <a:rPr lang="ru-RU" sz="1100" dirty="0" err="1" smtClean="0">
                <a:latin typeface="Arial" pitchFamily="34" charset="0"/>
                <a:cs typeface="Arial" pitchFamily="34" charset="0"/>
                <a:hlinkClick r:id="rId6" tooltip="Застосунок"/>
              </a:rPr>
              <a:t>застосунків</a:t>
            </a:r>
            <a:r>
              <a:rPr lang="ru-RU" sz="1100" dirty="0" smtClean="0">
                <a:latin typeface="Arial" pitchFamily="34" charset="0"/>
                <a:cs typeface="Arial" pitchFamily="34" charset="0"/>
              </a:rPr>
              <a:t>, у тому </a:t>
            </a:r>
            <a:r>
              <a:rPr lang="ru-RU" sz="1100" dirty="0" err="1" smtClean="0">
                <a:latin typeface="Arial" pitchFamily="34" charset="0"/>
                <a:cs typeface="Arial" pitchFamily="34" charset="0"/>
              </a:rPr>
              <a:t>числі</a:t>
            </a:r>
            <a:r>
              <a:rPr lang="ru-RU" sz="1100" dirty="0" smtClean="0">
                <a:latin typeface="Arial" pitchFamily="34" charset="0"/>
                <a:cs typeface="Arial" pitchFamily="34" charset="0"/>
              </a:rPr>
              <a:t> для </a:t>
            </a:r>
            <a:r>
              <a:rPr lang="ru-RU" sz="1100" dirty="0" err="1" smtClean="0">
                <a:latin typeface="Arial" pitchFamily="34" charset="0"/>
                <a:cs typeface="Arial" pitchFamily="34" charset="0"/>
              </a:rPr>
              <a:t>розробки</a:t>
            </a:r>
            <a:r>
              <a:rPr lang="ru-RU" sz="1100" dirty="0" smtClean="0">
                <a:latin typeface="Arial" pitchFamily="34" charset="0"/>
                <a:cs typeface="Arial" pitchFamily="34" charset="0"/>
              </a:rPr>
              <a:t> </a:t>
            </a:r>
            <a:r>
              <a:rPr lang="ru-RU" sz="1100" dirty="0" err="1" smtClean="0">
                <a:latin typeface="Arial" pitchFamily="34" charset="0"/>
                <a:cs typeface="Arial" pitchFamily="34" charset="0"/>
              </a:rPr>
              <a:t>дуже</a:t>
            </a:r>
            <a:r>
              <a:rPr lang="ru-RU" sz="1100" dirty="0" smtClean="0">
                <a:latin typeface="Arial" pitchFamily="34" charset="0"/>
                <a:cs typeface="Arial" pitchFamily="34" charset="0"/>
              </a:rPr>
              <a:t> великих </a:t>
            </a:r>
            <a:r>
              <a:rPr lang="ru-RU" sz="1100" dirty="0" err="1" smtClean="0">
                <a:latin typeface="Arial" pitchFamily="34" charset="0"/>
                <a:cs typeface="Arial" pitchFamily="34" charset="0"/>
              </a:rPr>
              <a:t>і</a:t>
            </a:r>
            <a:r>
              <a:rPr lang="ru-RU" sz="1100" dirty="0" smtClean="0">
                <a:latin typeface="Arial" pitchFamily="34" charset="0"/>
                <a:cs typeface="Arial" pitchFamily="34" charset="0"/>
              </a:rPr>
              <a:t> </a:t>
            </a:r>
            <a:r>
              <a:rPr lang="ru-RU" sz="1100" dirty="0" err="1" smtClean="0">
                <a:latin typeface="Arial" pitchFamily="34" charset="0"/>
                <a:cs typeface="Arial" pitchFamily="34" charset="0"/>
              </a:rPr>
              <a:t>складних</a:t>
            </a:r>
            <a:r>
              <a:rPr lang="ru-RU" sz="1100" dirty="0" smtClean="0">
                <a:latin typeface="Arial" pitchFamily="34" charset="0"/>
                <a:cs typeface="Arial" pitchFamily="34" charset="0"/>
              </a:rPr>
              <a:t> </a:t>
            </a:r>
            <a:r>
              <a:rPr lang="ru-RU" sz="1100" dirty="0" err="1" smtClean="0">
                <a:latin typeface="Arial" pitchFamily="34" charset="0"/>
                <a:cs typeface="Arial" pitchFamily="34" charset="0"/>
              </a:rPr>
              <a:t>програм</a:t>
            </a:r>
            <a:r>
              <a:rPr lang="ru-RU" sz="1100" dirty="0" smtClean="0">
                <a:latin typeface="Arial" pitchFamily="34" charset="0"/>
                <a:cs typeface="Arial" pitchFamily="34" charset="0"/>
              </a:rPr>
              <a:t>, </a:t>
            </a:r>
            <a:r>
              <a:rPr lang="ru-RU" sz="1100" dirty="0" err="1" smtClean="0">
                <a:latin typeface="Arial" pitchFamily="34" charset="0"/>
                <a:cs typeface="Arial" pitchFamily="34" charset="0"/>
              </a:rPr>
              <a:t>наприклад</a:t>
            </a:r>
            <a:r>
              <a:rPr lang="ru-RU" sz="1100" dirty="0" smtClean="0">
                <a:latin typeface="Arial" pitchFamily="34" charset="0"/>
                <a:cs typeface="Arial" pitchFamily="34" charset="0"/>
              </a:rPr>
              <a:t>, </a:t>
            </a:r>
            <a:r>
              <a:rPr lang="ru-RU" sz="1100" dirty="0" err="1" smtClean="0">
                <a:latin typeface="Arial" pitchFamily="34" charset="0"/>
                <a:cs typeface="Arial" pitchFamily="34" charset="0"/>
                <a:hlinkClick r:id="rId7" tooltip="Операційна система"/>
              </a:rPr>
              <a:t>операційних</a:t>
            </a:r>
            <a:r>
              <a:rPr lang="ru-RU" sz="1100" dirty="0" smtClean="0">
                <a:latin typeface="Arial" pitchFamily="34" charset="0"/>
                <a:cs typeface="Arial" pitchFamily="34" charset="0"/>
                <a:hlinkClick r:id="rId7" tooltip="Операційна система"/>
              </a:rPr>
              <a:t> систем</a:t>
            </a:r>
            <a:r>
              <a:rPr lang="ru-RU" sz="1100" dirty="0" smtClean="0">
                <a:latin typeface="Arial" pitchFamily="34" charset="0"/>
                <a:cs typeface="Arial" pitchFamily="34" charset="0"/>
              </a:rPr>
              <a:t>.</a:t>
            </a:r>
          </a:p>
          <a:p>
            <a:pPr marL="228600" indent="-228600">
              <a:lnSpc>
                <a:spcPct val="120000"/>
              </a:lnSpc>
              <a:spcBef>
                <a:spcPts val="1200"/>
              </a:spcBef>
              <a:buFont typeface="Wingdings" pitchFamily="2" charset="2"/>
              <a:buChar char="§"/>
            </a:pPr>
            <a:r>
              <a:rPr lang="ru-RU" sz="1100" dirty="0" err="1" smtClean="0">
                <a:latin typeface="Arial" pitchFamily="34" charset="0"/>
                <a:cs typeface="Arial" pitchFamily="34" charset="0"/>
              </a:rPr>
              <a:t>Pascal</a:t>
            </a:r>
            <a:r>
              <a:rPr lang="ru-RU" sz="1100" dirty="0" smtClean="0">
                <a:latin typeface="Arial" pitchFamily="34" charset="0"/>
                <a:cs typeface="Arial" pitchFamily="34" charset="0"/>
              </a:rPr>
              <a:t> </a:t>
            </a:r>
            <a:r>
              <a:rPr lang="ru-RU" sz="1100" dirty="0" err="1" smtClean="0">
                <a:latin typeface="Arial" pitchFamily="34" charset="0"/>
                <a:cs typeface="Arial" pitchFamily="34" charset="0"/>
              </a:rPr>
              <a:t>дуже</a:t>
            </a:r>
            <a:r>
              <a:rPr lang="ru-RU" sz="1100" dirty="0" smtClean="0">
                <a:latin typeface="Arial" pitchFamily="34" charset="0"/>
                <a:cs typeface="Arial" pitchFamily="34" charset="0"/>
              </a:rPr>
              <a:t> </a:t>
            </a:r>
            <a:r>
              <a:rPr lang="ru-RU" sz="1100" dirty="0" err="1" smtClean="0">
                <a:latin typeface="Arial" pitchFamily="34" charset="0"/>
                <a:cs typeface="Arial" pitchFamily="34" charset="0"/>
              </a:rPr>
              <a:t>технологічний</a:t>
            </a:r>
            <a:r>
              <a:rPr lang="ru-RU" sz="1100" dirty="0" smtClean="0">
                <a:latin typeface="Arial" pitchFamily="34" charset="0"/>
                <a:cs typeface="Arial" pitchFamily="34" charset="0"/>
              </a:rPr>
              <a:t> для </a:t>
            </a:r>
            <a:r>
              <a:rPr lang="ru-RU" sz="1100" dirty="0" err="1" smtClean="0">
                <a:latin typeface="Arial" pitchFamily="34" charset="0"/>
                <a:cs typeface="Arial" pitchFamily="34" charset="0"/>
              </a:rPr>
              <a:t>реалізації</a:t>
            </a:r>
            <a:r>
              <a:rPr lang="ru-RU" sz="1100" dirty="0" smtClean="0">
                <a:latin typeface="Arial" pitchFamily="34" charset="0"/>
                <a:cs typeface="Arial" pitchFamily="34" charset="0"/>
              </a:rPr>
              <a:t> практично </a:t>
            </a:r>
            <a:r>
              <a:rPr lang="ru-RU" sz="1100" dirty="0" err="1" smtClean="0">
                <a:latin typeface="Arial" pitchFamily="34" charset="0"/>
                <a:cs typeface="Arial" pitchFamily="34" charset="0"/>
              </a:rPr>
              <a:t>усіх</a:t>
            </a:r>
            <a:r>
              <a:rPr lang="ru-RU" sz="1100" dirty="0" smtClean="0">
                <a:latin typeface="Arial" pitchFamily="34" charset="0"/>
                <a:cs typeface="Arial" pitchFamily="34" charset="0"/>
              </a:rPr>
              <a:t>, у тому </a:t>
            </a:r>
            <a:r>
              <a:rPr lang="ru-RU" sz="1100" dirty="0" err="1" smtClean="0">
                <a:latin typeface="Arial" pitchFamily="34" charset="0"/>
                <a:cs typeface="Arial" pitchFamily="34" charset="0"/>
              </a:rPr>
              <a:t>числі</a:t>
            </a:r>
            <a:r>
              <a:rPr lang="ru-RU" sz="1100" dirty="0" smtClean="0">
                <a:latin typeface="Arial" pitchFamily="34" charset="0"/>
                <a:cs typeface="Arial" pitchFamily="34" charset="0"/>
              </a:rPr>
              <a:t> </a:t>
            </a:r>
            <a:r>
              <a:rPr lang="ru-RU" sz="1100" dirty="0" err="1" smtClean="0">
                <a:latin typeface="Arial" pitchFamily="34" charset="0"/>
                <a:cs typeface="Arial" pitchFamily="34" charset="0"/>
              </a:rPr>
              <a:t>і</a:t>
            </a:r>
            <a:r>
              <a:rPr lang="ru-RU" sz="1100" dirty="0" smtClean="0">
                <a:latin typeface="Arial" pitchFamily="34" charset="0"/>
                <a:cs typeface="Arial" pitchFamily="34" charset="0"/>
              </a:rPr>
              <a:t> </a:t>
            </a:r>
            <a:r>
              <a:rPr lang="ru-RU" sz="1100" dirty="0" err="1" smtClean="0">
                <a:latin typeface="Arial" pitchFamily="34" charset="0"/>
                <a:cs typeface="Arial" pitchFamily="34" charset="0"/>
              </a:rPr>
              <a:t>нетрадиційних</a:t>
            </a:r>
            <a:r>
              <a:rPr lang="ru-RU" sz="1100" dirty="0" smtClean="0">
                <a:latin typeface="Arial" pitchFamily="34" charset="0"/>
                <a:cs typeface="Arial" pitchFamily="34" charset="0"/>
              </a:rPr>
              <a:t>, </a:t>
            </a:r>
            <a:r>
              <a:rPr lang="ru-RU" sz="1100" dirty="0" err="1" smtClean="0">
                <a:latin typeface="Arial" pitchFamily="34" charset="0"/>
                <a:cs typeface="Arial" pitchFamily="34" charset="0"/>
              </a:rPr>
              <a:t>машинних</a:t>
            </a:r>
            <a:r>
              <a:rPr lang="ru-RU" sz="1100" dirty="0" smtClean="0">
                <a:latin typeface="Arial" pitchFamily="34" charset="0"/>
                <a:cs typeface="Arial" pitchFamily="34" charset="0"/>
              </a:rPr>
              <a:t> </a:t>
            </a:r>
            <a:r>
              <a:rPr lang="ru-RU" sz="1100" dirty="0" err="1" smtClean="0">
                <a:latin typeface="Arial" pitchFamily="34" charset="0"/>
                <a:cs typeface="Arial" pitchFamily="34" charset="0"/>
              </a:rPr>
              <a:t>архітектур</a:t>
            </a:r>
            <a:r>
              <a:rPr lang="ru-RU" sz="1100" dirty="0" smtClean="0">
                <a:latin typeface="Arial" pitchFamily="34" charset="0"/>
                <a:cs typeface="Arial" pitchFamily="34" charset="0"/>
              </a:rPr>
              <a:t>. </a:t>
            </a:r>
            <a:r>
              <a:rPr lang="ru-RU" sz="1100" dirty="0" err="1" smtClean="0">
                <a:latin typeface="Arial" pitchFamily="34" charset="0"/>
                <a:cs typeface="Arial" pitchFamily="34" charset="0"/>
              </a:rPr>
              <a:t>Стверджується</a:t>
            </a:r>
            <a:r>
              <a:rPr lang="ru-RU" sz="1100" dirty="0" smtClean="0">
                <a:latin typeface="Arial" pitchFamily="34" charset="0"/>
                <a:cs typeface="Arial" pitchFamily="34" charset="0"/>
              </a:rPr>
              <a:t>, </a:t>
            </a:r>
            <a:r>
              <a:rPr lang="ru-RU" sz="1100" dirty="0" err="1" smtClean="0">
                <a:latin typeface="Arial" pitchFamily="34" charset="0"/>
                <a:cs typeface="Arial" pitchFamily="34" charset="0"/>
              </a:rPr>
              <a:t>що</a:t>
            </a:r>
            <a:r>
              <a:rPr lang="ru-RU" sz="1100" dirty="0" smtClean="0">
                <a:latin typeface="Arial" pitchFamily="34" charset="0"/>
                <a:cs typeface="Arial" pitchFamily="34" charset="0"/>
              </a:rPr>
              <a:t> </a:t>
            </a:r>
            <a:r>
              <a:rPr lang="ru-RU" sz="1100" dirty="0" err="1" smtClean="0">
                <a:latin typeface="Arial" pitchFamily="34" charset="0"/>
                <a:cs typeface="Arial" pitchFamily="34" charset="0"/>
              </a:rPr>
              <a:t>розробка</a:t>
            </a:r>
            <a:r>
              <a:rPr lang="ru-RU" sz="1100" dirty="0" smtClean="0">
                <a:latin typeface="Arial" pitchFamily="34" charset="0"/>
                <a:cs typeface="Arial" pitchFamily="34" charset="0"/>
              </a:rPr>
              <a:t> Pascal-транслятора «</a:t>
            </a:r>
            <a:r>
              <a:rPr lang="ru-RU" sz="1100" dirty="0" err="1" smtClean="0">
                <a:latin typeface="Arial" pitchFamily="34" charset="0"/>
                <a:cs typeface="Arial" pitchFamily="34" charset="0"/>
              </a:rPr>
              <a:t>майже</a:t>
            </a:r>
            <a:r>
              <a:rPr lang="ru-RU" sz="1100" dirty="0" smtClean="0">
                <a:latin typeface="Arial" pitchFamily="34" charset="0"/>
                <a:cs typeface="Arial" pitchFamily="34" charset="0"/>
              </a:rPr>
              <a:t>» не </a:t>
            </a:r>
            <a:r>
              <a:rPr lang="ru-RU" sz="1100" dirty="0" err="1" smtClean="0">
                <a:latin typeface="Arial" pitchFamily="34" charset="0"/>
                <a:cs typeface="Arial" pitchFamily="34" charset="0"/>
              </a:rPr>
              <a:t>перевищує</a:t>
            </a:r>
            <a:r>
              <a:rPr lang="ru-RU" sz="1100" dirty="0" smtClean="0">
                <a:latin typeface="Arial" pitchFamily="34" charset="0"/>
                <a:cs typeface="Arial" pitchFamily="34" charset="0"/>
              </a:rPr>
              <a:t> за </a:t>
            </a:r>
            <a:r>
              <a:rPr lang="ru-RU" sz="1100" dirty="0" err="1" smtClean="0">
                <a:latin typeface="Arial" pitchFamily="34" charset="0"/>
                <a:cs typeface="Arial" pitchFamily="34" charset="0"/>
              </a:rPr>
              <a:t>трудомісткістю</a:t>
            </a:r>
            <a:r>
              <a:rPr lang="ru-RU" sz="1100" dirty="0" smtClean="0">
                <a:latin typeface="Arial" pitchFamily="34" charset="0"/>
                <a:cs typeface="Arial" pitchFamily="34" charset="0"/>
              </a:rPr>
              <a:t> </a:t>
            </a:r>
            <a:r>
              <a:rPr lang="ru-RU" sz="1100" dirty="0" err="1" smtClean="0">
                <a:latin typeface="Arial" pitchFamily="34" charset="0"/>
                <a:cs typeface="Arial" pitchFamily="34" charset="0"/>
              </a:rPr>
              <a:t>гарної</a:t>
            </a:r>
            <a:r>
              <a:rPr lang="ru-RU" sz="1100" dirty="0" smtClean="0">
                <a:latin typeface="Arial" pitchFamily="34" charset="0"/>
                <a:cs typeface="Arial" pitchFamily="34" charset="0"/>
              </a:rPr>
              <a:t> </a:t>
            </a:r>
            <a:r>
              <a:rPr lang="ru-RU" sz="1100" dirty="0" err="1" smtClean="0">
                <a:latin typeface="Arial" pitchFamily="34" charset="0"/>
                <a:cs typeface="Arial" pitchFamily="34" charset="0"/>
              </a:rPr>
              <a:t>дипломної</a:t>
            </a:r>
            <a:r>
              <a:rPr lang="ru-RU" sz="1100" dirty="0" smtClean="0">
                <a:latin typeface="Arial" pitchFamily="34" charset="0"/>
                <a:cs typeface="Arial" pitchFamily="34" charset="0"/>
              </a:rPr>
              <a:t> </a:t>
            </a:r>
            <a:r>
              <a:rPr lang="ru-RU" sz="1100" dirty="0" err="1" smtClean="0">
                <a:latin typeface="Arial" pitchFamily="34" charset="0"/>
                <a:cs typeface="Arial" pitchFamily="34" charset="0"/>
              </a:rPr>
              <a:t>роботи</a:t>
            </a:r>
            <a:r>
              <a:rPr lang="ru-RU" sz="1100" dirty="0" smtClean="0">
                <a:latin typeface="Arial" pitchFamily="34" charset="0"/>
                <a:cs typeface="Arial" pitchFamily="34" charset="0"/>
              </a:rPr>
              <a:t> </a:t>
            </a:r>
            <a:r>
              <a:rPr lang="ru-RU" sz="1100" dirty="0" err="1" smtClean="0">
                <a:latin typeface="Arial" pitchFamily="34" charset="0"/>
                <a:cs typeface="Arial" pitchFamily="34" charset="0"/>
              </a:rPr>
              <a:t>випускника</a:t>
            </a:r>
            <a:r>
              <a:rPr lang="ru-RU" sz="1100" dirty="0" smtClean="0">
                <a:latin typeface="Arial" pitchFamily="34" charset="0"/>
                <a:cs typeface="Arial" pitchFamily="34" charset="0"/>
              </a:rPr>
              <a:t> </a:t>
            </a:r>
            <a:r>
              <a:rPr lang="ru-RU" sz="1100" dirty="0" err="1" smtClean="0">
                <a:latin typeface="Arial" pitchFamily="34" charset="0"/>
                <a:cs typeface="Arial" pitchFamily="34" charset="0"/>
                <a:hlinkClick r:id="rId8" tooltip="Вищий навчальний заклад"/>
              </a:rPr>
              <a:t>ВНЗу</a:t>
            </a:r>
            <a:r>
              <a:rPr lang="ru-RU" sz="1100" dirty="0" smtClean="0">
                <a:latin typeface="Arial" pitchFamily="34" charset="0"/>
                <a:cs typeface="Arial" pitchFamily="34" charset="0"/>
              </a:rPr>
              <a:t>.</a:t>
            </a:r>
          </a:p>
          <a:p>
            <a:pPr marL="228600" indent="-228600">
              <a:lnSpc>
                <a:spcPct val="120000"/>
              </a:lnSpc>
              <a:spcBef>
                <a:spcPts val="1200"/>
              </a:spcBef>
              <a:buFont typeface="Wingdings" pitchFamily="2" charset="2"/>
              <a:buChar char="§"/>
            </a:pPr>
            <a:r>
              <a:rPr lang="ru-RU" sz="1100" dirty="0" err="1" smtClean="0">
                <a:latin typeface="Arial" pitchFamily="34" charset="0"/>
                <a:cs typeface="Arial" pitchFamily="34" charset="0"/>
              </a:rPr>
              <a:t>Мова</a:t>
            </a:r>
            <a:r>
              <a:rPr lang="ru-RU" sz="1100" dirty="0" smtClean="0">
                <a:latin typeface="Arial" pitchFamily="34" charset="0"/>
                <a:cs typeface="Arial" pitchFamily="34" charset="0"/>
              </a:rPr>
              <a:t> </a:t>
            </a:r>
            <a:r>
              <a:rPr lang="ru-RU" sz="1100" dirty="0" err="1" smtClean="0">
                <a:latin typeface="Arial" pitchFamily="34" charset="0"/>
                <a:cs typeface="Arial" pitchFamily="34" charset="0"/>
              </a:rPr>
              <a:t>Pascal</a:t>
            </a:r>
            <a:r>
              <a:rPr lang="ru-RU" sz="1100" dirty="0" smtClean="0">
                <a:latin typeface="Arial" pitchFamily="34" charset="0"/>
                <a:cs typeface="Arial" pitchFamily="34" charset="0"/>
              </a:rPr>
              <a:t> стандартизована в </a:t>
            </a:r>
            <a:r>
              <a:rPr lang="ru-RU" sz="1100" dirty="0" err="1" smtClean="0">
                <a:latin typeface="Arial" pitchFamily="34" charset="0"/>
                <a:cs typeface="Arial" pitchFamily="34" charset="0"/>
              </a:rPr>
              <a:t>багатьох</a:t>
            </a:r>
            <a:r>
              <a:rPr lang="ru-RU" sz="1100" dirty="0" smtClean="0">
                <a:latin typeface="Arial" pitchFamily="34" charset="0"/>
                <a:cs typeface="Arial" pitchFamily="34" charset="0"/>
              </a:rPr>
              <a:t> </a:t>
            </a:r>
            <a:r>
              <a:rPr lang="ru-RU" sz="1100" dirty="0" err="1" smtClean="0">
                <a:latin typeface="Arial" pitchFamily="34" charset="0"/>
                <a:cs typeface="Arial" pitchFamily="34" charset="0"/>
              </a:rPr>
              <a:t>країнах</a:t>
            </a:r>
            <a:r>
              <a:rPr lang="ru-RU" sz="1100" dirty="0" smtClean="0">
                <a:latin typeface="Arial" pitchFamily="34" charset="0"/>
                <a:cs typeface="Arial" pitchFamily="34" charset="0"/>
              </a:rPr>
              <a:t>, а у </a:t>
            </a:r>
            <a:r>
              <a:rPr lang="ru-RU" sz="1100" dirty="0" smtClean="0">
                <a:latin typeface="Arial" pitchFamily="34" charset="0"/>
                <a:cs typeface="Arial" pitchFamily="34" charset="0"/>
                <a:hlinkClick r:id="rId9" tooltip="1983"/>
              </a:rPr>
              <a:t>1983</a:t>
            </a:r>
            <a:r>
              <a:rPr lang="ru-RU" sz="1100" dirty="0" smtClean="0">
                <a:latin typeface="Arial" pitchFamily="34" charset="0"/>
                <a:cs typeface="Arial" pitchFamily="34" charset="0"/>
              </a:rPr>
              <a:t> </a:t>
            </a:r>
            <a:r>
              <a:rPr lang="ru-RU" sz="1100" dirty="0" err="1" smtClean="0">
                <a:latin typeface="Arial" pitchFamily="34" charset="0"/>
                <a:cs typeface="Arial" pitchFamily="34" charset="0"/>
              </a:rPr>
              <a:t>році</a:t>
            </a:r>
            <a:r>
              <a:rPr lang="ru-RU" sz="1100" dirty="0" smtClean="0">
                <a:latin typeface="Arial" pitchFamily="34" charset="0"/>
                <a:cs typeface="Arial" pitchFamily="34" charset="0"/>
              </a:rPr>
              <a:t> </a:t>
            </a:r>
            <a:r>
              <a:rPr lang="ru-RU" sz="1100" dirty="0" err="1" smtClean="0">
                <a:latin typeface="Arial" pitchFamily="34" charset="0"/>
                <a:cs typeface="Arial" pitchFamily="34" charset="0"/>
              </a:rPr>
              <a:t>було</a:t>
            </a:r>
            <a:r>
              <a:rPr lang="ru-RU" sz="1100" dirty="0" smtClean="0">
                <a:latin typeface="Arial" pitchFamily="34" charset="0"/>
                <a:cs typeface="Arial" pitchFamily="34" charset="0"/>
              </a:rPr>
              <a:t> </a:t>
            </a:r>
            <a:r>
              <a:rPr lang="ru-RU" sz="1100" dirty="0" err="1" smtClean="0">
                <a:latin typeface="Arial" pitchFamily="34" charset="0"/>
                <a:cs typeface="Arial" pitchFamily="34" charset="0"/>
              </a:rPr>
              <a:t>прийнято</a:t>
            </a:r>
            <a:r>
              <a:rPr lang="ru-RU" sz="1100" dirty="0" smtClean="0">
                <a:latin typeface="Arial" pitchFamily="34" charset="0"/>
                <a:cs typeface="Arial" pitchFamily="34" charset="0"/>
              </a:rPr>
              <a:t> </a:t>
            </a:r>
            <a:r>
              <a:rPr lang="ru-RU" sz="1100" dirty="0" err="1" smtClean="0">
                <a:latin typeface="Arial" pitchFamily="34" charset="0"/>
                <a:cs typeface="Arial" pitchFamily="34" charset="0"/>
              </a:rPr>
              <a:t>міжнародний</a:t>
            </a:r>
            <a:r>
              <a:rPr lang="ru-RU" sz="1100" dirty="0" smtClean="0">
                <a:latin typeface="Arial" pitchFamily="34" charset="0"/>
                <a:cs typeface="Arial" pitchFamily="34" charset="0"/>
              </a:rPr>
              <a:t> стандарт (</a:t>
            </a:r>
            <a:r>
              <a:rPr lang="ru-RU" sz="1100" dirty="0" smtClean="0">
                <a:latin typeface="Arial" pitchFamily="34" charset="0"/>
                <a:cs typeface="Arial" pitchFamily="34" charset="0"/>
                <a:hlinkClick r:id="rId10" tooltip="ISO"/>
              </a:rPr>
              <a:t>ISO</a:t>
            </a:r>
            <a:r>
              <a:rPr lang="ru-RU" sz="1100" dirty="0" smtClean="0">
                <a:latin typeface="Arial" pitchFamily="34" charset="0"/>
                <a:cs typeface="Arial" pitchFamily="34" charset="0"/>
              </a:rPr>
              <a:t> 7185:1983).</a:t>
            </a:r>
            <a:endParaRPr lang="ru-RU" sz="1100" dirty="0" smtClean="0">
              <a:latin typeface="Arial" pitchFamily="34" charset="0"/>
              <a:cs typeface="Arial" pitchFamily="34" charset="0"/>
            </a:endParaRPr>
          </a:p>
        </p:txBody>
      </p:sp>
    </p:spTree>
  </p:cSld>
  <p:clrMapOvr>
    <a:masterClrMapping/>
  </p:clrMapOvr>
  <p:transition spd="med">
    <p:checke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after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fade">
                                      <p:cBhvr>
                                        <p:cTn id="7" dur="800" decel="100000"/>
                                        <p:tgtEl>
                                          <p:spTgt spid="17410"/>
                                        </p:tgtEl>
                                      </p:cBhvr>
                                    </p:animEffect>
                                    <p:anim calcmode="lin" valueType="num">
                                      <p:cBhvr>
                                        <p:cTn id="8" dur="800" decel="100000" fill="hold"/>
                                        <p:tgtEl>
                                          <p:spTgt spid="17410"/>
                                        </p:tgtEl>
                                        <p:attrNameLst>
                                          <p:attrName>style.rotation</p:attrName>
                                        </p:attrNameLst>
                                      </p:cBhvr>
                                      <p:tavLst>
                                        <p:tav tm="0">
                                          <p:val>
                                            <p:fltVal val="-90"/>
                                          </p:val>
                                        </p:tav>
                                        <p:tav tm="100000">
                                          <p:val>
                                            <p:fltVal val="0"/>
                                          </p:val>
                                        </p:tav>
                                      </p:tavLst>
                                    </p:anim>
                                    <p:anim calcmode="lin" valueType="num">
                                      <p:cBhvr>
                                        <p:cTn id="9" dur="800" decel="100000" fill="hold"/>
                                        <p:tgtEl>
                                          <p:spTgt spid="17410"/>
                                        </p:tgtEl>
                                        <p:attrNameLst>
                                          <p:attrName>ppt_x</p:attrName>
                                        </p:attrNameLst>
                                      </p:cBhvr>
                                      <p:tavLst>
                                        <p:tav tm="0">
                                          <p:val>
                                            <p:strVal val="#ppt_x+0.4"/>
                                          </p:val>
                                        </p:tav>
                                        <p:tav tm="100000">
                                          <p:val>
                                            <p:strVal val="#ppt_x-0.05"/>
                                          </p:val>
                                        </p:tav>
                                      </p:tavLst>
                                    </p:anim>
                                    <p:anim calcmode="lin" valueType="num">
                                      <p:cBhvr>
                                        <p:cTn id="10" dur="800" decel="100000" fill="hold"/>
                                        <p:tgtEl>
                                          <p:spTgt spid="1741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741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7410"/>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0"/>
            <a:ext cx="7485512" cy="548680"/>
          </a:xfrm>
        </p:spPr>
        <p:txBody>
          <a:bodyPr>
            <a:normAutofit/>
          </a:bodyPr>
          <a:lstStyle/>
          <a:p>
            <a:pPr algn="ct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Turbo Pascal </a:t>
            </a:r>
            <a:r>
              <a:rPr lang="ru-RU"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та </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Borland </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Pascal</a:t>
            </a:r>
            <a:endParaRPr lang="ru-RU"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 name="Содержимое 3"/>
          <p:cNvSpPr>
            <a:spLocks noGrp="1"/>
          </p:cNvSpPr>
          <p:nvPr>
            <p:ph idx="1"/>
          </p:nvPr>
        </p:nvSpPr>
        <p:spPr>
          <a:xfrm>
            <a:off x="899592" y="404664"/>
            <a:ext cx="7486650" cy="460648"/>
          </a:xfrm>
        </p:spPr>
        <p:txBody>
          <a:bodyPr/>
          <a:lstStyle/>
          <a:p>
            <a:r>
              <a:rPr lang="ru-RU" i="1" dirty="0" err="1" smtClean="0"/>
              <a:t>Хронологічна</a:t>
            </a:r>
            <a:r>
              <a:rPr lang="ru-RU" i="1" dirty="0" smtClean="0"/>
              <a:t> </a:t>
            </a:r>
            <a:r>
              <a:rPr lang="ru-RU" i="1" dirty="0" err="1" smtClean="0"/>
              <a:t>таблиця</a:t>
            </a:r>
            <a:r>
              <a:rPr lang="ru-RU" i="1" dirty="0" smtClean="0"/>
              <a:t> </a:t>
            </a:r>
            <a:r>
              <a:rPr lang="ru-RU" i="1" dirty="0" err="1" smtClean="0"/>
              <a:t>версій</a:t>
            </a:r>
            <a:r>
              <a:rPr lang="ru-RU" i="1" dirty="0" smtClean="0"/>
              <a:t> </a:t>
            </a:r>
            <a:r>
              <a:rPr lang="ru-RU" i="1" dirty="0" err="1" smtClean="0"/>
              <a:t>компілятора</a:t>
            </a:r>
            <a:r>
              <a:rPr lang="ru-RU" i="1" dirty="0" smtClean="0"/>
              <a:t> </a:t>
            </a:r>
            <a:r>
              <a:rPr lang="ru-RU" i="1" dirty="0" err="1" smtClean="0"/>
              <a:t>серії</a:t>
            </a:r>
            <a:r>
              <a:rPr lang="ru-RU" i="1" dirty="0" smtClean="0"/>
              <a:t> «</a:t>
            </a:r>
            <a:r>
              <a:rPr lang="ru-RU" i="1" dirty="0" err="1" smtClean="0"/>
              <a:t>Turbo</a:t>
            </a:r>
            <a:r>
              <a:rPr lang="ru-RU" i="1" dirty="0" smtClean="0"/>
              <a:t>»:</a:t>
            </a:r>
            <a:endParaRPr lang="ru-RU" dirty="0"/>
          </a:p>
        </p:txBody>
      </p:sp>
      <p:graphicFrame>
        <p:nvGraphicFramePr>
          <p:cNvPr id="6" name="Таблица 5"/>
          <p:cNvGraphicFramePr>
            <a:graphicFrameLocks noGrp="1"/>
          </p:cNvGraphicFramePr>
          <p:nvPr/>
        </p:nvGraphicFramePr>
        <p:xfrm>
          <a:off x="0" y="836902"/>
          <a:ext cx="9144000" cy="6021098"/>
        </p:xfrm>
        <a:graphic>
          <a:graphicData uri="http://schemas.openxmlformats.org/drawingml/2006/table">
            <a:tbl>
              <a:tblPr/>
              <a:tblGrid>
                <a:gridCol w="1331640"/>
                <a:gridCol w="1728192"/>
                <a:gridCol w="6084168"/>
              </a:tblGrid>
              <a:tr h="154157">
                <a:tc>
                  <a:txBody>
                    <a:bodyPr/>
                    <a:lstStyle/>
                    <a:p>
                      <a:pPr algn="ctr">
                        <a:lnSpc>
                          <a:spcPct val="100000"/>
                        </a:lnSpc>
                        <a:spcBef>
                          <a:spcPts val="1200"/>
                        </a:spcBef>
                        <a:spcAft>
                          <a:spcPts val="1200"/>
                        </a:spcAft>
                      </a:pPr>
                      <a:r>
                        <a:rPr lang="ru-RU" sz="1000" b="1" dirty="0" err="1">
                          <a:solidFill>
                            <a:srgbClr val="000000"/>
                          </a:solidFill>
                          <a:latin typeface="Arial"/>
                          <a:ea typeface="Times New Roman"/>
                          <a:cs typeface="Times New Roman"/>
                        </a:rPr>
                        <a:t>Назва</a:t>
                      </a:r>
                      <a:r>
                        <a:rPr lang="ru-RU" sz="1000" b="1" dirty="0">
                          <a:solidFill>
                            <a:srgbClr val="000000"/>
                          </a:solidFill>
                          <a:latin typeface="Arial"/>
                          <a:ea typeface="Times New Roman"/>
                          <a:cs typeface="Times New Roman"/>
                        </a:rPr>
                        <a:t> </a:t>
                      </a:r>
                      <a:r>
                        <a:rPr lang="ru-RU" sz="1000" b="1" dirty="0" err="1">
                          <a:solidFill>
                            <a:srgbClr val="000000"/>
                          </a:solidFill>
                          <a:latin typeface="Arial"/>
                          <a:ea typeface="Times New Roman"/>
                          <a:cs typeface="Times New Roman"/>
                        </a:rPr>
                        <a:t>компілятора</a:t>
                      </a:r>
                      <a:endParaRPr lang="ru-RU" sz="1000" dirty="0">
                        <a:latin typeface="Calibri"/>
                        <a:ea typeface="Calibri"/>
                        <a:cs typeface="Times New Roman"/>
                      </a:endParaRPr>
                    </a:p>
                  </a:txBody>
                  <a:tcPr marL="5323" marR="34935" marT="5323" marB="5323"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2F2F2"/>
                    </a:solidFill>
                  </a:tcPr>
                </a:tc>
                <a:tc>
                  <a:txBody>
                    <a:bodyPr/>
                    <a:lstStyle/>
                    <a:p>
                      <a:pPr algn="ctr">
                        <a:lnSpc>
                          <a:spcPct val="100000"/>
                        </a:lnSpc>
                        <a:spcBef>
                          <a:spcPts val="1200"/>
                        </a:spcBef>
                        <a:spcAft>
                          <a:spcPts val="1200"/>
                        </a:spcAft>
                      </a:pPr>
                      <a:r>
                        <a:rPr lang="ru-RU" sz="1000" b="1" dirty="0">
                          <a:solidFill>
                            <a:srgbClr val="000000"/>
                          </a:solidFill>
                          <a:latin typeface="Arial"/>
                          <a:ea typeface="Times New Roman"/>
                          <a:cs typeface="Times New Roman"/>
                        </a:rPr>
                        <a:t>Дата </a:t>
                      </a:r>
                      <a:r>
                        <a:rPr lang="ru-RU" sz="1000" b="1" dirty="0" err="1">
                          <a:solidFill>
                            <a:srgbClr val="000000"/>
                          </a:solidFill>
                          <a:latin typeface="Arial"/>
                          <a:ea typeface="Times New Roman"/>
                          <a:cs typeface="Times New Roman"/>
                        </a:rPr>
                        <a:t>виходу</a:t>
                      </a:r>
                      <a:endParaRPr lang="ru-RU" sz="1000" dirty="0">
                        <a:latin typeface="Calibri"/>
                        <a:ea typeface="Calibri"/>
                        <a:cs typeface="Times New Roman"/>
                      </a:endParaRPr>
                    </a:p>
                  </a:txBody>
                  <a:tcPr marL="5323" marR="34935" marT="5323" marB="5323"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2F2F2"/>
                    </a:solidFill>
                  </a:tcPr>
                </a:tc>
                <a:tc>
                  <a:txBody>
                    <a:bodyPr/>
                    <a:lstStyle/>
                    <a:p>
                      <a:pPr algn="ctr">
                        <a:lnSpc>
                          <a:spcPct val="100000"/>
                        </a:lnSpc>
                        <a:spcBef>
                          <a:spcPts val="1200"/>
                        </a:spcBef>
                        <a:spcAft>
                          <a:spcPts val="1200"/>
                        </a:spcAft>
                      </a:pPr>
                      <a:r>
                        <a:rPr lang="ru-RU" sz="1000" b="1" dirty="0" err="1">
                          <a:solidFill>
                            <a:srgbClr val="000000"/>
                          </a:solidFill>
                          <a:latin typeface="Arial"/>
                          <a:ea typeface="Times New Roman"/>
                          <a:cs typeface="Times New Roman"/>
                        </a:rPr>
                        <a:t>Особливості</a:t>
                      </a:r>
                      <a:r>
                        <a:rPr lang="ru-RU" sz="1000" b="1" dirty="0">
                          <a:solidFill>
                            <a:srgbClr val="000000"/>
                          </a:solidFill>
                          <a:latin typeface="Arial"/>
                          <a:ea typeface="Times New Roman"/>
                          <a:cs typeface="Times New Roman"/>
                        </a:rPr>
                        <a:t> та </a:t>
                      </a:r>
                      <a:r>
                        <a:rPr lang="ru-RU" sz="1000" b="1" dirty="0" err="1">
                          <a:solidFill>
                            <a:srgbClr val="000000"/>
                          </a:solidFill>
                          <a:latin typeface="Arial"/>
                          <a:ea typeface="Times New Roman"/>
                          <a:cs typeface="Times New Roman"/>
                        </a:rPr>
                        <a:t>інше</a:t>
                      </a:r>
                      <a:endParaRPr lang="ru-RU" sz="1000" dirty="0">
                        <a:latin typeface="Calibri"/>
                        <a:ea typeface="Calibri"/>
                        <a:cs typeface="Times New Roman"/>
                      </a:endParaRPr>
                    </a:p>
                  </a:txBody>
                  <a:tcPr marL="5323" marR="34935" marT="5323" marB="5323"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2F2F2"/>
                    </a:solidFill>
                  </a:tcPr>
                </a:tc>
              </a:tr>
              <a:tr h="612748">
                <a:tc>
                  <a:txBody>
                    <a:bodyPr/>
                    <a:lstStyle/>
                    <a:p>
                      <a:pPr>
                        <a:lnSpc>
                          <a:spcPct val="100000"/>
                        </a:lnSpc>
                        <a:spcBef>
                          <a:spcPts val="1200"/>
                        </a:spcBef>
                        <a:spcAft>
                          <a:spcPts val="1200"/>
                        </a:spcAft>
                      </a:pPr>
                      <a:r>
                        <a:rPr lang="ru-RU" sz="1000" dirty="0" err="1">
                          <a:solidFill>
                            <a:srgbClr val="000000"/>
                          </a:solidFill>
                          <a:latin typeface="Arial"/>
                          <a:ea typeface="Times New Roman"/>
                          <a:cs typeface="Times New Roman"/>
                        </a:rPr>
                        <a:t>Turbo</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Pascal</a:t>
                      </a:r>
                      <a:r>
                        <a:rPr lang="ru-RU" sz="1000" dirty="0">
                          <a:solidFill>
                            <a:srgbClr val="000000"/>
                          </a:solidFill>
                          <a:latin typeface="Arial"/>
                          <a:ea typeface="Times New Roman"/>
                          <a:cs typeface="Times New Roman"/>
                        </a:rPr>
                        <a:t> 1.0</a:t>
                      </a:r>
                      <a:endParaRPr lang="ru-RU" sz="1000" dirty="0">
                        <a:latin typeface="Calibri"/>
                        <a:ea typeface="Calibri"/>
                        <a:cs typeface="Times New Roman"/>
                      </a:endParaRPr>
                    </a:p>
                  </a:txBody>
                  <a:tcPr marL="5323" marR="5323" marT="5323" marB="5323"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nSpc>
                          <a:spcPct val="100000"/>
                        </a:lnSpc>
                        <a:spcBef>
                          <a:spcPts val="1200"/>
                        </a:spcBef>
                        <a:spcAft>
                          <a:spcPts val="1200"/>
                        </a:spcAft>
                      </a:pPr>
                      <a:r>
                        <a:rPr lang="ru-RU" sz="1000" dirty="0">
                          <a:solidFill>
                            <a:srgbClr val="000000"/>
                          </a:solidFill>
                          <a:latin typeface="Arial"/>
                          <a:ea typeface="Times New Roman"/>
                          <a:cs typeface="Times New Roman"/>
                        </a:rPr>
                        <a:t>20 листопада 1983 року</a:t>
                      </a:r>
                      <a:endParaRPr lang="ru-RU" sz="1000" dirty="0">
                        <a:latin typeface="Calibri"/>
                        <a:ea typeface="Calibri"/>
                        <a:cs typeface="Times New Roman"/>
                      </a:endParaRPr>
                    </a:p>
                  </a:txBody>
                  <a:tcPr marL="5323" marR="5323" marT="5323" marB="5323"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nSpc>
                          <a:spcPct val="100000"/>
                        </a:lnSpc>
                        <a:spcBef>
                          <a:spcPts val="1200"/>
                        </a:spcBef>
                        <a:spcAft>
                          <a:spcPts val="1200"/>
                        </a:spcAft>
                      </a:pPr>
                      <a:r>
                        <a:rPr lang="ru-RU" sz="1000" dirty="0" err="1">
                          <a:solidFill>
                            <a:srgbClr val="000000"/>
                          </a:solidFill>
                          <a:latin typeface="Arial"/>
                          <a:ea typeface="Times New Roman"/>
                          <a:cs typeface="Times New Roman"/>
                        </a:rPr>
                        <a:t>Розроблена</a:t>
                      </a:r>
                      <a:r>
                        <a:rPr lang="ru-RU" sz="1000" dirty="0">
                          <a:solidFill>
                            <a:srgbClr val="000000"/>
                          </a:solidFill>
                          <a:latin typeface="Arial"/>
                          <a:ea typeface="Times New Roman"/>
                          <a:cs typeface="Times New Roman"/>
                        </a:rPr>
                        <a:t> для PC-DOS та ОС CP/M. </a:t>
                      </a:r>
                      <a:r>
                        <a:rPr lang="ru-RU" sz="1000" dirty="0" err="1">
                          <a:solidFill>
                            <a:srgbClr val="000000"/>
                          </a:solidFill>
                          <a:latin typeface="Arial"/>
                          <a:ea typeface="Times New Roman"/>
                          <a:cs typeface="Times New Roman"/>
                        </a:rPr>
                        <a:t>Компілятор</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потребує</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лише</a:t>
                      </a:r>
                      <a:r>
                        <a:rPr lang="ru-RU" sz="1000" dirty="0">
                          <a:solidFill>
                            <a:srgbClr val="000000"/>
                          </a:solidFill>
                          <a:latin typeface="Arial"/>
                          <a:ea typeface="Times New Roman"/>
                          <a:cs typeface="Times New Roman"/>
                        </a:rPr>
                        <a:t> 64 </a:t>
                      </a:r>
                      <a:r>
                        <a:rPr lang="ru-RU" sz="1000" dirty="0" err="1">
                          <a:solidFill>
                            <a:srgbClr val="000000"/>
                          </a:solidFill>
                          <a:latin typeface="Arial"/>
                          <a:ea typeface="Times New Roman"/>
                          <a:cs typeface="Times New Roman"/>
                        </a:rPr>
                        <a:t>КіБ</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оперативної</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пам'яті</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і</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компілює</a:t>
                      </a:r>
                      <a:r>
                        <a:rPr lang="ru-RU" sz="1000" dirty="0">
                          <a:solidFill>
                            <a:srgbClr val="000000"/>
                          </a:solidFill>
                          <a:latin typeface="Arial"/>
                          <a:ea typeface="Times New Roman"/>
                          <a:cs typeface="Times New Roman"/>
                        </a:rPr>
                        <a:t> код для </a:t>
                      </a:r>
                      <a:r>
                        <a:rPr lang="ru-RU" sz="1000" u="sng" dirty="0">
                          <a:solidFill>
                            <a:srgbClr val="0B0080"/>
                          </a:solidFill>
                          <a:latin typeface="Arial"/>
                          <a:ea typeface="Times New Roman"/>
                          <a:cs typeface="Times New Roman"/>
                          <a:hlinkClick r:id="rId2" tooltip="COM"/>
                        </a:rPr>
                        <a:t>COM</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або</a:t>
                      </a:r>
                      <a:r>
                        <a:rPr lang="ru-RU" sz="1000" dirty="0">
                          <a:solidFill>
                            <a:srgbClr val="000000"/>
                          </a:solidFill>
                          <a:latin typeface="Arial"/>
                          <a:ea typeface="Times New Roman"/>
                          <a:cs typeface="Times New Roman"/>
                        </a:rPr>
                        <a:t> </a:t>
                      </a:r>
                      <a:r>
                        <a:rPr lang="ru-RU" sz="1000" u="sng" dirty="0">
                          <a:solidFill>
                            <a:srgbClr val="A55858"/>
                          </a:solidFill>
                          <a:latin typeface="Arial"/>
                          <a:ea typeface="Times New Roman"/>
                          <a:cs typeface="Times New Roman"/>
                          <a:hlinkClick r:id="rId3" tooltip="CHN (ще не написана)"/>
                        </a:rPr>
                        <a:t>CHN</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файлів</a:t>
                      </a:r>
                      <a:r>
                        <a:rPr lang="ru-RU" sz="1000" dirty="0">
                          <a:solidFill>
                            <a:srgbClr val="000000"/>
                          </a:solidFill>
                          <a:latin typeface="Arial"/>
                          <a:ea typeface="Times New Roman"/>
                          <a:cs typeface="Times New Roman"/>
                        </a:rPr>
                        <a:t> </a:t>
                      </a:r>
                      <a:r>
                        <a:rPr lang="ru-RU" sz="1000" dirty="0" smtClean="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Вихідний</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машинний</a:t>
                      </a:r>
                      <a:r>
                        <a:rPr lang="ru-RU" sz="1000" dirty="0">
                          <a:solidFill>
                            <a:srgbClr val="000000"/>
                          </a:solidFill>
                          <a:latin typeface="Arial"/>
                          <a:ea typeface="Times New Roman"/>
                          <a:cs typeface="Times New Roman"/>
                        </a:rPr>
                        <a:t> код не </a:t>
                      </a:r>
                      <a:r>
                        <a:rPr lang="ru-RU" sz="1000" dirty="0" err="1">
                          <a:solidFill>
                            <a:srgbClr val="000000"/>
                          </a:solidFill>
                          <a:latin typeface="Arial"/>
                          <a:ea typeface="Times New Roman"/>
                          <a:cs typeface="Times New Roman"/>
                        </a:rPr>
                        <a:t>може</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перевищувати</a:t>
                      </a:r>
                      <a:r>
                        <a:rPr lang="ru-RU" sz="1000" dirty="0">
                          <a:solidFill>
                            <a:srgbClr val="000000"/>
                          </a:solidFill>
                          <a:latin typeface="Arial"/>
                          <a:ea typeface="Times New Roman"/>
                          <a:cs typeface="Times New Roman"/>
                        </a:rPr>
                        <a:t> 64 </a:t>
                      </a:r>
                      <a:r>
                        <a:rPr lang="ru-RU" sz="1000" dirty="0" err="1">
                          <a:solidFill>
                            <a:srgbClr val="000000"/>
                          </a:solidFill>
                          <a:latin typeface="Arial"/>
                          <a:ea typeface="Times New Roman"/>
                          <a:cs typeface="Times New Roman"/>
                        </a:rPr>
                        <a:t>КіБ</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графічний</a:t>
                      </a:r>
                      <a:r>
                        <a:rPr lang="ru-RU" sz="1000" dirty="0">
                          <a:solidFill>
                            <a:srgbClr val="000000"/>
                          </a:solidFill>
                          <a:latin typeface="Arial"/>
                          <a:ea typeface="Times New Roman"/>
                          <a:cs typeface="Times New Roman"/>
                        </a:rPr>
                        <a:t> режим— </a:t>
                      </a:r>
                      <a:r>
                        <a:rPr lang="ru-RU" sz="1000" u="sng" dirty="0" smtClean="0">
                          <a:solidFill>
                            <a:srgbClr val="0B0080"/>
                          </a:solidFill>
                          <a:latin typeface="Arial"/>
                          <a:ea typeface="Times New Roman"/>
                          <a:cs typeface="Times New Roman"/>
                          <a:hlinkClick r:id="rId4" tooltip="CGA"/>
                        </a:rPr>
                        <a:t>CGA</a:t>
                      </a:r>
                      <a:r>
                        <a:rPr lang="ru-RU" sz="1000" u="none" dirty="0" smtClean="0">
                          <a:solidFill>
                            <a:srgbClr val="000000"/>
                          </a:solidFill>
                          <a:latin typeface="Arial"/>
                          <a:ea typeface="Times New Roman"/>
                          <a:cs typeface="Times New Roman"/>
                        </a:rPr>
                        <a:t>.</a:t>
                      </a:r>
                      <a:endParaRPr lang="ru-RU" sz="1000" dirty="0">
                        <a:latin typeface="Calibri"/>
                        <a:ea typeface="Calibri"/>
                        <a:cs typeface="Times New Roman"/>
                      </a:endParaRPr>
                    </a:p>
                  </a:txBody>
                  <a:tcPr marL="5323" marR="5323" marT="5323" marB="5323"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r>
              <a:tr h="295935">
                <a:tc>
                  <a:txBody>
                    <a:bodyPr/>
                    <a:lstStyle/>
                    <a:p>
                      <a:pPr>
                        <a:lnSpc>
                          <a:spcPct val="100000"/>
                        </a:lnSpc>
                        <a:spcBef>
                          <a:spcPts val="1200"/>
                        </a:spcBef>
                        <a:spcAft>
                          <a:spcPts val="1200"/>
                        </a:spcAft>
                      </a:pPr>
                      <a:r>
                        <a:rPr lang="ru-RU" sz="1000">
                          <a:solidFill>
                            <a:srgbClr val="000000"/>
                          </a:solidFill>
                          <a:latin typeface="Arial"/>
                          <a:ea typeface="Times New Roman"/>
                          <a:cs typeface="Times New Roman"/>
                        </a:rPr>
                        <a:t>Turbo Pascal 2.0</a:t>
                      </a:r>
                      <a:endParaRPr lang="ru-RU" sz="1000">
                        <a:latin typeface="Calibri"/>
                        <a:ea typeface="Calibri"/>
                        <a:cs typeface="Times New Roman"/>
                      </a:endParaRPr>
                    </a:p>
                  </a:txBody>
                  <a:tcPr marL="5323" marR="5323" marT="5323" marB="5323"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nSpc>
                          <a:spcPct val="100000"/>
                        </a:lnSpc>
                        <a:spcBef>
                          <a:spcPts val="1200"/>
                        </a:spcBef>
                        <a:spcAft>
                          <a:spcPts val="1200"/>
                        </a:spcAft>
                      </a:pPr>
                      <a:r>
                        <a:rPr lang="ru-RU" sz="1000" dirty="0">
                          <a:solidFill>
                            <a:srgbClr val="000000"/>
                          </a:solidFill>
                          <a:latin typeface="Arial"/>
                          <a:ea typeface="Times New Roman"/>
                          <a:cs typeface="Times New Roman"/>
                        </a:rPr>
                        <a:t>17 </a:t>
                      </a:r>
                      <a:r>
                        <a:rPr lang="ru-RU" sz="1000" dirty="0" err="1">
                          <a:solidFill>
                            <a:srgbClr val="000000"/>
                          </a:solidFill>
                          <a:latin typeface="Arial"/>
                          <a:ea typeface="Times New Roman"/>
                          <a:cs typeface="Times New Roman"/>
                        </a:rPr>
                        <a:t>квітня</a:t>
                      </a:r>
                      <a:r>
                        <a:rPr lang="ru-RU" sz="1000" dirty="0">
                          <a:solidFill>
                            <a:srgbClr val="000000"/>
                          </a:solidFill>
                          <a:latin typeface="Arial"/>
                          <a:ea typeface="Times New Roman"/>
                          <a:cs typeface="Times New Roman"/>
                        </a:rPr>
                        <a:t> 1984 року</a:t>
                      </a:r>
                      <a:endParaRPr lang="ru-RU" sz="1000" dirty="0">
                        <a:latin typeface="Calibri"/>
                        <a:ea typeface="Calibri"/>
                        <a:cs typeface="Times New Roman"/>
                      </a:endParaRPr>
                    </a:p>
                  </a:txBody>
                  <a:tcPr marL="5323" marR="5323" marT="5323" marB="5323"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nSpc>
                          <a:spcPct val="100000"/>
                        </a:lnSpc>
                        <a:spcBef>
                          <a:spcPts val="1200"/>
                        </a:spcBef>
                        <a:spcAft>
                          <a:spcPts val="1200"/>
                        </a:spcAft>
                      </a:pPr>
                      <a:r>
                        <a:rPr lang="ru-RU" sz="1000" dirty="0" err="1">
                          <a:solidFill>
                            <a:srgbClr val="000000"/>
                          </a:solidFill>
                          <a:latin typeface="Arial"/>
                          <a:ea typeface="Times New Roman"/>
                          <a:cs typeface="Times New Roman"/>
                        </a:rPr>
                        <a:t>Колір</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інтерфейсу</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змінений</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з</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жовто-сірого</a:t>
                      </a:r>
                      <a:r>
                        <a:rPr lang="ru-RU" sz="1000" dirty="0">
                          <a:solidFill>
                            <a:srgbClr val="000000"/>
                          </a:solidFill>
                          <a:latin typeface="Arial"/>
                          <a:ea typeface="Times New Roman"/>
                          <a:cs typeface="Times New Roman"/>
                        </a:rPr>
                        <a:t> на </a:t>
                      </a:r>
                      <a:r>
                        <a:rPr lang="ru-RU" sz="1000" dirty="0" err="1">
                          <a:solidFill>
                            <a:srgbClr val="000000"/>
                          </a:solidFill>
                          <a:latin typeface="Arial"/>
                          <a:ea typeface="Times New Roman"/>
                          <a:cs typeface="Times New Roman"/>
                        </a:rPr>
                        <a:t>сіро-білий</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Видалена</a:t>
                      </a:r>
                      <a:r>
                        <a:rPr lang="ru-RU" sz="1000" dirty="0">
                          <a:solidFill>
                            <a:srgbClr val="000000"/>
                          </a:solidFill>
                          <a:latin typeface="Arial"/>
                          <a:ea typeface="Times New Roman"/>
                          <a:cs typeface="Times New Roman"/>
                        </a:rPr>
                        <a:t> команда меню «</a:t>
                      </a:r>
                      <a:r>
                        <a:rPr lang="ru-RU" sz="1000" dirty="0" err="1">
                          <a:solidFill>
                            <a:srgbClr val="000000"/>
                          </a:solidFill>
                          <a:latin typeface="Arial"/>
                          <a:ea typeface="Times New Roman"/>
                          <a:cs typeface="Times New Roman"/>
                        </a:rPr>
                        <a:t>виконати</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збільшено</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можливий</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розмір</a:t>
                      </a:r>
                      <a:r>
                        <a:rPr lang="ru-RU" sz="1000" dirty="0">
                          <a:solidFill>
                            <a:srgbClr val="000000"/>
                          </a:solidFill>
                          <a:latin typeface="Arial"/>
                          <a:ea typeface="Times New Roman"/>
                          <a:cs typeface="Times New Roman"/>
                        </a:rPr>
                        <a:t> </a:t>
                      </a:r>
                      <a:r>
                        <a:rPr lang="ru-RU" sz="1000" dirty="0" smtClean="0">
                          <a:solidFill>
                            <a:srgbClr val="000000"/>
                          </a:solidFill>
                          <a:latin typeface="Arial"/>
                          <a:ea typeface="Times New Roman"/>
                          <a:cs typeface="Times New Roman"/>
                        </a:rPr>
                        <a:t>коду.</a:t>
                      </a:r>
                      <a:endParaRPr lang="ru-RU" sz="1000" dirty="0">
                        <a:latin typeface="Calibri"/>
                        <a:ea typeface="Calibri"/>
                        <a:cs typeface="Times New Roman"/>
                      </a:endParaRPr>
                    </a:p>
                  </a:txBody>
                  <a:tcPr marL="5323" marR="5323" marT="5323" marB="5323"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r>
              <a:tr h="323838">
                <a:tc>
                  <a:txBody>
                    <a:bodyPr/>
                    <a:lstStyle/>
                    <a:p>
                      <a:pPr>
                        <a:lnSpc>
                          <a:spcPct val="100000"/>
                        </a:lnSpc>
                        <a:spcBef>
                          <a:spcPts val="1200"/>
                        </a:spcBef>
                        <a:spcAft>
                          <a:spcPts val="1200"/>
                        </a:spcAft>
                      </a:pPr>
                      <a:r>
                        <a:rPr lang="ru-RU" sz="1000">
                          <a:solidFill>
                            <a:srgbClr val="000000"/>
                          </a:solidFill>
                          <a:latin typeface="Arial"/>
                          <a:ea typeface="Times New Roman"/>
                          <a:cs typeface="Times New Roman"/>
                        </a:rPr>
                        <a:t>Turbo Pascal 3.0</a:t>
                      </a:r>
                      <a:endParaRPr lang="ru-RU" sz="1000">
                        <a:latin typeface="Calibri"/>
                        <a:ea typeface="Calibri"/>
                        <a:cs typeface="Times New Roman"/>
                      </a:endParaRPr>
                    </a:p>
                  </a:txBody>
                  <a:tcPr marL="5323" marR="5323" marT="5323" marB="5323"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nSpc>
                          <a:spcPct val="100000"/>
                        </a:lnSpc>
                        <a:spcBef>
                          <a:spcPts val="1200"/>
                        </a:spcBef>
                        <a:spcAft>
                          <a:spcPts val="1200"/>
                        </a:spcAft>
                      </a:pPr>
                      <a:r>
                        <a:rPr lang="ru-RU" sz="1000" dirty="0">
                          <a:solidFill>
                            <a:srgbClr val="000000"/>
                          </a:solidFill>
                          <a:latin typeface="Arial"/>
                          <a:ea typeface="Times New Roman"/>
                          <a:cs typeface="Times New Roman"/>
                        </a:rPr>
                        <a:t>17 </a:t>
                      </a:r>
                      <a:r>
                        <a:rPr lang="ru-RU" sz="1000" dirty="0" err="1">
                          <a:solidFill>
                            <a:srgbClr val="000000"/>
                          </a:solidFill>
                          <a:latin typeface="Arial"/>
                          <a:ea typeface="Times New Roman"/>
                          <a:cs typeface="Times New Roman"/>
                        </a:rPr>
                        <a:t>вересня</a:t>
                      </a:r>
                      <a:r>
                        <a:rPr lang="ru-RU" sz="1000" dirty="0">
                          <a:solidFill>
                            <a:srgbClr val="000000"/>
                          </a:solidFill>
                          <a:latin typeface="Arial"/>
                          <a:ea typeface="Times New Roman"/>
                          <a:cs typeface="Times New Roman"/>
                        </a:rPr>
                        <a:t> 1986 року</a:t>
                      </a:r>
                      <a:endParaRPr lang="ru-RU" sz="1000" dirty="0">
                        <a:latin typeface="Calibri"/>
                        <a:ea typeface="Calibri"/>
                        <a:cs typeface="Times New Roman"/>
                      </a:endParaRPr>
                    </a:p>
                  </a:txBody>
                  <a:tcPr marL="5323" marR="5323" marT="5323" marB="5323"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nSpc>
                          <a:spcPct val="100000"/>
                        </a:lnSpc>
                        <a:spcBef>
                          <a:spcPts val="1200"/>
                        </a:spcBef>
                        <a:spcAft>
                          <a:spcPts val="1200"/>
                        </a:spcAft>
                      </a:pPr>
                      <a:r>
                        <a:rPr lang="ru-RU" sz="1000" dirty="0" err="1">
                          <a:solidFill>
                            <a:srgbClr val="000000"/>
                          </a:solidFill>
                          <a:latin typeface="Arial"/>
                          <a:ea typeface="Times New Roman"/>
                          <a:cs typeface="Times New Roman"/>
                        </a:rPr>
                        <a:t>Кольори</a:t>
                      </a:r>
                      <a:r>
                        <a:rPr lang="ru-RU" sz="1000" dirty="0">
                          <a:solidFill>
                            <a:srgbClr val="000000"/>
                          </a:solidFill>
                          <a:latin typeface="Arial"/>
                          <a:ea typeface="Times New Roman"/>
                          <a:cs typeface="Times New Roman"/>
                        </a:rPr>
                        <a:t> </a:t>
                      </a:r>
                      <a:r>
                        <a:rPr lang="ru-RU" sz="1000" u="sng" dirty="0" err="1">
                          <a:solidFill>
                            <a:srgbClr val="0B0080"/>
                          </a:solidFill>
                          <a:latin typeface="Arial"/>
                          <a:ea typeface="Times New Roman"/>
                          <a:cs typeface="Times New Roman"/>
                          <a:hlinkClick r:id="rId5" tooltip="EGA"/>
                        </a:rPr>
                        <a:t>EGA</a:t>
                      </a:r>
                      <a:r>
                        <a:rPr lang="ru-RU" sz="1000" dirty="0" err="1">
                          <a:solidFill>
                            <a:srgbClr val="000000"/>
                          </a:solidFill>
                          <a:latin typeface="Arial"/>
                          <a:ea typeface="Times New Roman"/>
                          <a:cs typeface="Times New Roman"/>
                        </a:rPr>
                        <a:t>-палітри</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нові</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графічні</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процедури</a:t>
                      </a:r>
                      <a:r>
                        <a:rPr lang="ru-RU" sz="1000" dirty="0">
                          <a:solidFill>
                            <a:srgbClr val="000000"/>
                          </a:solidFill>
                          <a:latin typeface="Arial"/>
                          <a:ea typeface="Times New Roman"/>
                          <a:cs typeface="Times New Roman"/>
                        </a:rPr>
                        <a:t> (в тому </a:t>
                      </a:r>
                      <a:r>
                        <a:rPr lang="ru-RU" sz="1000" dirty="0" err="1">
                          <a:solidFill>
                            <a:srgbClr val="000000"/>
                          </a:solidFill>
                          <a:latin typeface="Arial"/>
                          <a:ea typeface="Times New Roman"/>
                          <a:cs typeface="Times New Roman"/>
                        </a:rPr>
                        <a:t>числі</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графічна</a:t>
                      </a:r>
                      <a:r>
                        <a:rPr lang="ru-RU" sz="1000" dirty="0">
                          <a:solidFill>
                            <a:srgbClr val="000000"/>
                          </a:solidFill>
                          <a:latin typeface="Arial"/>
                          <a:ea typeface="Times New Roman"/>
                          <a:cs typeface="Times New Roman"/>
                        </a:rPr>
                        <a:t> черепаха), </a:t>
                      </a:r>
                      <a:r>
                        <a:rPr lang="ru-RU" sz="1000" dirty="0" err="1">
                          <a:solidFill>
                            <a:srgbClr val="000000"/>
                          </a:solidFill>
                          <a:latin typeface="Arial"/>
                          <a:ea typeface="Times New Roman"/>
                          <a:cs typeface="Times New Roman"/>
                        </a:rPr>
                        <a:t>оверлеї</a:t>
                      </a:r>
                      <a:r>
                        <a:rPr lang="ru-RU" sz="1000" dirty="0">
                          <a:solidFill>
                            <a:srgbClr val="000000"/>
                          </a:solidFill>
                          <a:latin typeface="Arial"/>
                          <a:ea typeface="Times New Roman"/>
                          <a:cs typeface="Times New Roman"/>
                        </a:rPr>
                        <a:t>, </a:t>
                      </a:r>
                      <a:r>
                        <a:rPr lang="ru-RU" sz="1000" u="sng" dirty="0">
                          <a:solidFill>
                            <a:srgbClr val="0B0080"/>
                          </a:solidFill>
                          <a:latin typeface="Arial"/>
                          <a:ea typeface="Times New Roman"/>
                          <a:cs typeface="Times New Roman"/>
                          <a:hlinkClick r:id="rId6" tooltip="BCD"/>
                        </a:rPr>
                        <a:t>BCD</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нові</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процедури</a:t>
                      </a:r>
                      <a:r>
                        <a:rPr lang="ru-RU" sz="1000" dirty="0">
                          <a:solidFill>
                            <a:srgbClr val="000000"/>
                          </a:solidFill>
                          <a:latin typeface="Arial"/>
                          <a:ea typeface="Times New Roman"/>
                          <a:cs typeface="Times New Roman"/>
                        </a:rPr>
                        <a:t> для </a:t>
                      </a:r>
                      <a:r>
                        <a:rPr lang="ru-RU" sz="1000" dirty="0" err="1">
                          <a:solidFill>
                            <a:srgbClr val="000000"/>
                          </a:solidFill>
                          <a:latin typeface="Arial"/>
                          <a:ea typeface="Times New Roman"/>
                          <a:cs typeface="Times New Roman"/>
                        </a:rPr>
                        <a:t>роботи</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з</a:t>
                      </a:r>
                      <a:r>
                        <a:rPr lang="ru-RU" sz="1000" dirty="0">
                          <a:solidFill>
                            <a:srgbClr val="000000"/>
                          </a:solidFill>
                          <a:latin typeface="Arial"/>
                          <a:ea typeface="Times New Roman"/>
                          <a:cs typeface="Times New Roman"/>
                        </a:rPr>
                        <a:t> файлами, </a:t>
                      </a:r>
                      <a:r>
                        <a:rPr lang="ru-RU" sz="1000" dirty="0" err="1">
                          <a:solidFill>
                            <a:srgbClr val="000000"/>
                          </a:solidFill>
                          <a:latin typeface="Arial"/>
                          <a:ea typeface="Times New Roman"/>
                          <a:cs typeface="Times New Roman"/>
                        </a:rPr>
                        <a:t>параметри</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компіляції</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можна</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задавати</a:t>
                      </a:r>
                      <a:r>
                        <a:rPr lang="ru-RU" sz="1000" dirty="0">
                          <a:solidFill>
                            <a:srgbClr val="000000"/>
                          </a:solidFill>
                          <a:latin typeface="Arial"/>
                          <a:ea typeface="Times New Roman"/>
                          <a:cs typeface="Times New Roman"/>
                        </a:rPr>
                        <a:t> через </a:t>
                      </a:r>
                      <a:r>
                        <a:rPr lang="ru-RU" sz="1000" dirty="0" err="1">
                          <a:solidFill>
                            <a:srgbClr val="000000"/>
                          </a:solidFill>
                          <a:latin typeface="Arial"/>
                          <a:ea typeface="Times New Roman"/>
                          <a:cs typeface="Times New Roman"/>
                        </a:rPr>
                        <a:t>командний</a:t>
                      </a:r>
                      <a:r>
                        <a:rPr lang="ru-RU" sz="1000" dirty="0">
                          <a:solidFill>
                            <a:srgbClr val="000000"/>
                          </a:solidFill>
                          <a:latin typeface="Arial"/>
                          <a:ea typeface="Times New Roman"/>
                          <a:cs typeface="Times New Roman"/>
                        </a:rPr>
                        <a:t> рядок.</a:t>
                      </a:r>
                      <a:endParaRPr lang="ru-RU" sz="1000" dirty="0">
                        <a:latin typeface="Calibri"/>
                        <a:ea typeface="Calibri"/>
                        <a:cs typeface="Times New Roman"/>
                      </a:endParaRPr>
                    </a:p>
                  </a:txBody>
                  <a:tcPr marL="5323" marR="5323" marT="5323" marB="5323"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r>
              <a:tr h="1550228">
                <a:tc>
                  <a:txBody>
                    <a:bodyPr/>
                    <a:lstStyle/>
                    <a:p>
                      <a:pPr>
                        <a:lnSpc>
                          <a:spcPct val="100000"/>
                        </a:lnSpc>
                        <a:spcBef>
                          <a:spcPts val="1200"/>
                        </a:spcBef>
                        <a:spcAft>
                          <a:spcPts val="1200"/>
                        </a:spcAft>
                      </a:pPr>
                      <a:r>
                        <a:rPr lang="ru-RU" sz="1000">
                          <a:solidFill>
                            <a:srgbClr val="000000"/>
                          </a:solidFill>
                          <a:latin typeface="Arial"/>
                          <a:ea typeface="Times New Roman"/>
                          <a:cs typeface="Times New Roman"/>
                        </a:rPr>
                        <a:t>Turbo Pascal 4.0</a:t>
                      </a:r>
                      <a:endParaRPr lang="ru-RU" sz="1000">
                        <a:latin typeface="Calibri"/>
                        <a:ea typeface="Calibri"/>
                        <a:cs typeface="Times New Roman"/>
                      </a:endParaRPr>
                    </a:p>
                  </a:txBody>
                  <a:tcPr marL="5323" marR="5323" marT="5323" marB="5323"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nSpc>
                          <a:spcPct val="100000"/>
                        </a:lnSpc>
                        <a:spcBef>
                          <a:spcPts val="1200"/>
                        </a:spcBef>
                        <a:spcAft>
                          <a:spcPts val="1200"/>
                        </a:spcAft>
                      </a:pPr>
                      <a:r>
                        <a:rPr lang="ru-RU" sz="1000" dirty="0">
                          <a:solidFill>
                            <a:srgbClr val="000000"/>
                          </a:solidFill>
                          <a:latin typeface="Arial"/>
                          <a:ea typeface="Times New Roman"/>
                          <a:cs typeface="Times New Roman"/>
                        </a:rPr>
                        <a:t>2 листопада 1987 року</a:t>
                      </a:r>
                      <a:endParaRPr lang="ru-RU" sz="1000" dirty="0">
                        <a:latin typeface="Calibri"/>
                        <a:ea typeface="Calibri"/>
                        <a:cs typeface="Times New Roman"/>
                      </a:endParaRPr>
                    </a:p>
                  </a:txBody>
                  <a:tcPr marL="5323" marR="5323" marT="5323" marB="5323"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nSpc>
                          <a:spcPct val="100000"/>
                        </a:lnSpc>
                        <a:spcBef>
                          <a:spcPts val="1200"/>
                        </a:spcBef>
                        <a:spcAft>
                          <a:spcPts val="1200"/>
                        </a:spcAft>
                      </a:pPr>
                      <a:r>
                        <a:rPr lang="ru-RU" sz="1000" dirty="0">
                          <a:solidFill>
                            <a:srgbClr val="000000"/>
                          </a:solidFill>
                          <a:latin typeface="Arial"/>
                          <a:ea typeface="Times New Roman"/>
                          <a:cs typeface="Times New Roman"/>
                        </a:rPr>
                        <a:t>У </a:t>
                      </a:r>
                      <a:r>
                        <a:rPr lang="ru-RU" sz="1000" dirty="0" err="1">
                          <a:solidFill>
                            <a:srgbClr val="000000"/>
                          </a:solidFill>
                          <a:latin typeface="Arial"/>
                          <a:ea typeface="Times New Roman"/>
                          <a:cs typeface="Times New Roman"/>
                        </a:rPr>
                        <a:t>компілятор</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внесені</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кардинальні</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зміни</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Він</a:t>
                      </a:r>
                      <a:r>
                        <a:rPr lang="ru-RU" sz="1000" dirty="0">
                          <a:solidFill>
                            <a:srgbClr val="000000"/>
                          </a:solidFill>
                          <a:latin typeface="Arial"/>
                          <a:ea typeface="Times New Roman"/>
                          <a:cs typeface="Times New Roman"/>
                        </a:rPr>
                        <a:t> перестав </a:t>
                      </a:r>
                      <a:r>
                        <a:rPr lang="ru-RU" sz="1000" dirty="0" err="1">
                          <a:solidFill>
                            <a:srgbClr val="000000"/>
                          </a:solidFill>
                          <a:latin typeface="Arial"/>
                          <a:ea typeface="Times New Roman"/>
                          <a:cs typeface="Times New Roman"/>
                        </a:rPr>
                        <a:t>підтримувати</a:t>
                      </a:r>
                      <a:r>
                        <a:rPr lang="ru-RU" sz="1000" dirty="0">
                          <a:solidFill>
                            <a:srgbClr val="000000"/>
                          </a:solidFill>
                          <a:latin typeface="Arial"/>
                          <a:ea typeface="Times New Roman"/>
                          <a:cs typeface="Times New Roman"/>
                        </a:rPr>
                        <a:t> ОС CP/M, стала </a:t>
                      </a:r>
                      <a:r>
                        <a:rPr lang="ru-RU" sz="1000" dirty="0" err="1">
                          <a:solidFill>
                            <a:srgbClr val="000000"/>
                          </a:solidFill>
                          <a:latin typeface="Arial"/>
                          <a:ea typeface="Times New Roman"/>
                          <a:cs typeface="Times New Roman"/>
                        </a:rPr>
                        <a:t>можливою</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компіляція</a:t>
                      </a:r>
                      <a:r>
                        <a:rPr lang="ru-RU" sz="1000" dirty="0">
                          <a:solidFill>
                            <a:srgbClr val="000000"/>
                          </a:solidFill>
                          <a:latin typeface="Arial"/>
                          <a:ea typeface="Times New Roman"/>
                          <a:cs typeface="Times New Roman"/>
                        </a:rPr>
                        <a:t> в </a:t>
                      </a:r>
                      <a:r>
                        <a:rPr lang="ru-RU" sz="1000" u="sng" dirty="0" err="1">
                          <a:solidFill>
                            <a:srgbClr val="A55858"/>
                          </a:solidFill>
                          <a:latin typeface="Arial"/>
                          <a:ea typeface="Times New Roman"/>
                          <a:cs typeface="Times New Roman"/>
                          <a:hlinkClick r:id="rId7" tooltip="EXE (ще не написана)"/>
                        </a:rPr>
                        <a:t>EXE</a:t>
                      </a:r>
                      <a:r>
                        <a:rPr lang="ru-RU" sz="1000" dirty="0" err="1">
                          <a:solidFill>
                            <a:srgbClr val="000000"/>
                          </a:solidFill>
                          <a:latin typeface="Arial"/>
                          <a:ea typeface="Times New Roman"/>
                          <a:cs typeface="Times New Roman"/>
                        </a:rPr>
                        <a:t>-файли</a:t>
                      </a:r>
                      <a:r>
                        <a:rPr lang="ru-RU" sz="1000" dirty="0">
                          <a:solidFill>
                            <a:srgbClr val="000000"/>
                          </a:solidFill>
                          <a:latin typeface="Arial"/>
                          <a:ea typeface="Times New Roman"/>
                          <a:cs typeface="Times New Roman"/>
                        </a:rPr>
                        <a:t>, робота </a:t>
                      </a:r>
                      <a:r>
                        <a:rPr lang="ru-RU" sz="1000" dirty="0" err="1">
                          <a:solidFill>
                            <a:srgbClr val="000000"/>
                          </a:solidFill>
                          <a:latin typeface="Arial"/>
                          <a:ea typeface="Times New Roman"/>
                          <a:cs typeface="Times New Roman"/>
                        </a:rPr>
                        <a:t>з</a:t>
                      </a:r>
                      <a:r>
                        <a:rPr lang="ru-RU" sz="1000" dirty="0">
                          <a:solidFill>
                            <a:srgbClr val="000000"/>
                          </a:solidFill>
                          <a:latin typeface="Arial"/>
                          <a:ea typeface="Times New Roman"/>
                          <a:cs typeface="Times New Roman"/>
                        </a:rPr>
                        <a:t> EGA, </a:t>
                      </a:r>
                      <a:r>
                        <a:rPr lang="ru-RU" sz="1000" u="sng" dirty="0" smtClean="0">
                          <a:solidFill>
                            <a:srgbClr val="0B0080"/>
                          </a:solidFill>
                          <a:latin typeface="Arial"/>
                          <a:ea typeface="Times New Roman"/>
                          <a:cs typeface="Times New Roman"/>
                          <a:hlinkClick r:id="rId8" tooltip="VGA"/>
                        </a:rPr>
                        <a:t>VGA</a:t>
                      </a:r>
                      <a:r>
                        <a:rPr lang="ru-RU" sz="1000" u="sng" dirty="0" smtClean="0">
                          <a:solidFill>
                            <a:srgbClr val="0B0080"/>
                          </a:solidFill>
                          <a:latin typeface="Arial"/>
                          <a:ea typeface="Times New Roman"/>
                          <a:cs typeface="Times New Roman"/>
                        </a:rPr>
                        <a:t> </a:t>
                      </a:r>
                      <a:r>
                        <a:rPr lang="ru-RU" sz="1000" dirty="0" err="1" smtClean="0">
                          <a:solidFill>
                            <a:srgbClr val="000000"/>
                          </a:solidFill>
                          <a:latin typeface="Arial"/>
                          <a:ea typeface="Times New Roman"/>
                          <a:cs typeface="Times New Roman"/>
                        </a:rPr>
                        <a:t>графікою</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доданий</a:t>
                      </a:r>
                      <a:r>
                        <a:rPr lang="ru-RU" sz="1000" dirty="0">
                          <a:solidFill>
                            <a:srgbClr val="000000"/>
                          </a:solidFill>
                          <a:latin typeface="Arial"/>
                          <a:ea typeface="Times New Roman"/>
                          <a:cs typeface="Times New Roman"/>
                        </a:rPr>
                        <a:t> тип </a:t>
                      </a:r>
                      <a:r>
                        <a:rPr lang="ru-RU" sz="1000" dirty="0" err="1">
                          <a:solidFill>
                            <a:srgbClr val="000000"/>
                          </a:solidFill>
                          <a:latin typeface="Arial"/>
                          <a:ea typeface="Times New Roman"/>
                          <a:cs typeface="Times New Roman"/>
                        </a:rPr>
                        <a:t>даних</a:t>
                      </a:r>
                      <a:r>
                        <a:rPr lang="ru-RU" sz="1000" dirty="0">
                          <a:solidFill>
                            <a:srgbClr val="000000"/>
                          </a:solidFill>
                          <a:latin typeface="Arial"/>
                          <a:ea typeface="Times New Roman"/>
                          <a:cs typeface="Times New Roman"/>
                        </a:rPr>
                        <a:t> </a:t>
                      </a:r>
                      <a:r>
                        <a:rPr lang="ru-RU" sz="1000" dirty="0" err="1" smtClean="0">
                          <a:solidFill>
                            <a:srgbClr val="000000"/>
                          </a:solidFill>
                          <a:latin typeface="Arial"/>
                          <a:ea typeface="Times New Roman"/>
                          <a:cs typeface="Times New Roman"/>
                        </a:rPr>
                        <a:t>LongInt</a:t>
                      </a:r>
                      <a:r>
                        <a:rPr lang="ru-RU" sz="1000" dirty="0" smtClean="0">
                          <a:solidFill>
                            <a:srgbClr val="000000"/>
                          </a:solidFill>
                          <a:latin typeface="Arial"/>
                          <a:ea typeface="Times New Roman"/>
                          <a:cs typeface="Times New Roman"/>
                        </a:rPr>
                        <a:t>.</a:t>
                      </a:r>
                    </a:p>
                    <a:p>
                      <a:pPr>
                        <a:lnSpc>
                          <a:spcPct val="100000"/>
                        </a:lnSpc>
                        <a:spcBef>
                          <a:spcPts val="1200"/>
                        </a:spcBef>
                        <a:spcAft>
                          <a:spcPts val="1200"/>
                        </a:spcAft>
                      </a:pPr>
                      <a:r>
                        <a:rPr lang="ru-RU" sz="1000" dirty="0" err="1" smtClean="0">
                          <a:solidFill>
                            <a:srgbClr val="000000"/>
                          </a:solidFill>
                          <a:latin typeface="Arial"/>
                          <a:ea typeface="Times New Roman"/>
                          <a:cs typeface="Times New Roman"/>
                        </a:rPr>
                        <a:t>Мова</a:t>
                      </a:r>
                      <a:r>
                        <a:rPr lang="ru-RU" sz="1000" dirty="0" smtClean="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змінилася</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Введені</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нові</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концепції</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програмних</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одиниць</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бібліотеки</a:t>
                      </a:r>
                      <a:r>
                        <a:rPr lang="ru-RU" sz="1000" dirty="0">
                          <a:solidFill>
                            <a:srgbClr val="000000"/>
                          </a:solidFill>
                          <a:latin typeface="Arial"/>
                          <a:ea typeface="Times New Roman"/>
                          <a:cs typeface="Times New Roman"/>
                        </a:rPr>
                        <a:t> процедур, </a:t>
                      </a:r>
                      <a:r>
                        <a:rPr lang="ru-RU" sz="1000" dirty="0" err="1">
                          <a:solidFill>
                            <a:srgbClr val="000000"/>
                          </a:solidFill>
                          <a:latin typeface="Arial"/>
                          <a:ea typeface="Times New Roman"/>
                          <a:cs typeface="Times New Roman"/>
                        </a:rPr>
                        <a:t>які</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можуть</a:t>
                      </a:r>
                      <a:r>
                        <a:rPr lang="ru-RU" sz="1000" dirty="0">
                          <a:solidFill>
                            <a:srgbClr val="000000"/>
                          </a:solidFill>
                          <a:latin typeface="Arial"/>
                          <a:ea typeface="Times New Roman"/>
                          <a:cs typeface="Times New Roman"/>
                        </a:rPr>
                        <a:t> бути </a:t>
                      </a:r>
                      <a:r>
                        <a:rPr lang="ru-RU" sz="1000" dirty="0" err="1">
                          <a:solidFill>
                            <a:srgbClr val="000000"/>
                          </a:solidFill>
                          <a:latin typeface="Arial"/>
                          <a:ea typeface="Times New Roman"/>
                          <a:cs typeface="Times New Roman"/>
                        </a:rPr>
                        <a:t>відкомпільовані</a:t>
                      </a:r>
                      <a:r>
                        <a:rPr lang="ru-RU" sz="1000" dirty="0">
                          <a:solidFill>
                            <a:srgbClr val="000000"/>
                          </a:solidFill>
                          <a:latin typeface="Arial"/>
                          <a:ea typeface="Times New Roman"/>
                          <a:cs typeface="Times New Roman"/>
                        </a:rPr>
                        <a:t> та </a:t>
                      </a:r>
                      <a:r>
                        <a:rPr lang="ru-RU" sz="1000" dirty="0" err="1">
                          <a:solidFill>
                            <a:srgbClr val="000000"/>
                          </a:solidFill>
                          <a:latin typeface="Arial"/>
                          <a:ea typeface="Times New Roman"/>
                          <a:cs typeface="Times New Roman"/>
                        </a:rPr>
                        <a:t>використані</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пізніше</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Інтерфейс</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змінився</a:t>
                      </a:r>
                      <a:r>
                        <a:rPr lang="ru-RU" sz="1000" dirty="0">
                          <a:solidFill>
                            <a:srgbClr val="000000"/>
                          </a:solidFill>
                          <a:latin typeface="Arial"/>
                          <a:ea typeface="Times New Roman"/>
                          <a:cs typeface="Times New Roman"/>
                        </a:rPr>
                        <a:t> на </a:t>
                      </a:r>
                      <a:r>
                        <a:rPr lang="ru-RU" sz="1000" dirty="0" err="1">
                          <a:solidFill>
                            <a:srgbClr val="000000"/>
                          </a:solidFill>
                          <a:latin typeface="Arial"/>
                          <a:ea typeface="Times New Roman"/>
                          <a:cs typeface="Times New Roman"/>
                        </a:rPr>
                        <a:t>повноекранний</a:t>
                      </a:r>
                      <a:r>
                        <a:rPr lang="ru-RU" sz="1000" dirty="0">
                          <a:solidFill>
                            <a:srgbClr val="000000"/>
                          </a:solidFill>
                          <a:latin typeface="Arial"/>
                          <a:ea typeface="Times New Roman"/>
                          <a:cs typeface="Times New Roman"/>
                        </a:rPr>
                        <a:t> редактор </a:t>
                      </a:r>
                      <a:r>
                        <a:rPr lang="ru-RU" sz="1000" dirty="0" err="1">
                          <a:solidFill>
                            <a:srgbClr val="000000"/>
                          </a:solidFill>
                          <a:latin typeface="Arial"/>
                          <a:ea typeface="Times New Roman"/>
                          <a:cs typeface="Times New Roman"/>
                        </a:rPr>
                        <a:t>зі</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спадним</a:t>
                      </a:r>
                      <a:r>
                        <a:rPr lang="ru-RU" sz="1000" dirty="0">
                          <a:solidFill>
                            <a:srgbClr val="000000"/>
                          </a:solidFill>
                          <a:latin typeface="Arial"/>
                          <a:ea typeface="Times New Roman"/>
                          <a:cs typeface="Times New Roman"/>
                        </a:rPr>
                        <a:t> меню у </a:t>
                      </a:r>
                      <a:r>
                        <a:rPr lang="ru-RU" sz="1000" dirty="0" err="1">
                          <a:solidFill>
                            <a:srgbClr val="000000"/>
                          </a:solidFill>
                          <a:latin typeface="Arial"/>
                          <a:ea typeface="Times New Roman"/>
                          <a:cs typeface="Times New Roman"/>
                        </a:rPr>
                        <a:t>верхній</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частині</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екрану</a:t>
                      </a:r>
                      <a:r>
                        <a:rPr lang="ru-RU" sz="1000" dirty="0">
                          <a:solidFill>
                            <a:srgbClr val="000000"/>
                          </a:solidFill>
                          <a:latin typeface="Arial"/>
                          <a:ea typeface="Times New Roman"/>
                          <a:cs typeface="Times New Roman"/>
                        </a:rPr>
                        <a:t> та </a:t>
                      </a:r>
                      <a:r>
                        <a:rPr lang="ru-RU" sz="1000" dirty="0" err="1">
                          <a:solidFill>
                            <a:srgbClr val="000000"/>
                          </a:solidFill>
                          <a:latin typeface="Arial"/>
                          <a:ea typeface="Times New Roman"/>
                          <a:cs typeface="Times New Roman"/>
                        </a:rPr>
                        <a:t>виходом</a:t>
                      </a:r>
                      <a:r>
                        <a:rPr lang="ru-RU" sz="1000" dirty="0">
                          <a:solidFill>
                            <a:srgbClr val="000000"/>
                          </a:solidFill>
                          <a:latin typeface="Arial"/>
                          <a:ea typeface="Times New Roman"/>
                          <a:cs typeface="Times New Roman"/>
                        </a:rPr>
                        <a:t> у </a:t>
                      </a:r>
                      <a:r>
                        <a:rPr lang="ru-RU" sz="1000" dirty="0" err="1">
                          <a:solidFill>
                            <a:srgbClr val="000000"/>
                          </a:solidFill>
                          <a:latin typeface="Arial"/>
                          <a:ea typeface="Times New Roman"/>
                          <a:cs typeface="Times New Roman"/>
                        </a:rPr>
                        <a:t>нижній</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Середовище</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розробки</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надало</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більше</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можливостей</a:t>
                      </a:r>
                      <a:r>
                        <a:rPr lang="ru-RU" sz="1000" dirty="0">
                          <a:solidFill>
                            <a:srgbClr val="000000"/>
                          </a:solidFill>
                          <a:latin typeface="Arial"/>
                          <a:ea typeface="Times New Roman"/>
                          <a:cs typeface="Times New Roman"/>
                        </a:rPr>
                        <a:t> для </a:t>
                      </a:r>
                      <a:r>
                        <a:rPr lang="ru-RU" sz="1000" dirty="0" err="1">
                          <a:solidFill>
                            <a:srgbClr val="000000"/>
                          </a:solidFill>
                          <a:latin typeface="Arial"/>
                          <a:ea typeface="Times New Roman"/>
                          <a:cs typeface="Times New Roman"/>
                        </a:rPr>
                        <a:t>розробки</a:t>
                      </a:r>
                      <a:r>
                        <a:rPr lang="ru-RU" sz="1000" dirty="0">
                          <a:solidFill>
                            <a:srgbClr val="000000"/>
                          </a:solidFill>
                          <a:latin typeface="Arial"/>
                          <a:ea typeface="Times New Roman"/>
                          <a:cs typeface="Times New Roman"/>
                        </a:rPr>
                        <a:t> </a:t>
                      </a:r>
                      <a:r>
                        <a:rPr lang="ru-RU" sz="1000" dirty="0" err="1" smtClean="0">
                          <a:solidFill>
                            <a:srgbClr val="000000"/>
                          </a:solidFill>
                          <a:latin typeface="Arial"/>
                          <a:ea typeface="Times New Roman"/>
                          <a:cs typeface="Times New Roman"/>
                        </a:rPr>
                        <a:t>алгоритмів</a:t>
                      </a:r>
                      <a:r>
                        <a:rPr lang="ru-RU" sz="1000" dirty="0" smtClean="0">
                          <a:solidFill>
                            <a:srgbClr val="000000"/>
                          </a:solidFill>
                          <a:latin typeface="Arial"/>
                          <a:ea typeface="Times New Roman"/>
                          <a:cs typeface="Times New Roman"/>
                        </a:rPr>
                        <a:t>.</a:t>
                      </a:r>
                      <a:endParaRPr lang="ru-RU" sz="1000" dirty="0">
                        <a:latin typeface="Calibri"/>
                        <a:ea typeface="Calibri"/>
                        <a:cs typeface="Times New Roman"/>
                      </a:endParaRPr>
                    </a:p>
                  </a:txBody>
                  <a:tcPr marL="5323" marR="5323" marT="5323" marB="5323"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r>
              <a:tr h="200020">
                <a:tc>
                  <a:txBody>
                    <a:bodyPr/>
                    <a:lstStyle/>
                    <a:p>
                      <a:pPr>
                        <a:lnSpc>
                          <a:spcPct val="100000"/>
                        </a:lnSpc>
                        <a:spcAft>
                          <a:spcPts val="0"/>
                        </a:spcAft>
                      </a:pPr>
                      <a:r>
                        <a:rPr lang="ru-RU" sz="1000">
                          <a:solidFill>
                            <a:srgbClr val="000000"/>
                          </a:solidFill>
                          <a:latin typeface="Arial"/>
                          <a:ea typeface="Times New Roman"/>
                          <a:cs typeface="Times New Roman"/>
                        </a:rPr>
                        <a:t>Turbo Pascal 5.0</a:t>
                      </a:r>
                      <a:endParaRPr lang="ru-RU" sz="1000">
                        <a:latin typeface="Calibri"/>
                        <a:ea typeface="Calibri"/>
                        <a:cs typeface="Times New Roman"/>
                      </a:endParaRPr>
                    </a:p>
                  </a:txBody>
                  <a:tcPr marL="5323" marR="5323" marT="5323" marB="5323"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nSpc>
                          <a:spcPct val="100000"/>
                        </a:lnSpc>
                        <a:spcAft>
                          <a:spcPts val="0"/>
                        </a:spcAft>
                      </a:pPr>
                      <a:r>
                        <a:rPr lang="ru-RU" sz="1000">
                          <a:solidFill>
                            <a:srgbClr val="000000"/>
                          </a:solidFill>
                          <a:latin typeface="Arial"/>
                          <a:ea typeface="Times New Roman"/>
                          <a:cs typeface="Times New Roman"/>
                        </a:rPr>
                        <a:t>осінь 1988 року</a:t>
                      </a:r>
                      <a:endParaRPr lang="ru-RU" sz="1000">
                        <a:latin typeface="Calibri"/>
                        <a:ea typeface="Calibri"/>
                        <a:cs typeface="Times New Roman"/>
                      </a:endParaRPr>
                    </a:p>
                  </a:txBody>
                  <a:tcPr marL="5323" marR="5323" marT="5323" marB="5323"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nSpc>
                          <a:spcPct val="100000"/>
                        </a:lnSpc>
                        <a:spcAft>
                          <a:spcPts val="0"/>
                        </a:spcAft>
                      </a:pPr>
                      <a:r>
                        <a:rPr lang="ru-RU" sz="1000" dirty="0" err="1">
                          <a:solidFill>
                            <a:srgbClr val="000000"/>
                          </a:solidFill>
                          <a:latin typeface="Arial"/>
                          <a:ea typeface="Times New Roman"/>
                          <a:cs typeface="Times New Roman"/>
                        </a:rPr>
                        <a:t>З'явився</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вбудований</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відлагоджувальник</a:t>
                      </a:r>
                      <a:r>
                        <a:rPr lang="ru-RU" sz="1000" dirty="0">
                          <a:solidFill>
                            <a:srgbClr val="000000"/>
                          </a:solidFill>
                          <a:latin typeface="Arial"/>
                          <a:ea typeface="Times New Roman"/>
                          <a:cs typeface="Times New Roman"/>
                        </a:rPr>
                        <a:t> </a:t>
                      </a:r>
                      <a:r>
                        <a:rPr lang="ru-RU" sz="1000" dirty="0" smtClean="0">
                          <a:solidFill>
                            <a:srgbClr val="000000"/>
                          </a:solidFill>
                          <a:latin typeface="Arial"/>
                          <a:ea typeface="Times New Roman"/>
                          <a:cs typeface="Times New Roman"/>
                        </a:rPr>
                        <a:t>, </a:t>
                      </a:r>
                      <a:r>
                        <a:rPr lang="ru-RU" sz="1000" dirty="0">
                          <a:solidFill>
                            <a:srgbClr val="000000"/>
                          </a:solidFill>
                          <a:latin typeface="Arial"/>
                          <a:ea typeface="Times New Roman"/>
                          <a:cs typeface="Times New Roman"/>
                        </a:rPr>
                        <a:t>а </a:t>
                      </a:r>
                      <a:r>
                        <a:rPr lang="ru-RU" sz="1000" dirty="0" err="1">
                          <a:solidFill>
                            <a:srgbClr val="000000"/>
                          </a:solidFill>
                          <a:latin typeface="Arial"/>
                          <a:ea typeface="Times New Roman"/>
                          <a:cs typeface="Times New Roman"/>
                        </a:rPr>
                        <a:t>також</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окремий</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відлагоджувальник</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Turbo</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Debugger</a:t>
                      </a:r>
                      <a:r>
                        <a:rPr lang="ru-RU" sz="1000" dirty="0">
                          <a:solidFill>
                            <a:srgbClr val="000000"/>
                          </a:solidFill>
                          <a:latin typeface="Arial"/>
                          <a:ea typeface="Times New Roman"/>
                          <a:cs typeface="Times New Roman"/>
                        </a:rPr>
                        <a:t>, драйвер BGI.</a:t>
                      </a:r>
                      <a:endParaRPr lang="ru-RU" sz="1000" dirty="0">
                        <a:latin typeface="Calibri"/>
                        <a:ea typeface="Calibri"/>
                        <a:cs typeface="Times New Roman"/>
                      </a:endParaRPr>
                    </a:p>
                  </a:txBody>
                  <a:tcPr marL="5323" marR="5323" marT="5323" marB="5323"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r>
              <a:tr h="1143396">
                <a:tc>
                  <a:txBody>
                    <a:bodyPr/>
                    <a:lstStyle/>
                    <a:p>
                      <a:pPr>
                        <a:lnSpc>
                          <a:spcPct val="100000"/>
                        </a:lnSpc>
                        <a:spcAft>
                          <a:spcPts val="0"/>
                        </a:spcAft>
                      </a:pPr>
                      <a:r>
                        <a:rPr lang="ru-RU" sz="1000">
                          <a:solidFill>
                            <a:srgbClr val="000000"/>
                          </a:solidFill>
                          <a:latin typeface="Arial"/>
                          <a:ea typeface="Times New Roman"/>
                          <a:cs typeface="Times New Roman"/>
                        </a:rPr>
                        <a:t>Turbo Pascal 5.5</a:t>
                      </a:r>
                      <a:endParaRPr lang="ru-RU" sz="1000">
                        <a:latin typeface="Calibri"/>
                        <a:ea typeface="Calibri"/>
                        <a:cs typeface="Times New Roman"/>
                      </a:endParaRPr>
                    </a:p>
                  </a:txBody>
                  <a:tcPr marL="5323" marR="5323" marT="5323" marB="5323"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nSpc>
                          <a:spcPct val="100000"/>
                        </a:lnSpc>
                        <a:spcAft>
                          <a:spcPts val="0"/>
                        </a:spcAft>
                      </a:pPr>
                      <a:r>
                        <a:rPr lang="ru-RU" sz="1000">
                          <a:solidFill>
                            <a:srgbClr val="000000"/>
                          </a:solidFill>
                          <a:latin typeface="Arial"/>
                          <a:ea typeface="Times New Roman"/>
                          <a:cs typeface="Times New Roman"/>
                        </a:rPr>
                        <a:t>2 травня 1989 року</a:t>
                      </a:r>
                      <a:endParaRPr lang="ru-RU" sz="1000">
                        <a:latin typeface="Calibri"/>
                        <a:ea typeface="Calibri"/>
                        <a:cs typeface="Times New Roman"/>
                      </a:endParaRPr>
                    </a:p>
                  </a:txBody>
                  <a:tcPr marL="5323" marR="5323" marT="5323" marB="5323"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nSpc>
                          <a:spcPct val="100000"/>
                        </a:lnSpc>
                        <a:spcAft>
                          <a:spcPts val="0"/>
                        </a:spcAft>
                      </a:pPr>
                      <a:r>
                        <a:rPr lang="ru-RU" sz="1000" dirty="0">
                          <a:solidFill>
                            <a:srgbClr val="000000"/>
                          </a:solidFill>
                          <a:latin typeface="Arial"/>
                          <a:ea typeface="Times New Roman"/>
                          <a:cs typeface="Times New Roman"/>
                        </a:rPr>
                        <a:t>В </a:t>
                      </a:r>
                      <a:r>
                        <a:rPr lang="ru-RU" sz="1000" dirty="0" err="1">
                          <a:solidFill>
                            <a:srgbClr val="000000"/>
                          </a:solidFill>
                          <a:latin typeface="Arial"/>
                          <a:ea typeface="Times New Roman"/>
                          <a:cs typeface="Times New Roman"/>
                        </a:rPr>
                        <a:t>мову</a:t>
                      </a:r>
                      <a:r>
                        <a:rPr lang="ru-RU" sz="1000" dirty="0">
                          <a:solidFill>
                            <a:srgbClr val="000000"/>
                          </a:solidFill>
                          <a:latin typeface="Arial"/>
                          <a:ea typeface="Times New Roman"/>
                          <a:cs typeface="Times New Roman"/>
                        </a:rPr>
                        <a:t> </a:t>
                      </a:r>
                      <a:r>
                        <a:rPr lang="ru-RU" sz="1000" dirty="0" smtClean="0">
                          <a:solidFill>
                            <a:srgbClr val="000000"/>
                          </a:solidFill>
                          <a:latin typeface="Arial"/>
                          <a:ea typeface="Times New Roman"/>
                          <a:cs typeface="Times New Roman"/>
                        </a:rPr>
                        <a:t>вводиться </a:t>
                      </a:r>
                      <a:r>
                        <a:rPr lang="ru-RU" sz="1000" dirty="0" err="1" smtClean="0">
                          <a:solidFill>
                            <a:srgbClr val="000000"/>
                          </a:solidFill>
                          <a:latin typeface="Arial"/>
                          <a:ea typeface="Times New Roman"/>
                          <a:cs typeface="Times New Roman"/>
                        </a:rPr>
                        <a:t>поняття</a:t>
                      </a:r>
                      <a:r>
                        <a:rPr lang="ru-RU" sz="1000" dirty="0" smtClean="0">
                          <a:solidFill>
                            <a:srgbClr val="000000"/>
                          </a:solidFill>
                          <a:latin typeface="Arial"/>
                          <a:ea typeface="Times New Roman"/>
                          <a:cs typeface="Times New Roman"/>
                        </a:rPr>
                        <a:t> </a:t>
                      </a:r>
                      <a:r>
                        <a:rPr lang="ru-RU" sz="1000" dirty="0" err="1" smtClean="0">
                          <a:solidFill>
                            <a:srgbClr val="000000"/>
                          </a:solidFill>
                          <a:latin typeface="Arial"/>
                          <a:ea typeface="Times New Roman"/>
                          <a:cs typeface="Times New Roman"/>
                        </a:rPr>
                        <a:t>об'єктно-орієнтованого</a:t>
                      </a:r>
                      <a:r>
                        <a:rPr lang="ru-RU" sz="1000" dirty="0" smtClean="0">
                          <a:solidFill>
                            <a:srgbClr val="000000"/>
                          </a:solidFill>
                          <a:latin typeface="Arial"/>
                          <a:ea typeface="Times New Roman"/>
                          <a:cs typeface="Times New Roman"/>
                        </a:rPr>
                        <a:t> </a:t>
                      </a:r>
                      <a:r>
                        <a:rPr lang="ru-RU" sz="1000" dirty="0" err="1" smtClean="0">
                          <a:solidFill>
                            <a:srgbClr val="000000"/>
                          </a:solidFill>
                          <a:latin typeface="Arial"/>
                          <a:ea typeface="Times New Roman"/>
                          <a:cs typeface="Times New Roman"/>
                        </a:rPr>
                        <a:t>програмування</a:t>
                      </a:r>
                      <a:r>
                        <a:rPr lang="ru-RU" sz="1000" dirty="0" smtClean="0">
                          <a:solidFill>
                            <a:srgbClr val="000000"/>
                          </a:solidFill>
                          <a:latin typeface="Arial"/>
                          <a:ea typeface="Times New Roman"/>
                          <a:cs typeface="Times New Roman"/>
                        </a:rPr>
                        <a:t>.</a:t>
                      </a:r>
                      <a:endParaRPr lang="ru-RU" sz="1000" dirty="0">
                        <a:latin typeface="Calibri"/>
                        <a:ea typeface="Calibri"/>
                        <a:cs typeface="Times New Roman"/>
                      </a:endParaRPr>
                    </a:p>
                    <a:p>
                      <a:pPr>
                        <a:lnSpc>
                          <a:spcPct val="100000"/>
                        </a:lnSpc>
                        <a:spcBef>
                          <a:spcPts val="480"/>
                        </a:spcBef>
                        <a:spcAft>
                          <a:spcPts val="600"/>
                        </a:spcAft>
                      </a:pPr>
                      <a:r>
                        <a:rPr lang="ru-RU" sz="1000" dirty="0">
                          <a:solidFill>
                            <a:srgbClr val="000000"/>
                          </a:solidFill>
                          <a:latin typeface="Arial"/>
                          <a:ea typeface="Times New Roman"/>
                          <a:cs typeface="Times New Roman"/>
                        </a:rPr>
                        <a:t>В </a:t>
                      </a:r>
                      <a:r>
                        <a:rPr lang="ru-RU" sz="1000" dirty="0" err="1">
                          <a:solidFill>
                            <a:srgbClr val="000000"/>
                          </a:solidFill>
                          <a:latin typeface="Arial"/>
                          <a:ea typeface="Times New Roman"/>
                          <a:cs typeface="Times New Roman"/>
                        </a:rPr>
                        <a:t>інтерфейсі</a:t>
                      </a:r>
                      <a:r>
                        <a:rPr lang="ru-RU" sz="1000" dirty="0">
                          <a:solidFill>
                            <a:srgbClr val="000000"/>
                          </a:solidFill>
                          <a:latin typeface="Arial"/>
                          <a:ea typeface="Times New Roman"/>
                          <a:cs typeface="Times New Roman"/>
                        </a:rPr>
                        <a:t> став </a:t>
                      </a:r>
                      <a:r>
                        <a:rPr lang="ru-RU" sz="1000" dirty="0" err="1">
                          <a:solidFill>
                            <a:srgbClr val="000000"/>
                          </a:solidFill>
                          <a:latin typeface="Arial"/>
                          <a:ea typeface="Times New Roman"/>
                          <a:cs typeface="Times New Roman"/>
                        </a:rPr>
                        <a:t>переважати</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синій</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колір</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який</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використовувався</a:t>
                      </a:r>
                      <a:r>
                        <a:rPr lang="ru-RU" sz="1000" dirty="0">
                          <a:solidFill>
                            <a:srgbClr val="000000"/>
                          </a:solidFill>
                          <a:latin typeface="Arial"/>
                          <a:ea typeface="Times New Roman"/>
                          <a:cs typeface="Times New Roman"/>
                        </a:rPr>
                        <a:t> у </a:t>
                      </a:r>
                      <a:r>
                        <a:rPr lang="ru-RU" sz="1000" dirty="0" err="1">
                          <a:solidFill>
                            <a:srgbClr val="000000"/>
                          </a:solidFill>
                          <a:latin typeface="Arial"/>
                          <a:ea typeface="Times New Roman"/>
                          <a:cs typeface="Times New Roman"/>
                        </a:rPr>
                        <a:t>всіх</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наступних</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версіях</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серії</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Turbo</a:t>
                      </a:r>
                      <a:r>
                        <a:rPr lang="ru-RU" sz="1000" dirty="0">
                          <a:solidFill>
                            <a:srgbClr val="000000"/>
                          </a:solidFill>
                          <a:latin typeface="Arial"/>
                          <a:ea typeface="Times New Roman"/>
                          <a:cs typeface="Times New Roman"/>
                        </a:rPr>
                        <a:t>». В ІСР (</a:t>
                      </a:r>
                      <a:r>
                        <a:rPr lang="ru-RU" sz="1000" dirty="0" err="1">
                          <a:solidFill>
                            <a:srgbClr val="000000"/>
                          </a:solidFill>
                          <a:latin typeface="Arial"/>
                          <a:ea typeface="Times New Roman"/>
                          <a:cs typeface="Times New Roman"/>
                        </a:rPr>
                        <a:t>акронім</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від</a:t>
                      </a:r>
                      <a:r>
                        <a:rPr lang="ru-RU" sz="1000" dirty="0">
                          <a:solidFill>
                            <a:srgbClr val="000000"/>
                          </a:solidFill>
                          <a:latin typeface="Arial"/>
                          <a:ea typeface="Times New Roman"/>
                          <a:cs typeface="Times New Roman"/>
                        </a:rPr>
                        <a:t> </a:t>
                      </a:r>
                      <a:r>
                        <a:rPr lang="ru-RU" sz="1000" u="sng" dirty="0">
                          <a:solidFill>
                            <a:srgbClr val="0B0080"/>
                          </a:solidFill>
                          <a:latin typeface="Arial"/>
                          <a:ea typeface="Times New Roman"/>
                          <a:cs typeface="Times New Roman"/>
                          <a:hlinkClick r:id="rId9" tooltip="Інтегроване середовище розробки"/>
                        </a:rPr>
                        <a:t>«</a:t>
                      </a:r>
                      <a:r>
                        <a:rPr lang="ru-RU" sz="1000" u="sng" dirty="0" err="1">
                          <a:solidFill>
                            <a:srgbClr val="0B0080"/>
                          </a:solidFill>
                          <a:latin typeface="Arial"/>
                          <a:ea typeface="Times New Roman"/>
                          <a:cs typeface="Times New Roman"/>
                          <a:hlinkClick r:id="rId9" tooltip="Інтегроване середовище розробки"/>
                        </a:rPr>
                        <a:t>інтегроване</a:t>
                      </a:r>
                      <a:r>
                        <a:rPr lang="ru-RU" sz="1000" u="sng" dirty="0">
                          <a:solidFill>
                            <a:srgbClr val="0B0080"/>
                          </a:solidFill>
                          <a:latin typeface="Arial"/>
                          <a:ea typeface="Times New Roman"/>
                          <a:cs typeface="Times New Roman"/>
                          <a:hlinkClick r:id="rId9" tooltip="Інтегроване середовище розробки"/>
                        </a:rPr>
                        <a:t> </a:t>
                      </a:r>
                      <a:r>
                        <a:rPr lang="ru-RU" sz="1000" u="sng" dirty="0" err="1">
                          <a:solidFill>
                            <a:srgbClr val="0B0080"/>
                          </a:solidFill>
                          <a:latin typeface="Arial"/>
                          <a:ea typeface="Times New Roman"/>
                          <a:cs typeface="Times New Roman"/>
                          <a:hlinkClick r:id="rId9" tooltip="Інтегроване середовище розробки"/>
                        </a:rPr>
                        <a:t>середовище</a:t>
                      </a:r>
                      <a:r>
                        <a:rPr lang="ru-RU" sz="1000" u="sng" dirty="0">
                          <a:solidFill>
                            <a:srgbClr val="0B0080"/>
                          </a:solidFill>
                          <a:latin typeface="Arial"/>
                          <a:ea typeface="Times New Roman"/>
                          <a:cs typeface="Times New Roman"/>
                          <a:hlinkClick r:id="rId9" tooltip="Інтегроване середовище розробки"/>
                        </a:rPr>
                        <a:t> </a:t>
                      </a:r>
                      <a:r>
                        <a:rPr lang="ru-RU" sz="1000" u="sng" dirty="0" err="1" smtClean="0">
                          <a:solidFill>
                            <a:srgbClr val="0B0080"/>
                          </a:solidFill>
                          <a:latin typeface="Arial"/>
                          <a:ea typeface="Times New Roman"/>
                          <a:cs typeface="Times New Roman"/>
                          <a:hlinkClick r:id="rId9" tooltip="Інтегроване середовище розробки"/>
                        </a:rPr>
                        <a:t>розробки</a:t>
                      </a:r>
                      <a:r>
                        <a:rPr lang="ru-RU" sz="1000" u="sng" dirty="0" smtClean="0">
                          <a:solidFill>
                            <a:srgbClr val="0B0080"/>
                          </a:solidFill>
                          <a:latin typeface="Arial"/>
                          <a:ea typeface="Times New Roman"/>
                          <a:cs typeface="Times New Roman"/>
                          <a:hlinkClick r:id="rId9" tooltip="Інтегроване середовище розробки"/>
                        </a:rPr>
                        <a:t>»</a:t>
                      </a:r>
                      <a:r>
                        <a:rPr lang="ru-RU" sz="1000" dirty="0" smtClean="0">
                          <a:solidFill>
                            <a:srgbClr val="000000"/>
                          </a:solidFill>
                          <a:latin typeface="Arial"/>
                          <a:ea typeface="Times New Roman"/>
                          <a:cs typeface="Times New Roman"/>
                        </a:rPr>
                        <a:t>) </a:t>
                      </a:r>
                      <a:r>
                        <a:rPr lang="ru-RU" sz="1000" dirty="0">
                          <a:solidFill>
                            <a:srgbClr val="000000"/>
                          </a:solidFill>
                          <a:latin typeface="Arial"/>
                          <a:ea typeface="Times New Roman"/>
                          <a:cs typeface="Times New Roman"/>
                        </a:rPr>
                        <a:t>введено </a:t>
                      </a:r>
                      <a:r>
                        <a:rPr lang="ru-RU" sz="1000" dirty="0" err="1">
                          <a:solidFill>
                            <a:srgbClr val="000000"/>
                          </a:solidFill>
                          <a:latin typeface="Arial"/>
                          <a:ea typeface="Times New Roman"/>
                          <a:cs typeface="Times New Roman"/>
                        </a:rPr>
                        <a:t>дві</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важливі</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зміни</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покроковий</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відлагоджувальник</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і</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контекстна</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довідка</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з</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описом</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всіх</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вбудованих</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функцій</a:t>
                      </a:r>
                      <a:r>
                        <a:rPr lang="ru-RU" sz="1000" dirty="0">
                          <a:solidFill>
                            <a:srgbClr val="000000"/>
                          </a:solidFill>
                          <a:latin typeface="Arial"/>
                          <a:ea typeface="Times New Roman"/>
                          <a:cs typeface="Times New Roman"/>
                        </a:rPr>
                        <a:t> та </a:t>
                      </a:r>
                      <a:r>
                        <a:rPr lang="ru-RU" sz="1000" dirty="0" err="1">
                          <a:solidFill>
                            <a:srgbClr val="000000"/>
                          </a:solidFill>
                          <a:latin typeface="Arial"/>
                          <a:ea typeface="Times New Roman"/>
                          <a:cs typeface="Times New Roman"/>
                        </a:rPr>
                        <a:t>можливістю</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копіювання</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фрагментів</a:t>
                      </a:r>
                      <a:r>
                        <a:rPr lang="ru-RU" sz="1000" dirty="0">
                          <a:solidFill>
                            <a:srgbClr val="000000"/>
                          </a:solidFill>
                          <a:latin typeface="Arial"/>
                          <a:ea typeface="Times New Roman"/>
                          <a:cs typeface="Times New Roman"/>
                        </a:rPr>
                        <a:t> коду.</a:t>
                      </a:r>
                      <a:endParaRPr lang="ru-RU" sz="1000" dirty="0">
                        <a:latin typeface="Calibri"/>
                        <a:ea typeface="Calibri"/>
                        <a:cs typeface="Times New Roman"/>
                      </a:endParaRPr>
                    </a:p>
                  </a:txBody>
                  <a:tcPr marL="5323" marR="5323" marT="5323" marB="5323"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r>
              <a:tr h="1190566">
                <a:tc>
                  <a:txBody>
                    <a:bodyPr/>
                    <a:lstStyle/>
                    <a:p>
                      <a:pPr>
                        <a:lnSpc>
                          <a:spcPct val="100000"/>
                        </a:lnSpc>
                        <a:spcAft>
                          <a:spcPts val="0"/>
                        </a:spcAft>
                      </a:pPr>
                      <a:r>
                        <a:rPr lang="ru-RU" sz="1000">
                          <a:solidFill>
                            <a:srgbClr val="000000"/>
                          </a:solidFill>
                          <a:latin typeface="Arial"/>
                          <a:ea typeface="Times New Roman"/>
                          <a:cs typeface="Times New Roman"/>
                        </a:rPr>
                        <a:t>Turbo Pascal 6.0</a:t>
                      </a:r>
                      <a:endParaRPr lang="ru-RU" sz="1000">
                        <a:latin typeface="Calibri"/>
                        <a:ea typeface="Calibri"/>
                        <a:cs typeface="Times New Roman"/>
                      </a:endParaRPr>
                    </a:p>
                  </a:txBody>
                  <a:tcPr marL="5323" marR="5323" marT="5323" marB="5323"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nSpc>
                          <a:spcPct val="100000"/>
                        </a:lnSpc>
                        <a:spcAft>
                          <a:spcPts val="0"/>
                        </a:spcAft>
                      </a:pPr>
                      <a:r>
                        <a:rPr lang="ru-RU" sz="1000">
                          <a:solidFill>
                            <a:srgbClr val="000000"/>
                          </a:solidFill>
                          <a:latin typeface="Arial"/>
                          <a:ea typeface="Times New Roman"/>
                          <a:cs typeface="Times New Roman"/>
                        </a:rPr>
                        <a:t>4 жовтня 1990 року</a:t>
                      </a:r>
                      <a:endParaRPr lang="ru-RU" sz="1000">
                        <a:latin typeface="Calibri"/>
                        <a:ea typeface="Calibri"/>
                        <a:cs typeface="Times New Roman"/>
                      </a:endParaRPr>
                    </a:p>
                  </a:txBody>
                  <a:tcPr marL="5323" marR="5323" marT="5323" marB="5323"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nSpc>
                          <a:spcPct val="100000"/>
                        </a:lnSpc>
                        <a:spcAft>
                          <a:spcPts val="0"/>
                        </a:spcAft>
                      </a:pPr>
                      <a:r>
                        <a:rPr lang="ru-RU" sz="1000" dirty="0" err="1">
                          <a:solidFill>
                            <a:srgbClr val="000000"/>
                          </a:solidFill>
                          <a:latin typeface="Arial"/>
                          <a:ea typeface="Times New Roman"/>
                          <a:cs typeface="Times New Roman"/>
                        </a:rPr>
                        <a:t>Мова</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має</a:t>
                      </a:r>
                      <a:r>
                        <a:rPr lang="ru-RU" sz="1000" dirty="0">
                          <a:solidFill>
                            <a:srgbClr val="000000"/>
                          </a:solidFill>
                          <a:latin typeface="Arial"/>
                          <a:ea typeface="Times New Roman"/>
                          <a:cs typeface="Times New Roman"/>
                        </a:rPr>
                        <a:t> ряд </a:t>
                      </a:r>
                      <a:r>
                        <a:rPr lang="ru-RU" sz="1000" dirty="0" err="1">
                          <a:solidFill>
                            <a:srgbClr val="000000"/>
                          </a:solidFill>
                          <a:latin typeface="Arial"/>
                          <a:ea typeface="Times New Roman"/>
                          <a:cs typeface="Times New Roman"/>
                        </a:rPr>
                        <a:t>змін</a:t>
                      </a:r>
                      <a:r>
                        <a:rPr lang="ru-RU" sz="1000" dirty="0">
                          <a:solidFill>
                            <a:srgbClr val="000000"/>
                          </a:solidFill>
                          <a:latin typeface="Arial"/>
                          <a:ea typeface="Times New Roman"/>
                          <a:cs typeface="Times New Roman"/>
                        </a:rPr>
                        <a:t> у </a:t>
                      </a:r>
                      <a:r>
                        <a:rPr lang="ru-RU" sz="1000" dirty="0" err="1">
                          <a:solidFill>
                            <a:srgbClr val="000000"/>
                          </a:solidFill>
                          <a:latin typeface="Arial"/>
                          <a:ea typeface="Times New Roman"/>
                          <a:cs typeface="Times New Roman"/>
                        </a:rPr>
                        <a:t>порівнянні</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з</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попередньою</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версією</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вбудований</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асемблер</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покращення</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об'єктно-орієнтованої</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парадигми</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поліпшений</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адмінстратор</a:t>
                      </a:r>
                      <a:r>
                        <a:rPr lang="ru-RU" sz="1000" dirty="0">
                          <a:solidFill>
                            <a:srgbClr val="000000"/>
                          </a:solidFill>
                          <a:latin typeface="Arial"/>
                          <a:ea typeface="Times New Roman"/>
                          <a:cs typeface="Times New Roman"/>
                        </a:rPr>
                        <a:t> </a:t>
                      </a:r>
                      <a:r>
                        <a:rPr lang="ru-RU" sz="1000" dirty="0" smtClean="0">
                          <a:solidFill>
                            <a:srgbClr val="000000"/>
                          </a:solidFill>
                          <a:latin typeface="Arial"/>
                          <a:ea typeface="Times New Roman"/>
                          <a:cs typeface="Times New Roman"/>
                        </a:rPr>
                        <a:t>купи. </a:t>
                      </a:r>
                      <a:r>
                        <a:rPr lang="ru-RU" sz="1000" dirty="0" err="1">
                          <a:solidFill>
                            <a:srgbClr val="000000"/>
                          </a:solidFill>
                          <a:latin typeface="Arial"/>
                          <a:ea typeface="Times New Roman"/>
                          <a:cs typeface="Times New Roman"/>
                        </a:rPr>
                        <a:t>З'являється</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бібліотека</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Turbo</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Vision</a:t>
                      </a:r>
                      <a:r>
                        <a:rPr lang="ru-RU" sz="1000" dirty="0">
                          <a:solidFill>
                            <a:srgbClr val="000000"/>
                          </a:solidFill>
                          <a:latin typeface="Arial"/>
                          <a:ea typeface="Times New Roman"/>
                          <a:cs typeface="Times New Roman"/>
                        </a:rPr>
                        <a:t>, яка </a:t>
                      </a:r>
                      <a:r>
                        <a:rPr lang="ru-RU" sz="1000" dirty="0" err="1">
                          <a:solidFill>
                            <a:srgbClr val="000000"/>
                          </a:solidFill>
                          <a:latin typeface="Arial"/>
                          <a:ea typeface="Times New Roman"/>
                          <a:cs typeface="Times New Roman"/>
                        </a:rPr>
                        <a:t>призначена</a:t>
                      </a:r>
                      <a:r>
                        <a:rPr lang="ru-RU" sz="1000" dirty="0">
                          <a:solidFill>
                            <a:srgbClr val="000000"/>
                          </a:solidFill>
                          <a:latin typeface="Arial"/>
                          <a:ea typeface="Times New Roman"/>
                          <a:cs typeface="Times New Roman"/>
                        </a:rPr>
                        <a:t> для </a:t>
                      </a:r>
                      <a:r>
                        <a:rPr lang="ru-RU" sz="1000" dirty="0" err="1">
                          <a:solidFill>
                            <a:srgbClr val="000000"/>
                          </a:solidFill>
                          <a:latin typeface="Arial"/>
                          <a:ea typeface="Times New Roman"/>
                          <a:cs typeface="Times New Roman"/>
                        </a:rPr>
                        <a:t>розробки</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програм</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зі</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складним</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візуальним</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інтерфейсом</a:t>
                      </a:r>
                      <a:r>
                        <a:rPr lang="ru-RU" sz="1000" dirty="0">
                          <a:solidFill>
                            <a:srgbClr val="000000"/>
                          </a:solidFill>
                          <a:latin typeface="Arial"/>
                          <a:ea typeface="Times New Roman"/>
                          <a:cs typeface="Times New Roman"/>
                        </a:rPr>
                        <a:t>.</a:t>
                      </a:r>
                      <a:endParaRPr lang="ru-RU" sz="1000" dirty="0">
                        <a:latin typeface="Calibri"/>
                        <a:ea typeface="Calibri"/>
                        <a:cs typeface="Times New Roman"/>
                      </a:endParaRPr>
                    </a:p>
                    <a:p>
                      <a:pPr>
                        <a:lnSpc>
                          <a:spcPct val="100000"/>
                        </a:lnSpc>
                        <a:spcBef>
                          <a:spcPts val="480"/>
                        </a:spcBef>
                        <a:spcAft>
                          <a:spcPts val="600"/>
                        </a:spcAft>
                      </a:pPr>
                      <a:r>
                        <a:rPr lang="ru-RU" sz="1000" dirty="0" err="1">
                          <a:solidFill>
                            <a:srgbClr val="000000"/>
                          </a:solidFill>
                          <a:latin typeface="Arial"/>
                          <a:ea typeface="Times New Roman"/>
                          <a:cs typeface="Times New Roman"/>
                        </a:rPr>
                        <a:t>Інтерфейс</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Покращений</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підтримкою</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миші</a:t>
                      </a:r>
                      <a:r>
                        <a:rPr lang="ru-RU" sz="1000" dirty="0">
                          <a:solidFill>
                            <a:srgbClr val="000000"/>
                          </a:solidFill>
                          <a:latin typeface="Arial"/>
                          <a:ea typeface="Times New Roman"/>
                          <a:cs typeface="Times New Roman"/>
                        </a:rPr>
                        <a:t>, буфером </a:t>
                      </a:r>
                      <a:r>
                        <a:rPr lang="ru-RU" sz="1000" dirty="0" err="1">
                          <a:solidFill>
                            <a:srgbClr val="000000"/>
                          </a:solidFill>
                          <a:latin typeface="Arial"/>
                          <a:ea typeface="Times New Roman"/>
                          <a:cs typeface="Times New Roman"/>
                        </a:rPr>
                        <a:t>обміну</a:t>
                      </a:r>
                      <a:r>
                        <a:rPr lang="ru-RU" sz="1000" dirty="0">
                          <a:solidFill>
                            <a:srgbClr val="000000"/>
                          </a:solidFill>
                          <a:latin typeface="Arial"/>
                          <a:ea typeface="Times New Roman"/>
                          <a:cs typeface="Times New Roman"/>
                        </a:rPr>
                        <a:t> текстом, </a:t>
                      </a:r>
                      <a:r>
                        <a:rPr lang="ru-RU" sz="1000" dirty="0" err="1">
                          <a:solidFill>
                            <a:srgbClr val="000000"/>
                          </a:solidFill>
                          <a:latin typeface="Arial"/>
                          <a:ea typeface="Times New Roman"/>
                          <a:cs typeface="Times New Roman"/>
                        </a:rPr>
                        <a:t>можливістю</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маніпуляцій</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з</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віконним</a:t>
                      </a:r>
                      <a:r>
                        <a:rPr lang="ru-RU" sz="1000" dirty="0">
                          <a:solidFill>
                            <a:srgbClr val="000000"/>
                          </a:solidFill>
                          <a:latin typeface="Arial"/>
                          <a:ea typeface="Times New Roman"/>
                          <a:cs typeface="Times New Roman"/>
                        </a:rPr>
                        <a:t> редактором (а </a:t>
                      </a:r>
                      <a:r>
                        <a:rPr lang="ru-RU" sz="1000" dirty="0" err="1">
                          <a:solidFill>
                            <a:srgbClr val="000000"/>
                          </a:solidFill>
                          <a:latin typeface="Arial"/>
                          <a:ea typeface="Times New Roman"/>
                          <a:cs typeface="Times New Roman"/>
                        </a:rPr>
                        <a:t>також</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одночасним</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редагуванням</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кількох</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файлів</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Відлагоджувальник</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також</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покращився</a:t>
                      </a:r>
                      <a:r>
                        <a:rPr lang="ru-RU" sz="1000" dirty="0">
                          <a:solidFill>
                            <a:srgbClr val="000000"/>
                          </a:solidFill>
                          <a:latin typeface="Arial"/>
                          <a:ea typeface="Times New Roman"/>
                          <a:cs typeface="Times New Roman"/>
                        </a:rPr>
                        <a:t>. </a:t>
                      </a:r>
                      <a:endParaRPr lang="ru-RU" sz="1000" dirty="0">
                        <a:latin typeface="Calibri"/>
                        <a:ea typeface="Calibri"/>
                        <a:cs typeface="Times New Roman"/>
                      </a:endParaRPr>
                    </a:p>
                  </a:txBody>
                  <a:tcPr marL="5323" marR="5323" marT="5323" marB="5323"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r>
              <a:tr h="406384">
                <a:tc>
                  <a:txBody>
                    <a:bodyPr/>
                    <a:lstStyle/>
                    <a:p>
                      <a:pPr>
                        <a:lnSpc>
                          <a:spcPct val="100000"/>
                        </a:lnSpc>
                        <a:spcAft>
                          <a:spcPts val="0"/>
                        </a:spcAft>
                      </a:pPr>
                      <a:r>
                        <a:rPr lang="ru-RU" sz="1000">
                          <a:solidFill>
                            <a:srgbClr val="000000"/>
                          </a:solidFill>
                          <a:latin typeface="Arial"/>
                          <a:ea typeface="Times New Roman"/>
                          <a:cs typeface="Times New Roman"/>
                        </a:rPr>
                        <a:t>Turbo Pascal 7.0</a:t>
                      </a:r>
                      <a:endParaRPr lang="ru-RU" sz="1000">
                        <a:latin typeface="Calibri"/>
                        <a:ea typeface="Calibri"/>
                        <a:cs typeface="Times New Roman"/>
                      </a:endParaRPr>
                    </a:p>
                  </a:txBody>
                  <a:tcPr marL="5323" marR="5323" marT="5323" marB="5323"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nSpc>
                          <a:spcPct val="100000"/>
                        </a:lnSpc>
                        <a:spcAft>
                          <a:spcPts val="0"/>
                        </a:spcAft>
                      </a:pPr>
                      <a:r>
                        <a:rPr lang="ru-RU" sz="1000">
                          <a:solidFill>
                            <a:srgbClr val="000000"/>
                          </a:solidFill>
                          <a:latin typeface="Arial"/>
                          <a:ea typeface="Times New Roman"/>
                          <a:cs typeface="Times New Roman"/>
                        </a:rPr>
                        <a:t>9 березня 1993 року</a:t>
                      </a:r>
                      <a:endParaRPr lang="ru-RU" sz="1000">
                        <a:latin typeface="Calibri"/>
                        <a:ea typeface="Calibri"/>
                        <a:cs typeface="Times New Roman"/>
                      </a:endParaRPr>
                    </a:p>
                  </a:txBody>
                  <a:tcPr marL="5323" marR="5323" marT="5323" marB="5323"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nSpc>
                          <a:spcPct val="100000"/>
                        </a:lnSpc>
                        <a:spcAft>
                          <a:spcPts val="0"/>
                        </a:spcAft>
                      </a:pPr>
                      <a:r>
                        <a:rPr lang="ru-RU" sz="1000" dirty="0" err="1">
                          <a:solidFill>
                            <a:srgbClr val="000000"/>
                          </a:solidFill>
                          <a:latin typeface="Arial"/>
                          <a:ea typeface="Times New Roman"/>
                          <a:cs typeface="Times New Roman"/>
                        </a:rPr>
                        <a:t>Компілятор</a:t>
                      </a:r>
                      <a:r>
                        <a:rPr lang="ru-RU" sz="1000" dirty="0">
                          <a:solidFill>
                            <a:srgbClr val="000000"/>
                          </a:solidFill>
                          <a:latin typeface="Arial"/>
                          <a:ea typeface="Times New Roman"/>
                          <a:cs typeface="Times New Roman"/>
                        </a:rPr>
                        <a:t> став </a:t>
                      </a:r>
                      <a:r>
                        <a:rPr lang="ru-RU" sz="1000" dirty="0" err="1">
                          <a:solidFill>
                            <a:srgbClr val="000000"/>
                          </a:solidFill>
                          <a:latin typeface="Arial"/>
                          <a:ea typeface="Times New Roman"/>
                          <a:cs typeface="Times New Roman"/>
                        </a:rPr>
                        <a:t>крос-платформовим</a:t>
                      </a:r>
                      <a:r>
                        <a:rPr lang="ru-RU" sz="1000" dirty="0">
                          <a:solidFill>
                            <a:srgbClr val="000000"/>
                          </a:solidFill>
                          <a:latin typeface="Arial"/>
                          <a:ea typeface="Times New Roman"/>
                          <a:cs typeface="Times New Roman"/>
                        </a:rPr>
                        <a:t> — </a:t>
                      </a:r>
                      <a:r>
                        <a:rPr lang="ru-RU" sz="1000" dirty="0" err="1">
                          <a:solidFill>
                            <a:srgbClr val="000000"/>
                          </a:solidFill>
                          <a:latin typeface="Arial"/>
                          <a:ea typeface="Times New Roman"/>
                          <a:cs typeface="Times New Roman"/>
                        </a:rPr>
                        <a:t>це</a:t>
                      </a:r>
                      <a:r>
                        <a:rPr lang="ru-RU" sz="1000" dirty="0">
                          <a:solidFill>
                            <a:srgbClr val="000000"/>
                          </a:solidFill>
                          <a:latin typeface="Arial"/>
                          <a:ea typeface="Times New Roman"/>
                          <a:cs typeface="Times New Roman"/>
                        </a:rPr>
                        <a:t> дозволило </a:t>
                      </a:r>
                      <a:r>
                        <a:rPr lang="ru-RU" sz="1000" dirty="0" err="1">
                          <a:solidFill>
                            <a:srgbClr val="000000"/>
                          </a:solidFill>
                          <a:latin typeface="Arial"/>
                          <a:ea typeface="Times New Roman"/>
                          <a:cs typeface="Times New Roman"/>
                        </a:rPr>
                        <a:t>компілювати</a:t>
                      </a:r>
                      <a:r>
                        <a:rPr lang="ru-RU" sz="1000" dirty="0">
                          <a:solidFill>
                            <a:srgbClr val="000000"/>
                          </a:solidFill>
                          <a:latin typeface="Arial"/>
                          <a:ea typeface="Times New Roman"/>
                          <a:cs typeface="Times New Roman"/>
                        </a:rPr>
                        <a:t> </a:t>
                      </a:r>
                      <a:r>
                        <a:rPr lang="ru-RU" sz="1000" dirty="0" err="1">
                          <a:solidFill>
                            <a:srgbClr val="000000"/>
                          </a:solidFill>
                          <a:latin typeface="Arial"/>
                          <a:ea typeface="Times New Roman"/>
                          <a:cs typeface="Times New Roman"/>
                        </a:rPr>
                        <a:t>програми</a:t>
                      </a:r>
                      <a:r>
                        <a:rPr lang="ru-RU" sz="1000" dirty="0">
                          <a:solidFill>
                            <a:srgbClr val="000000"/>
                          </a:solidFill>
                          <a:latin typeface="Arial"/>
                          <a:ea typeface="Times New Roman"/>
                          <a:cs typeface="Times New Roman"/>
                        </a:rPr>
                        <a:t> як для DOS так </a:t>
                      </a:r>
                      <a:r>
                        <a:rPr lang="ru-RU" sz="1000" dirty="0" err="1">
                          <a:solidFill>
                            <a:srgbClr val="000000"/>
                          </a:solidFill>
                          <a:latin typeface="Arial"/>
                          <a:ea typeface="Times New Roman"/>
                          <a:cs typeface="Times New Roman"/>
                        </a:rPr>
                        <a:t>і</a:t>
                      </a:r>
                      <a:r>
                        <a:rPr lang="ru-RU" sz="1000" dirty="0">
                          <a:solidFill>
                            <a:srgbClr val="000000"/>
                          </a:solidFill>
                          <a:latin typeface="Arial"/>
                          <a:ea typeface="Times New Roman"/>
                          <a:cs typeface="Times New Roman"/>
                        </a:rPr>
                        <a:t> для ОС </a:t>
                      </a:r>
                      <a:r>
                        <a:rPr lang="ru-RU" sz="1000" dirty="0" err="1">
                          <a:solidFill>
                            <a:srgbClr val="000000"/>
                          </a:solidFill>
                          <a:latin typeface="Arial"/>
                          <a:ea typeface="Times New Roman"/>
                          <a:cs typeface="Times New Roman"/>
                        </a:rPr>
                        <a:t>Windows</a:t>
                      </a:r>
                      <a:r>
                        <a:rPr lang="ru-RU" sz="1000" dirty="0" smtClean="0">
                          <a:solidFill>
                            <a:srgbClr val="000000"/>
                          </a:solidFill>
                          <a:latin typeface="Arial"/>
                          <a:ea typeface="Times New Roman"/>
                          <a:cs typeface="Times New Roman"/>
                        </a:rPr>
                        <a:t>.</a:t>
                      </a:r>
                      <a:endParaRPr lang="ru-RU" sz="1000" dirty="0">
                        <a:latin typeface="Calibri"/>
                        <a:ea typeface="Calibri"/>
                        <a:cs typeface="Times New Roman"/>
                      </a:endParaRPr>
                    </a:p>
                  </a:txBody>
                  <a:tcPr marL="5323" marR="5323" marT="5323" marB="5323"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r>
            </a:tbl>
          </a:graphicData>
        </a:graphic>
      </p:graphicFrame>
    </p:spTree>
  </p:cSld>
  <p:clrMapOvr>
    <a:masterClrMapping/>
  </p:clrMapOvr>
  <p:transition spd="med">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27584" y="0"/>
            <a:ext cx="7486650" cy="764704"/>
          </a:xfrm>
        </p:spPr>
        <p:txBody>
          <a:bodyPr>
            <a:normAutofit/>
          </a:bodyPr>
          <a:lstStyle/>
          <a:p>
            <a:pPr algn="ctr"/>
            <a:r>
              <a:rPr lang="ru-RU" sz="1800" i="1" dirty="0" err="1" smtClean="0"/>
              <a:t>Хронологічна</a:t>
            </a:r>
            <a:r>
              <a:rPr lang="ru-RU" sz="1800" i="1" dirty="0" smtClean="0"/>
              <a:t> </a:t>
            </a:r>
            <a:r>
              <a:rPr lang="ru-RU" sz="1800" i="1" dirty="0" err="1" smtClean="0"/>
              <a:t>таблиця</a:t>
            </a:r>
            <a:r>
              <a:rPr lang="ru-RU" sz="1800" i="1" dirty="0" smtClean="0"/>
              <a:t> </a:t>
            </a:r>
            <a:r>
              <a:rPr lang="ru-RU" sz="1800" i="1" dirty="0" err="1" smtClean="0"/>
              <a:t>версій</a:t>
            </a:r>
            <a:r>
              <a:rPr lang="ru-RU" sz="1800" i="1" dirty="0" smtClean="0"/>
              <a:t> </a:t>
            </a:r>
            <a:r>
              <a:rPr lang="ru-RU" sz="1800" i="1" dirty="0" err="1" smtClean="0"/>
              <a:t>компілятора</a:t>
            </a:r>
            <a:r>
              <a:rPr lang="ru-RU" sz="1800" i="1" dirty="0" smtClean="0"/>
              <a:t> </a:t>
            </a:r>
            <a:r>
              <a:rPr lang="ru-RU" sz="1800" i="1" dirty="0" err="1" smtClean="0"/>
              <a:t>серії</a:t>
            </a:r>
            <a:r>
              <a:rPr lang="ru-RU" sz="1800" i="1" dirty="0" smtClean="0"/>
              <a:t> «</a:t>
            </a:r>
            <a:r>
              <a:rPr lang="ru-RU" sz="1800" i="1" dirty="0" err="1" smtClean="0"/>
              <a:t>Borland</a:t>
            </a:r>
            <a:r>
              <a:rPr lang="ru-RU" sz="1800" i="1" dirty="0" smtClean="0"/>
              <a:t>»:</a:t>
            </a:r>
            <a:endParaRPr lang="ru-RU" sz="1800" dirty="0"/>
          </a:p>
        </p:txBody>
      </p:sp>
      <p:graphicFrame>
        <p:nvGraphicFramePr>
          <p:cNvPr id="4" name="Таблица 3"/>
          <p:cNvGraphicFramePr>
            <a:graphicFrameLocks noGrp="1"/>
          </p:cNvGraphicFramePr>
          <p:nvPr/>
        </p:nvGraphicFramePr>
        <p:xfrm>
          <a:off x="0" y="416342"/>
          <a:ext cx="9144000" cy="6441658"/>
        </p:xfrm>
        <a:graphic>
          <a:graphicData uri="http://schemas.openxmlformats.org/drawingml/2006/table">
            <a:tbl>
              <a:tblPr/>
              <a:tblGrid>
                <a:gridCol w="1008112"/>
                <a:gridCol w="1080120"/>
                <a:gridCol w="7055768"/>
              </a:tblGrid>
              <a:tr h="262180">
                <a:tc>
                  <a:txBody>
                    <a:bodyPr/>
                    <a:lstStyle/>
                    <a:p>
                      <a:pPr algn="ctr">
                        <a:lnSpc>
                          <a:spcPts val="1440"/>
                        </a:lnSpc>
                        <a:spcBef>
                          <a:spcPts val="1200"/>
                        </a:spcBef>
                        <a:spcAft>
                          <a:spcPts val="1200"/>
                        </a:spcAft>
                      </a:pPr>
                      <a:r>
                        <a:rPr lang="ru-RU" sz="900" b="1" dirty="0" err="1">
                          <a:solidFill>
                            <a:srgbClr val="000000"/>
                          </a:solidFill>
                          <a:latin typeface="Arial"/>
                          <a:ea typeface="Times New Roman"/>
                          <a:cs typeface="Times New Roman"/>
                        </a:rPr>
                        <a:t>Назва</a:t>
                      </a:r>
                      <a:r>
                        <a:rPr lang="ru-RU" sz="900" b="1" dirty="0">
                          <a:solidFill>
                            <a:srgbClr val="000000"/>
                          </a:solidFill>
                          <a:latin typeface="Arial"/>
                          <a:ea typeface="Times New Roman"/>
                          <a:cs typeface="Times New Roman"/>
                        </a:rPr>
                        <a:t> </a:t>
                      </a:r>
                      <a:r>
                        <a:rPr lang="ru-RU" sz="900" b="1" dirty="0" err="1">
                          <a:solidFill>
                            <a:srgbClr val="000000"/>
                          </a:solidFill>
                          <a:latin typeface="Arial"/>
                          <a:ea typeface="Times New Roman"/>
                          <a:cs typeface="Times New Roman"/>
                        </a:rPr>
                        <a:t>компілятора</a:t>
                      </a:r>
                      <a:endParaRPr lang="ru-RU" sz="900" dirty="0">
                        <a:latin typeface="Calibri"/>
                        <a:ea typeface="Calibri"/>
                        <a:cs typeface="Times New Roman"/>
                      </a:endParaRPr>
                    </a:p>
                  </a:txBody>
                  <a:tcPr marL="5767" marR="37843" marT="5767" marB="5767"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2F2F2"/>
                    </a:solidFill>
                  </a:tcPr>
                </a:tc>
                <a:tc>
                  <a:txBody>
                    <a:bodyPr/>
                    <a:lstStyle/>
                    <a:p>
                      <a:pPr algn="ctr">
                        <a:lnSpc>
                          <a:spcPts val="1440"/>
                        </a:lnSpc>
                        <a:spcBef>
                          <a:spcPts val="1200"/>
                        </a:spcBef>
                        <a:spcAft>
                          <a:spcPts val="1200"/>
                        </a:spcAft>
                      </a:pPr>
                      <a:r>
                        <a:rPr lang="ru-RU" sz="900" b="1">
                          <a:solidFill>
                            <a:srgbClr val="000000"/>
                          </a:solidFill>
                          <a:latin typeface="Arial"/>
                          <a:ea typeface="Times New Roman"/>
                          <a:cs typeface="Times New Roman"/>
                        </a:rPr>
                        <a:t>Дата виходу</a:t>
                      </a:r>
                      <a:endParaRPr lang="ru-RU" sz="900">
                        <a:latin typeface="Calibri"/>
                        <a:ea typeface="Calibri"/>
                        <a:cs typeface="Times New Roman"/>
                      </a:endParaRPr>
                    </a:p>
                  </a:txBody>
                  <a:tcPr marL="5767" marR="37843" marT="5767" marB="5767"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2F2F2"/>
                    </a:solidFill>
                  </a:tcPr>
                </a:tc>
                <a:tc>
                  <a:txBody>
                    <a:bodyPr/>
                    <a:lstStyle/>
                    <a:p>
                      <a:pPr algn="ctr">
                        <a:lnSpc>
                          <a:spcPts val="1440"/>
                        </a:lnSpc>
                        <a:spcBef>
                          <a:spcPts val="1200"/>
                        </a:spcBef>
                        <a:spcAft>
                          <a:spcPts val="1200"/>
                        </a:spcAft>
                      </a:pPr>
                      <a:r>
                        <a:rPr lang="ru-RU" sz="900" b="1" dirty="0" err="1">
                          <a:solidFill>
                            <a:srgbClr val="000000"/>
                          </a:solidFill>
                          <a:latin typeface="Arial"/>
                          <a:ea typeface="Times New Roman"/>
                          <a:cs typeface="Times New Roman"/>
                        </a:rPr>
                        <a:t>Особливості</a:t>
                      </a:r>
                      <a:r>
                        <a:rPr lang="ru-RU" sz="900" b="1" dirty="0">
                          <a:solidFill>
                            <a:srgbClr val="000000"/>
                          </a:solidFill>
                          <a:latin typeface="Arial"/>
                          <a:ea typeface="Times New Roman"/>
                          <a:cs typeface="Times New Roman"/>
                        </a:rPr>
                        <a:t> та </a:t>
                      </a:r>
                      <a:r>
                        <a:rPr lang="ru-RU" sz="900" b="1" dirty="0" err="1">
                          <a:solidFill>
                            <a:srgbClr val="000000"/>
                          </a:solidFill>
                          <a:latin typeface="Arial"/>
                          <a:ea typeface="Times New Roman"/>
                          <a:cs typeface="Times New Roman"/>
                        </a:rPr>
                        <a:t>інше</a:t>
                      </a:r>
                      <a:endParaRPr lang="ru-RU" sz="900" dirty="0">
                        <a:latin typeface="Calibri"/>
                        <a:ea typeface="Calibri"/>
                        <a:cs typeface="Times New Roman"/>
                      </a:endParaRPr>
                    </a:p>
                  </a:txBody>
                  <a:tcPr marL="5767" marR="37843" marT="5767" marB="5767"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2F2F2"/>
                    </a:solidFill>
                  </a:tcPr>
                </a:tc>
              </a:tr>
              <a:tr h="1925778">
                <a:tc>
                  <a:txBody>
                    <a:bodyPr/>
                    <a:lstStyle/>
                    <a:p>
                      <a:pPr>
                        <a:lnSpc>
                          <a:spcPts val="1440"/>
                        </a:lnSpc>
                        <a:spcBef>
                          <a:spcPts val="1200"/>
                        </a:spcBef>
                        <a:spcAft>
                          <a:spcPts val="1200"/>
                        </a:spcAft>
                      </a:pPr>
                      <a:r>
                        <a:rPr lang="ru-RU" sz="900">
                          <a:solidFill>
                            <a:srgbClr val="000000"/>
                          </a:solidFill>
                          <a:latin typeface="Arial"/>
                          <a:ea typeface="Times New Roman"/>
                          <a:cs typeface="Times New Roman"/>
                        </a:rPr>
                        <a:t>Borland Pascal with Objects 7.0</a:t>
                      </a:r>
                      <a:endParaRPr lang="ru-RU" sz="900">
                        <a:latin typeface="Calibri"/>
                        <a:ea typeface="Calibri"/>
                        <a:cs typeface="Times New Roman"/>
                      </a:endParaRPr>
                    </a:p>
                  </a:txBody>
                  <a:tcPr marL="5767" marR="5767" marT="5767" marB="5767"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nSpc>
                          <a:spcPts val="1440"/>
                        </a:lnSpc>
                        <a:spcBef>
                          <a:spcPts val="1200"/>
                        </a:spcBef>
                        <a:spcAft>
                          <a:spcPts val="1200"/>
                        </a:spcAft>
                      </a:pPr>
                      <a:r>
                        <a:rPr lang="ru-RU" sz="900">
                          <a:solidFill>
                            <a:srgbClr val="000000"/>
                          </a:solidFill>
                          <a:latin typeface="Arial"/>
                          <a:ea typeface="Times New Roman"/>
                          <a:cs typeface="Times New Roman"/>
                        </a:rPr>
                        <a:t>27 жовтня 1992 року 7:00</a:t>
                      </a:r>
                      <a:endParaRPr lang="ru-RU" sz="900">
                        <a:latin typeface="Calibri"/>
                        <a:ea typeface="Calibri"/>
                        <a:cs typeface="Times New Roman"/>
                      </a:endParaRPr>
                    </a:p>
                  </a:txBody>
                  <a:tcPr marL="5767" marR="5767" marT="5767" marB="5767"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nSpc>
                          <a:spcPts val="1440"/>
                        </a:lnSpc>
                        <a:spcBef>
                          <a:spcPts val="1200"/>
                        </a:spcBef>
                        <a:spcAft>
                          <a:spcPts val="1200"/>
                        </a:spcAft>
                      </a:pPr>
                      <a:r>
                        <a:rPr lang="ru-RU" sz="900">
                          <a:solidFill>
                            <a:srgbClr val="000000"/>
                          </a:solidFill>
                          <a:latin typeface="Arial"/>
                          <a:ea typeface="Times New Roman"/>
                          <a:cs typeface="Times New Roman"/>
                        </a:rPr>
                        <a:t>Генерування коду виконувальних файлів для ОС Windows, DOS, DPMI. Швидкість компіляції більш ніж 85000 ліній за хвилину. Повний доступ до всіх функцій Windows та повідомлень. Динамічно завантажувані бібліотеки для DOS та Windows. C, C++ код може бути використаний завдяки ДЗБ (</a:t>
                      </a:r>
                      <a:r>
                        <a:rPr lang="ru-RU" sz="900" u="sng">
                          <a:solidFill>
                            <a:srgbClr val="0B0080"/>
                          </a:solidFill>
                          <a:latin typeface="Arial"/>
                          <a:ea typeface="Times New Roman"/>
                          <a:cs typeface="Times New Roman"/>
                          <a:hlinkClick r:id="rId2" tooltip="Dynamic-link library"/>
                        </a:rPr>
                        <a:t>DLL</a:t>
                      </a:r>
                      <a:r>
                        <a:rPr lang="ru-RU" sz="900">
                          <a:solidFill>
                            <a:srgbClr val="000000"/>
                          </a:solidFill>
                          <a:latin typeface="Arial"/>
                          <a:ea typeface="Times New Roman"/>
                          <a:cs typeface="Times New Roman"/>
                        </a:rPr>
                        <a:t>). Вбудований асемблер для швидкості та повного контролю коду. Математичний співпроцесор і оффлайн підтримка. Розумний компонувальник для видалення непотрібних об'єктів та коду. Зарезервовані слова: «public», «private» та «inherited». Відкриті масиви і рядки. 80386-інструкції для операцій з 32-бітовими числами. Оптимізація множин. Швидкі операції з рядками та файлами. Необмежена вкладеність. Пакет включає в себе: DOS-, Windows-інтегровані середовища розробки. Підсвічування синтаксису, необмежені кількість операцій «Undo» (повернути) та «Redo» (повторити). Вибір цільового файлу та коду для: DOS, DPMI або Windows. Браузер об'єктів (ObjectBrowser), он-лайн довідка, Turbo Debugger, Turbo Profiler, Turbo Assembler, Resource Workshop, Winsight / Winspector, компілятор ресурсів, компілятор довідки, модуль «Windows CRT». Ціна — $ 500, оновлення Turbo Pascal— $ 150.</a:t>
                      </a:r>
                      <a:endParaRPr lang="ru-RU" sz="900">
                        <a:latin typeface="Calibri"/>
                        <a:ea typeface="Calibri"/>
                        <a:cs typeface="Times New Roman"/>
                      </a:endParaRPr>
                    </a:p>
                  </a:txBody>
                  <a:tcPr marL="5767" marR="5767" marT="5767" marB="5767"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r>
              <a:tr h="4148746">
                <a:tc>
                  <a:txBody>
                    <a:bodyPr/>
                    <a:lstStyle/>
                    <a:p>
                      <a:pPr>
                        <a:lnSpc>
                          <a:spcPts val="1440"/>
                        </a:lnSpc>
                        <a:spcBef>
                          <a:spcPts val="1200"/>
                        </a:spcBef>
                        <a:spcAft>
                          <a:spcPts val="1200"/>
                        </a:spcAft>
                      </a:pPr>
                      <a:r>
                        <a:rPr lang="ru-RU" sz="900">
                          <a:solidFill>
                            <a:srgbClr val="000000"/>
                          </a:solidFill>
                          <a:latin typeface="Arial"/>
                          <a:ea typeface="Times New Roman"/>
                          <a:cs typeface="Times New Roman"/>
                        </a:rPr>
                        <a:t>Borland Pascal with Objects 7.01</a:t>
                      </a:r>
                      <a:endParaRPr lang="ru-RU" sz="900">
                        <a:latin typeface="Calibri"/>
                        <a:ea typeface="Calibri"/>
                        <a:cs typeface="Times New Roman"/>
                      </a:endParaRPr>
                    </a:p>
                  </a:txBody>
                  <a:tcPr marL="5767" marR="5767" marT="5767" marB="5767"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nSpc>
                          <a:spcPts val="1440"/>
                        </a:lnSpc>
                        <a:spcBef>
                          <a:spcPts val="1200"/>
                        </a:spcBef>
                        <a:spcAft>
                          <a:spcPts val="1200"/>
                        </a:spcAft>
                      </a:pPr>
                      <a:r>
                        <a:rPr lang="ru-RU" sz="900" dirty="0">
                          <a:solidFill>
                            <a:srgbClr val="000000"/>
                          </a:solidFill>
                          <a:latin typeface="Arial"/>
                          <a:ea typeface="Times New Roman"/>
                          <a:cs typeface="Times New Roman"/>
                        </a:rPr>
                        <a:t>9 </a:t>
                      </a:r>
                      <a:r>
                        <a:rPr lang="ru-RU" sz="900" dirty="0" err="1">
                          <a:solidFill>
                            <a:srgbClr val="000000"/>
                          </a:solidFill>
                          <a:latin typeface="Arial"/>
                          <a:ea typeface="Times New Roman"/>
                          <a:cs typeface="Times New Roman"/>
                        </a:rPr>
                        <a:t>березня</a:t>
                      </a:r>
                      <a:r>
                        <a:rPr lang="ru-RU" sz="900" dirty="0">
                          <a:solidFill>
                            <a:srgbClr val="000000"/>
                          </a:solidFill>
                          <a:latin typeface="Arial"/>
                          <a:ea typeface="Times New Roman"/>
                          <a:cs typeface="Times New Roman"/>
                        </a:rPr>
                        <a:t> 1993 року 7:01</a:t>
                      </a:r>
                      <a:endParaRPr lang="ru-RU" sz="900" dirty="0">
                        <a:latin typeface="Calibri"/>
                        <a:ea typeface="Calibri"/>
                        <a:cs typeface="Times New Roman"/>
                      </a:endParaRPr>
                    </a:p>
                  </a:txBody>
                  <a:tcPr marL="5767" marR="5767" marT="5767" marB="5767"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c>
                  <a:txBody>
                    <a:bodyPr/>
                    <a:lstStyle/>
                    <a:p>
                      <a:pPr>
                        <a:lnSpc>
                          <a:spcPts val="1440"/>
                        </a:lnSpc>
                        <a:spcBef>
                          <a:spcPts val="1200"/>
                        </a:spcBef>
                        <a:spcAft>
                          <a:spcPts val="1200"/>
                        </a:spcAft>
                      </a:pPr>
                      <a:r>
                        <a:rPr lang="ru-RU" sz="900" dirty="0" err="1">
                          <a:solidFill>
                            <a:srgbClr val="000000"/>
                          </a:solidFill>
                          <a:latin typeface="Arial"/>
                          <a:ea typeface="Times New Roman"/>
                          <a:cs typeface="Times New Roman"/>
                        </a:rPr>
                        <a:t>Усунені</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деякі</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помилки</a:t>
                      </a:r>
                      <a:r>
                        <a:rPr lang="ru-RU" sz="900" dirty="0">
                          <a:solidFill>
                            <a:srgbClr val="000000"/>
                          </a:solidFill>
                          <a:latin typeface="Arial"/>
                          <a:ea typeface="Times New Roman"/>
                          <a:cs typeface="Times New Roman"/>
                        </a:rPr>
                        <a:t> в самому </a:t>
                      </a:r>
                      <a:r>
                        <a:rPr lang="ru-RU" sz="900" dirty="0" err="1">
                          <a:solidFill>
                            <a:srgbClr val="000000"/>
                          </a:solidFill>
                          <a:latin typeface="Arial"/>
                          <a:ea typeface="Times New Roman"/>
                          <a:cs typeface="Times New Roman"/>
                        </a:rPr>
                        <a:t>компіляторі</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деякі</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моменти</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перевірки</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діапазону</a:t>
                      </a:r>
                      <a:r>
                        <a:rPr lang="ru-RU" sz="900" dirty="0">
                          <a:solidFill>
                            <a:srgbClr val="000000"/>
                          </a:solidFill>
                          <a:latin typeface="Arial"/>
                          <a:ea typeface="Times New Roman"/>
                          <a:cs typeface="Times New Roman"/>
                        </a:rPr>
                        <a:t> та </a:t>
                      </a:r>
                      <a:r>
                        <a:rPr lang="ru-RU" sz="900" dirty="0" err="1">
                          <a:solidFill>
                            <a:srgbClr val="000000"/>
                          </a:solidFill>
                          <a:latin typeface="Arial"/>
                          <a:ea typeface="Times New Roman"/>
                          <a:cs typeface="Times New Roman"/>
                        </a:rPr>
                        <a:t>переповнення</a:t>
                      </a:r>
                      <a:r>
                        <a:rPr lang="ru-RU" sz="900" dirty="0">
                          <a:solidFill>
                            <a:srgbClr val="000000"/>
                          </a:solidFill>
                          <a:latin typeface="Arial"/>
                          <a:ea typeface="Times New Roman"/>
                          <a:cs typeface="Times New Roman"/>
                        </a:rPr>
                        <a:t> типу </a:t>
                      </a:r>
                      <a:r>
                        <a:rPr lang="ru-RU" sz="900" dirty="0" err="1">
                          <a:solidFill>
                            <a:srgbClr val="000000"/>
                          </a:solidFill>
                          <a:latin typeface="Arial"/>
                          <a:ea typeface="Times New Roman"/>
                          <a:cs typeface="Times New Roman"/>
                        </a:rPr>
                        <a:t>Byte</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і</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ShortInt</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були</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реалізовані</a:t>
                      </a:r>
                      <a:r>
                        <a:rPr lang="ru-RU" sz="900" dirty="0">
                          <a:solidFill>
                            <a:srgbClr val="000000"/>
                          </a:solidFill>
                          <a:latin typeface="Arial"/>
                          <a:ea typeface="Times New Roman"/>
                          <a:cs typeface="Times New Roman"/>
                        </a:rPr>
                        <a:t> неправильно), в </a:t>
                      </a:r>
                      <a:r>
                        <a:rPr lang="ru-RU" sz="900" dirty="0" err="1">
                          <a:solidFill>
                            <a:srgbClr val="000000"/>
                          </a:solidFill>
                          <a:latin typeface="Arial"/>
                          <a:ea typeface="Times New Roman"/>
                          <a:cs typeface="Times New Roman"/>
                        </a:rPr>
                        <a:t>роботі</a:t>
                      </a:r>
                      <a:r>
                        <a:rPr lang="ru-RU" sz="900" dirty="0">
                          <a:solidFill>
                            <a:srgbClr val="000000"/>
                          </a:solidFill>
                          <a:latin typeface="Arial"/>
                          <a:ea typeface="Times New Roman"/>
                          <a:cs typeface="Times New Roman"/>
                        </a:rPr>
                        <a:t> таймеру (процедура </a:t>
                      </a:r>
                      <a:r>
                        <a:rPr lang="ru-RU" sz="900" dirty="0" err="1">
                          <a:solidFill>
                            <a:srgbClr val="000000"/>
                          </a:solidFill>
                          <a:latin typeface="Arial"/>
                          <a:ea typeface="Times New Roman"/>
                          <a:cs typeface="Times New Roman"/>
                        </a:rPr>
                        <a:t>Delay</a:t>
                      </a:r>
                      <a:r>
                        <a:rPr lang="ru-RU" sz="900" dirty="0">
                          <a:solidFill>
                            <a:srgbClr val="000000"/>
                          </a:solidFill>
                          <a:latin typeface="Arial"/>
                          <a:ea typeface="Times New Roman"/>
                          <a:cs typeface="Times New Roman"/>
                        </a:rPr>
                        <a:t>), а </a:t>
                      </a:r>
                      <a:r>
                        <a:rPr lang="ru-RU" sz="900" dirty="0" err="1">
                          <a:solidFill>
                            <a:srgbClr val="000000"/>
                          </a:solidFill>
                          <a:latin typeface="Arial"/>
                          <a:ea typeface="Times New Roman"/>
                          <a:cs typeface="Times New Roman"/>
                        </a:rPr>
                        <a:t>також</a:t>
                      </a:r>
                      <a:r>
                        <a:rPr lang="ru-RU" sz="900" dirty="0">
                          <a:solidFill>
                            <a:srgbClr val="000000"/>
                          </a:solidFill>
                          <a:latin typeface="Arial"/>
                          <a:ea typeface="Times New Roman"/>
                          <a:cs typeface="Times New Roman"/>
                        </a:rPr>
                        <a:t> в </a:t>
                      </a:r>
                      <a:r>
                        <a:rPr lang="ru-RU" sz="900" dirty="0" err="1">
                          <a:solidFill>
                            <a:srgbClr val="000000"/>
                          </a:solidFill>
                          <a:latin typeface="Arial"/>
                          <a:ea typeface="Times New Roman"/>
                          <a:cs typeface="Times New Roman"/>
                        </a:rPr>
                        <a:t>тексті</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Turbo</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Vision-модулів</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Зареєстровані</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користувачі</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версії</a:t>
                      </a:r>
                      <a:r>
                        <a:rPr lang="ru-RU" sz="900" dirty="0">
                          <a:solidFill>
                            <a:srgbClr val="000000"/>
                          </a:solidFill>
                          <a:latin typeface="Arial"/>
                          <a:ea typeface="Times New Roman"/>
                          <a:cs typeface="Times New Roman"/>
                        </a:rPr>
                        <a:t> 7.0 </a:t>
                      </a:r>
                      <a:r>
                        <a:rPr lang="ru-RU" sz="900" dirty="0" err="1">
                          <a:solidFill>
                            <a:srgbClr val="000000"/>
                          </a:solidFill>
                          <a:latin typeface="Arial"/>
                          <a:ea typeface="Times New Roman"/>
                          <a:cs typeface="Times New Roman"/>
                        </a:rPr>
                        <a:t>отримали</a:t>
                      </a:r>
                      <a:r>
                        <a:rPr lang="ru-RU" sz="900" dirty="0">
                          <a:solidFill>
                            <a:srgbClr val="000000"/>
                          </a:solidFill>
                          <a:latin typeface="Arial"/>
                          <a:ea typeface="Times New Roman"/>
                          <a:cs typeface="Times New Roman"/>
                        </a:rPr>
                        <a:t> 7.01 </a:t>
                      </a:r>
                      <a:r>
                        <a:rPr lang="ru-RU" sz="900" dirty="0" err="1">
                          <a:solidFill>
                            <a:srgbClr val="000000"/>
                          </a:solidFill>
                          <a:latin typeface="Arial"/>
                          <a:ea typeface="Times New Roman"/>
                          <a:cs typeface="Times New Roman"/>
                        </a:rPr>
                        <a:t>безкоштовно</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Була</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виправлена</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серйозна</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помилка</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зсуву</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операції</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shl</a:t>
                      </a:r>
                      <a:r>
                        <a:rPr lang="ru-RU" sz="900" dirty="0">
                          <a:solidFill>
                            <a:srgbClr val="000000"/>
                          </a:solidFill>
                          <a:latin typeface="Arial"/>
                          <a:ea typeface="Times New Roman"/>
                          <a:cs typeface="Times New Roman"/>
                        </a:rPr>
                        <a:t> та </a:t>
                      </a:r>
                      <a:r>
                        <a:rPr lang="ru-RU" sz="900" dirty="0" err="1">
                          <a:solidFill>
                            <a:srgbClr val="000000"/>
                          </a:solidFill>
                          <a:latin typeface="Arial"/>
                          <a:ea typeface="Times New Roman"/>
                          <a:cs typeface="Times New Roman"/>
                        </a:rPr>
                        <a:t>shr</a:t>
                      </a:r>
                      <a:r>
                        <a:rPr lang="ru-RU" sz="900" dirty="0">
                          <a:solidFill>
                            <a:srgbClr val="000000"/>
                          </a:solidFill>
                          <a:latin typeface="Arial"/>
                          <a:ea typeface="Times New Roman"/>
                          <a:cs typeface="Times New Roman"/>
                        </a:rPr>
                        <a:t>) для типу </a:t>
                      </a:r>
                      <a:r>
                        <a:rPr lang="ru-RU" sz="900" dirty="0" err="1">
                          <a:solidFill>
                            <a:srgbClr val="000000"/>
                          </a:solidFill>
                          <a:latin typeface="Arial"/>
                          <a:ea typeface="Times New Roman"/>
                          <a:cs typeface="Times New Roman"/>
                        </a:rPr>
                        <a:t>LongInt</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з</a:t>
                      </a:r>
                      <a:r>
                        <a:rPr lang="ru-RU" sz="900" dirty="0">
                          <a:solidFill>
                            <a:srgbClr val="000000"/>
                          </a:solidFill>
                          <a:latin typeface="Arial"/>
                          <a:ea typeface="Times New Roman"/>
                          <a:cs typeface="Times New Roman"/>
                        </a:rPr>
                        <a:t> числом </a:t>
                      </a:r>
                      <a:r>
                        <a:rPr lang="ru-RU" sz="900" dirty="0" err="1">
                          <a:solidFill>
                            <a:srgbClr val="000000"/>
                          </a:solidFill>
                          <a:latin typeface="Arial"/>
                          <a:ea typeface="Times New Roman"/>
                          <a:cs typeface="Times New Roman"/>
                        </a:rPr>
                        <a:t>зсуву</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бітів</a:t>
                      </a:r>
                      <a:r>
                        <a:rPr lang="ru-RU" sz="900" dirty="0">
                          <a:solidFill>
                            <a:srgbClr val="000000"/>
                          </a:solidFill>
                          <a:latin typeface="Arial"/>
                          <a:ea typeface="Times New Roman"/>
                          <a:cs typeface="Times New Roman"/>
                        </a:rPr>
                        <a:t> 16-31), яка </a:t>
                      </a:r>
                      <a:r>
                        <a:rPr lang="ru-RU" sz="900" dirty="0" err="1">
                          <a:solidFill>
                            <a:srgbClr val="000000"/>
                          </a:solidFill>
                          <a:latin typeface="Arial"/>
                          <a:ea typeface="Times New Roman"/>
                          <a:cs typeface="Times New Roman"/>
                        </a:rPr>
                        <a:t>відбувалася</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під</a:t>
                      </a:r>
                      <a:r>
                        <a:rPr lang="ru-RU" sz="900" dirty="0">
                          <a:solidFill>
                            <a:srgbClr val="000000"/>
                          </a:solidFill>
                          <a:latin typeface="Arial"/>
                          <a:ea typeface="Times New Roman"/>
                          <a:cs typeface="Times New Roman"/>
                        </a:rPr>
                        <a:t> час </a:t>
                      </a:r>
                      <a:r>
                        <a:rPr lang="ru-RU" sz="900" dirty="0" err="1">
                          <a:solidFill>
                            <a:srgbClr val="000000"/>
                          </a:solidFill>
                          <a:latin typeface="Arial"/>
                          <a:ea typeface="Times New Roman"/>
                          <a:cs typeface="Times New Roman"/>
                        </a:rPr>
                        <a:t>виконання</a:t>
                      </a:r>
                      <a:r>
                        <a:rPr lang="ru-RU" sz="900" dirty="0">
                          <a:solidFill>
                            <a:srgbClr val="000000"/>
                          </a:solidFill>
                          <a:latin typeface="Arial"/>
                          <a:ea typeface="Times New Roman"/>
                          <a:cs typeface="Times New Roman"/>
                        </a:rPr>
                        <a:t> коду на </a:t>
                      </a:r>
                      <a:r>
                        <a:rPr lang="ru-RU" sz="900" dirty="0" err="1">
                          <a:solidFill>
                            <a:srgbClr val="000000"/>
                          </a:solidFill>
                          <a:latin typeface="Arial"/>
                          <a:ea typeface="Times New Roman"/>
                          <a:cs typeface="Times New Roman"/>
                        </a:rPr>
                        <a:t>процесорах</a:t>
                      </a:r>
                      <a:r>
                        <a:rPr lang="ru-RU" sz="900" dirty="0">
                          <a:solidFill>
                            <a:srgbClr val="000000"/>
                          </a:solidFill>
                          <a:latin typeface="Arial"/>
                          <a:ea typeface="Times New Roman"/>
                          <a:cs typeface="Times New Roman"/>
                        </a:rPr>
                        <a:t> 80386 (на </a:t>
                      </a:r>
                      <a:r>
                        <a:rPr lang="ru-RU" sz="900" dirty="0" err="1">
                          <a:solidFill>
                            <a:srgbClr val="000000"/>
                          </a:solidFill>
                          <a:latin typeface="Arial"/>
                          <a:ea typeface="Times New Roman"/>
                          <a:cs typeface="Times New Roman"/>
                        </a:rPr>
                        <a:t>деяких</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процесорах</a:t>
                      </a:r>
                      <a:r>
                        <a:rPr lang="ru-RU" sz="900" dirty="0">
                          <a:solidFill>
                            <a:srgbClr val="000000"/>
                          </a:solidFill>
                          <a:latin typeface="Arial"/>
                          <a:ea typeface="Times New Roman"/>
                          <a:cs typeface="Times New Roman"/>
                        </a:rPr>
                        <a:t> код </a:t>
                      </a:r>
                      <a:r>
                        <a:rPr lang="ru-RU" sz="900" dirty="0" err="1">
                          <a:solidFill>
                            <a:srgbClr val="000000"/>
                          </a:solidFill>
                          <a:latin typeface="Arial"/>
                          <a:ea typeface="Times New Roman"/>
                          <a:cs typeface="Times New Roman"/>
                        </a:rPr>
                        <a:t>працював</a:t>
                      </a:r>
                      <a:r>
                        <a:rPr lang="ru-RU" sz="900" dirty="0">
                          <a:solidFill>
                            <a:srgbClr val="000000"/>
                          </a:solidFill>
                          <a:latin typeface="Arial"/>
                          <a:ea typeface="Times New Roman"/>
                          <a:cs typeface="Times New Roman"/>
                        </a:rPr>
                        <a:t>, на </a:t>
                      </a:r>
                      <a:r>
                        <a:rPr lang="ru-RU" sz="900" dirty="0" err="1">
                          <a:solidFill>
                            <a:srgbClr val="000000"/>
                          </a:solidFill>
                          <a:latin typeface="Arial"/>
                          <a:ea typeface="Times New Roman"/>
                          <a:cs typeface="Times New Roman"/>
                        </a:rPr>
                        <a:t>інших</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ні</a:t>
                      </a:r>
                      <a:r>
                        <a:rPr lang="ru-RU" sz="900" dirty="0">
                          <a:solidFill>
                            <a:srgbClr val="000000"/>
                          </a:solidFill>
                          <a:latin typeface="Arial"/>
                          <a:ea typeface="Times New Roman"/>
                          <a:cs typeface="Times New Roman"/>
                        </a:rPr>
                        <a:t>). Проблему </a:t>
                      </a:r>
                      <a:r>
                        <a:rPr lang="ru-RU" sz="900" dirty="0" err="1">
                          <a:solidFill>
                            <a:srgbClr val="000000"/>
                          </a:solidFill>
                          <a:latin typeface="Arial"/>
                          <a:ea typeface="Times New Roman"/>
                          <a:cs typeface="Times New Roman"/>
                        </a:rPr>
                        <a:t>було</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вирішено</a:t>
                      </a:r>
                      <a:r>
                        <a:rPr lang="ru-RU" sz="900" dirty="0">
                          <a:solidFill>
                            <a:srgbClr val="000000"/>
                          </a:solidFill>
                          <a:latin typeface="Arial"/>
                          <a:ea typeface="Times New Roman"/>
                          <a:cs typeface="Times New Roman"/>
                        </a:rPr>
                        <a:t> шляхом </a:t>
                      </a:r>
                      <a:r>
                        <a:rPr lang="ru-RU" sz="900" dirty="0" err="1">
                          <a:solidFill>
                            <a:srgbClr val="000000"/>
                          </a:solidFill>
                          <a:latin typeface="Arial"/>
                          <a:ea typeface="Times New Roman"/>
                          <a:cs typeface="Times New Roman"/>
                        </a:rPr>
                        <a:t>впровадження</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глобальної</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змінної</a:t>
                      </a:r>
                      <a:r>
                        <a:rPr lang="ru-RU" sz="900" dirty="0">
                          <a:solidFill>
                            <a:srgbClr val="000000"/>
                          </a:solidFill>
                          <a:latin typeface="Arial"/>
                          <a:ea typeface="Times New Roman"/>
                          <a:cs typeface="Times New Roman"/>
                        </a:rPr>
                        <a:t> Save8086 типу </a:t>
                      </a:r>
                      <a:r>
                        <a:rPr lang="ru-RU" sz="900" dirty="0" err="1">
                          <a:solidFill>
                            <a:srgbClr val="000000"/>
                          </a:solidFill>
                          <a:latin typeface="Arial"/>
                          <a:ea typeface="Times New Roman"/>
                          <a:cs typeface="Times New Roman"/>
                        </a:rPr>
                        <a:t>Byte</a:t>
                      </a:r>
                      <a:r>
                        <a:rPr lang="ru-RU" sz="900" dirty="0">
                          <a:solidFill>
                            <a:srgbClr val="000000"/>
                          </a:solidFill>
                          <a:latin typeface="Arial"/>
                          <a:ea typeface="Times New Roman"/>
                          <a:cs typeface="Times New Roman"/>
                        </a:rPr>
                        <a:t> та вставкою </a:t>
                      </a:r>
                      <a:r>
                        <a:rPr lang="ru-RU" sz="900" dirty="0" err="1">
                          <a:solidFill>
                            <a:srgbClr val="000000"/>
                          </a:solidFill>
                          <a:latin typeface="Arial"/>
                          <a:ea typeface="Times New Roman"/>
                          <a:cs typeface="Times New Roman"/>
                        </a:rPr>
                        <a:t>додаткового</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тесткоду</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який</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оточував</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інструкції</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Це</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сповільнило</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зсуви</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але</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зробило</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їх</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стабільним</a:t>
                      </a:r>
                      <a:r>
                        <a:rPr lang="ru-RU" sz="900" dirty="0">
                          <a:solidFill>
                            <a:srgbClr val="000000"/>
                          </a:solidFill>
                          <a:latin typeface="Arial"/>
                          <a:ea typeface="Times New Roman"/>
                          <a:cs typeface="Times New Roman"/>
                        </a:rPr>
                        <a:t>, тому </a:t>
                      </a:r>
                      <a:r>
                        <a:rPr lang="ru-RU" sz="900" dirty="0" err="1">
                          <a:solidFill>
                            <a:srgbClr val="000000"/>
                          </a:solidFill>
                          <a:latin typeface="Arial"/>
                          <a:ea typeface="Times New Roman"/>
                          <a:cs typeface="Times New Roman"/>
                        </a:rPr>
                        <a:t>що</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тепер</a:t>
                      </a:r>
                      <a:r>
                        <a:rPr lang="ru-RU" sz="900" dirty="0">
                          <a:solidFill>
                            <a:srgbClr val="000000"/>
                          </a:solidFill>
                          <a:latin typeface="Arial"/>
                          <a:ea typeface="Times New Roman"/>
                          <a:cs typeface="Times New Roman"/>
                        </a:rPr>
                        <a:t> вони </a:t>
                      </a:r>
                      <a:r>
                        <a:rPr lang="ru-RU" sz="900" dirty="0" err="1">
                          <a:solidFill>
                            <a:srgbClr val="000000"/>
                          </a:solidFill>
                          <a:latin typeface="Arial"/>
                          <a:ea typeface="Times New Roman"/>
                          <a:cs typeface="Times New Roman"/>
                        </a:rPr>
                        <a:t>виконуються</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з</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використанням</a:t>
                      </a:r>
                      <a:r>
                        <a:rPr lang="ru-RU" sz="900" dirty="0">
                          <a:solidFill>
                            <a:srgbClr val="000000"/>
                          </a:solidFill>
                          <a:latin typeface="Arial"/>
                          <a:ea typeface="Times New Roman"/>
                          <a:cs typeface="Times New Roman"/>
                        </a:rPr>
                        <a:t> 16-бітових </a:t>
                      </a:r>
                      <a:r>
                        <a:rPr lang="ru-RU" sz="900" dirty="0" err="1">
                          <a:solidFill>
                            <a:srgbClr val="000000"/>
                          </a:solidFill>
                          <a:latin typeface="Arial"/>
                          <a:ea typeface="Times New Roman"/>
                          <a:cs typeface="Times New Roman"/>
                        </a:rPr>
                        <a:t>регістрів</a:t>
                      </a:r>
                      <a:r>
                        <a:rPr lang="ru-RU" sz="900" dirty="0">
                          <a:solidFill>
                            <a:srgbClr val="000000"/>
                          </a:solidFill>
                          <a:latin typeface="Arial"/>
                          <a:ea typeface="Times New Roman"/>
                          <a:cs typeface="Times New Roman"/>
                        </a:rPr>
                        <a:t> як в TP 4.0-6.0 </a:t>
                      </a:r>
                      <a:r>
                        <a:rPr lang="ru-RU" sz="900" dirty="0" err="1">
                          <a:solidFill>
                            <a:srgbClr val="000000"/>
                          </a:solidFill>
                          <a:latin typeface="Arial"/>
                          <a:ea typeface="Times New Roman"/>
                          <a:cs typeface="Times New Roman"/>
                        </a:rPr>
                        <a:t>реалізації</a:t>
                      </a:r>
                      <a:r>
                        <a:rPr lang="ru-RU" sz="900" dirty="0">
                          <a:solidFill>
                            <a:srgbClr val="000000"/>
                          </a:solidFill>
                          <a:latin typeface="Arial"/>
                          <a:ea typeface="Times New Roman"/>
                          <a:cs typeface="Times New Roman"/>
                        </a:rPr>
                        <a:t>.</a:t>
                      </a:r>
                      <a:endParaRPr lang="ru-RU" sz="900" dirty="0">
                        <a:latin typeface="Calibri"/>
                        <a:ea typeface="Calibri"/>
                        <a:cs typeface="Times New Roman"/>
                      </a:endParaRPr>
                    </a:p>
                    <a:p>
                      <a:pPr>
                        <a:lnSpc>
                          <a:spcPts val="1800"/>
                        </a:lnSpc>
                        <a:spcBef>
                          <a:spcPts val="480"/>
                        </a:spcBef>
                        <a:spcAft>
                          <a:spcPts val="600"/>
                        </a:spcAft>
                      </a:pPr>
                      <a:r>
                        <a:rPr lang="ru-RU" sz="900" dirty="0" err="1">
                          <a:solidFill>
                            <a:srgbClr val="000000"/>
                          </a:solidFill>
                          <a:latin typeface="Arial"/>
                          <a:ea typeface="Times New Roman"/>
                          <a:cs typeface="Times New Roman"/>
                        </a:rPr>
                        <a:t>Виправлені</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помилки</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відповідно</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інформації</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наданої</a:t>
                      </a:r>
                      <a:r>
                        <a:rPr lang="ru-RU" sz="900" dirty="0">
                          <a:solidFill>
                            <a:srgbClr val="000000"/>
                          </a:solidFill>
                          <a:latin typeface="Arial"/>
                          <a:ea typeface="Times New Roman"/>
                          <a:cs typeface="Times New Roman"/>
                        </a:rPr>
                        <a:t> Джимом </a:t>
                      </a:r>
                      <a:r>
                        <a:rPr lang="ru-RU" sz="900" dirty="0" err="1">
                          <a:solidFill>
                            <a:srgbClr val="000000"/>
                          </a:solidFill>
                          <a:latin typeface="Arial"/>
                          <a:ea typeface="Times New Roman"/>
                          <a:cs typeface="Times New Roman"/>
                        </a:rPr>
                        <a:t>Хіґґінсом</a:t>
                      </a:r>
                      <a:r>
                        <a:rPr lang="ru-RU" sz="900" dirty="0">
                          <a:solidFill>
                            <a:srgbClr val="000000"/>
                          </a:solidFill>
                          <a:latin typeface="Arial"/>
                          <a:ea typeface="Times New Roman"/>
                          <a:cs typeface="Times New Roman"/>
                        </a:rPr>
                        <a:t>(</a:t>
                      </a:r>
                      <a:r>
                        <a:rPr lang="ru-RU" sz="900" dirty="0" err="1">
                          <a:solidFill>
                            <a:srgbClr val="000000"/>
                          </a:solidFill>
                          <a:latin typeface="Arial"/>
                          <a:ea typeface="Times New Roman"/>
                          <a:cs typeface="Times New Roman"/>
                        </a:rPr>
                        <a:t>Jim</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Higgins</a:t>
                      </a:r>
                      <a:r>
                        <a:rPr lang="ru-RU" sz="900" dirty="0">
                          <a:solidFill>
                            <a:srgbClr val="000000"/>
                          </a:solidFill>
                          <a:latin typeface="Arial"/>
                          <a:ea typeface="Times New Roman"/>
                          <a:cs typeface="Times New Roman"/>
                        </a:rPr>
                        <a:t>):</a:t>
                      </a:r>
                      <a:br>
                        <a:rPr lang="ru-RU" sz="900" dirty="0">
                          <a:solidFill>
                            <a:srgbClr val="000000"/>
                          </a:solidFill>
                          <a:latin typeface="Arial"/>
                          <a:ea typeface="Times New Roman"/>
                          <a:cs typeface="Times New Roman"/>
                        </a:rPr>
                      </a:br>
                      <a:r>
                        <a:rPr lang="ru-RU" sz="900" dirty="0">
                          <a:solidFill>
                            <a:srgbClr val="000000"/>
                          </a:solidFill>
                          <a:latin typeface="Arial"/>
                          <a:ea typeface="Times New Roman"/>
                          <a:cs typeface="Times New Roman"/>
                        </a:rPr>
                        <a:t>1.Перевірка </a:t>
                      </a:r>
                      <a:r>
                        <a:rPr lang="ru-RU" sz="900" dirty="0" err="1">
                          <a:solidFill>
                            <a:srgbClr val="000000"/>
                          </a:solidFill>
                          <a:latin typeface="Arial"/>
                          <a:ea typeface="Times New Roman"/>
                          <a:cs typeface="Times New Roman"/>
                        </a:rPr>
                        <a:t>діапазону</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і</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переповнення</a:t>
                      </a:r>
                      <a:r>
                        <a:rPr lang="ru-RU" sz="900" dirty="0">
                          <a:solidFill>
                            <a:srgbClr val="000000"/>
                          </a:solidFill>
                          <a:latin typeface="Arial"/>
                          <a:ea typeface="Times New Roman"/>
                          <a:cs typeface="Times New Roman"/>
                        </a:rPr>
                        <a:t> типу </a:t>
                      </a:r>
                      <a:r>
                        <a:rPr lang="ru-RU" sz="900" dirty="0" err="1">
                          <a:solidFill>
                            <a:srgbClr val="000000"/>
                          </a:solidFill>
                          <a:latin typeface="Arial"/>
                          <a:ea typeface="Times New Roman"/>
                          <a:cs typeface="Times New Roman"/>
                        </a:rPr>
                        <a:t>Byte</a:t>
                      </a:r>
                      <a:r>
                        <a:rPr lang="ru-RU" sz="900" dirty="0">
                          <a:solidFill>
                            <a:srgbClr val="000000"/>
                          </a:solidFill>
                          <a:latin typeface="Arial"/>
                          <a:ea typeface="Times New Roman"/>
                          <a:cs typeface="Times New Roman"/>
                        </a:rPr>
                        <a:t> та </a:t>
                      </a:r>
                      <a:r>
                        <a:rPr lang="ru-RU" sz="900" dirty="0" err="1">
                          <a:solidFill>
                            <a:srgbClr val="000000"/>
                          </a:solidFill>
                          <a:latin typeface="Arial"/>
                          <a:ea typeface="Times New Roman"/>
                          <a:cs typeface="Times New Roman"/>
                        </a:rPr>
                        <a:t>ShortInt</a:t>
                      </a:r>
                      <a:r>
                        <a:rPr lang="ru-RU" sz="900" dirty="0">
                          <a:solidFill>
                            <a:srgbClr val="000000"/>
                          </a:solidFill>
                          <a:latin typeface="Arial"/>
                          <a:ea typeface="Times New Roman"/>
                          <a:cs typeface="Times New Roman"/>
                        </a:rPr>
                        <a:t>;</a:t>
                      </a:r>
                      <a:br>
                        <a:rPr lang="ru-RU" sz="900" dirty="0">
                          <a:solidFill>
                            <a:srgbClr val="000000"/>
                          </a:solidFill>
                          <a:latin typeface="Arial"/>
                          <a:ea typeface="Times New Roman"/>
                          <a:cs typeface="Times New Roman"/>
                        </a:rPr>
                      </a:br>
                      <a:r>
                        <a:rPr lang="ru-RU" sz="900" dirty="0">
                          <a:solidFill>
                            <a:srgbClr val="000000"/>
                          </a:solidFill>
                          <a:latin typeface="Arial"/>
                          <a:ea typeface="Times New Roman"/>
                          <a:cs typeface="Times New Roman"/>
                        </a:rPr>
                        <a:t>2.Помилка, </a:t>
                      </a:r>
                      <a:r>
                        <a:rPr lang="ru-RU" sz="900" dirty="0" err="1">
                          <a:solidFill>
                            <a:srgbClr val="000000"/>
                          </a:solidFill>
                          <a:latin typeface="Arial"/>
                          <a:ea typeface="Times New Roman"/>
                          <a:cs typeface="Times New Roman"/>
                        </a:rPr>
                        <a:t>пов'язана</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із</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зсувом</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зі</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значеннями</a:t>
                      </a:r>
                      <a:r>
                        <a:rPr lang="ru-RU" sz="900" dirty="0">
                          <a:solidFill>
                            <a:srgbClr val="000000"/>
                          </a:solidFill>
                          <a:latin typeface="Arial"/>
                          <a:ea typeface="Times New Roman"/>
                          <a:cs typeface="Times New Roman"/>
                        </a:rPr>
                        <a:t> 16-31 на </a:t>
                      </a:r>
                      <a:r>
                        <a:rPr lang="ru-RU" sz="900" dirty="0" err="1">
                          <a:solidFill>
                            <a:srgbClr val="000000"/>
                          </a:solidFill>
                          <a:latin typeface="Arial"/>
                          <a:ea typeface="Times New Roman"/>
                          <a:cs typeface="Times New Roman"/>
                        </a:rPr>
                        <a:t>процесорах</a:t>
                      </a:r>
                      <a:r>
                        <a:rPr lang="ru-RU" sz="900" dirty="0">
                          <a:solidFill>
                            <a:srgbClr val="000000"/>
                          </a:solidFill>
                          <a:latin typeface="Arial"/>
                          <a:ea typeface="Times New Roman"/>
                          <a:cs typeface="Times New Roman"/>
                        </a:rPr>
                        <a:t> 80386, 80486;</a:t>
                      </a:r>
                      <a:br>
                        <a:rPr lang="ru-RU" sz="900" dirty="0">
                          <a:solidFill>
                            <a:srgbClr val="000000"/>
                          </a:solidFill>
                          <a:latin typeface="Arial"/>
                          <a:ea typeface="Times New Roman"/>
                          <a:cs typeface="Times New Roman"/>
                        </a:rPr>
                      </a:br>
                      <a:r>
                        <a:rPr lang="ru-RU" sz="900" dirty="0">
                          <a:solidFill>
                            <a:srgbClr val="000000"/>
                          </a:solidFill>
                          <a:latin typeface="Arial"/>
                          <a:ea typeface="Times New Roman"/>
                          <a:cs typeface="Times New Roman"/>
                        </a:rPr>
                        <a:t>3.Функція </a:t>
                      </a:r>
                      <a:r>
                        <a:rPr lang="ru-RU" sz="900" dirty="0" err="1">
                          <a:solidFill>
                            <a:srgbClr val="000000"/>
                          </a:solidFill>
                          <a:latin typeface="Arial"/>
                          <a:ea typeface="Times New Roman"/>
                          <a:cs typeface="Times New Roman"/>
                        </a:rPr>
                        <a:t>GetDir</a:t>
                      </a:r>
                      <a:r>
                        <a:rPr lang="ru-RU" sz="900" dirty="0">
                          <a:solidFill>
                            <a:srgbClr val="000000"/>
                          </a:solidFill>
                          <a:latin typeface="Arial"/>
                          <a:ea typeface="Times New Roman"/>
                          <a:cs typeface="Times New Roman"/>
                        </a:rPr>
                        <a:t> не </a:t>
                      </a:r>
                      <a:r>
                        <a:rPr lang="ru-RU" sz="900" dirty="0" err="1">
                          <a:solidFill>
                            <a:srgbClr val="000000"/>
                          </a:solidFill>
                          <a:latin typeface="Arial"/>
                          <a:ea typeface="Times New Roman"/>
                          <a:cs typeface="Times New Roman"/>
                        </a:rPr>
                        <a:t>викликала</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помилку</a:t>
                      </a:r>
                      <a:r>
                        <a:rPr lang="ru-RU" sz="900" dirty="0">
                          <a:solidFill>
                            <a:srgbClr val="000000"/>
                          </a:solidFill>
                          <a:latin typeface="Arial"/>
                          <a:ea typeface="Times New Roman"/>
                          <a:cs typeface="Times New Roman"/>
                        </a:rPr>
                        <a:t> № 15, </a:t>
                      </a:r>
                      <a:r>
                        <a:rPr lang="ru-RU" sz="900" dirty="0" err="1">
                          <a:solidFill>
                            <a:srgbClr val="000000"/>
                          </a:solidFill>
                          <a:latin typeface="Arial"/>
                          <a:ea typeface="Times New Roman"/>
                          <a:cs typeface="Times New Roman"/>
                        </a:rPr>
                        <a:t>якщо</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переданий</a:t>
                      </a:r>
                      <a:r>
                        <a:rPr lang="ru-RU" sz="900" dirty="0">
                          <a:solidFill>
                            <a:srgbClr val="000000"/>
                          </a:solidFill>
                          <a:latin typeface="Arial"/>
                          <a:ea typeface="Times New Roman"/>
                          <a:cs typeface="Times New Roman"/>
                        </a:rPr>
                        <a:t> параметр </a:t>
                      </a:r>
                      <a:r>
                        <a:rPr lang="ru-RU" sz="900" dirty="0" err="1">
                          <a:solidFill>
                            <a:srgbClr val="000000"/>
                          </a:solidFill>
                          <a:latin typeface="Arial"/>
                          <a:ea typeface="Times New Roman"/>
                          <a:cs typeface="Times New Roman"/>
                        </a:rPr>
                        <a:t>неіснуючого</a:t>
                      </a:r>
                      <a:r>
                        <a:rPr lang="ru-RU" sz="900" dirty="0">
                          <a:solidFill>
                            <a:srgbClr val="000000"/>
                          </a:solidFill>
                          <a:latin typeface="Arial"/>
                          <a:ea typeface="Times New Roman"/>
                          <a:cs typeface="Times New Roman"/>
                        </a:rPr>
                        <a:t> диску;</a:t>
                      </a:r>
                      <a:br>
                        <a:rPr lang="ru-RU" sz="900" dirty="0">
                          <a:solidFill>
                            <a:srgbClr val="000000"/>
                          </a:solidFill>
                          <a:latin typeface="Arial"/>
                          <a:ea typeface="Times New Roman"/>
                          <a:cs typeface="Times New Roman"/>
                        </a:rPr>
                      </a:br>
                      <a:r>
                        <a:rPr lang="ru-RU" sz="900" dirty="0">
                          <a:solidFill>
                            <a:srgbClr val="000000"/>
                          </a:solidFill>
                          <a:latin typeface="Arial"/>
                          <a:ea typeface="Times New Roman"/>
                          <a:cs typeface="Times New Roman"/>
                        </a:rPr>
                        <a:t>4.У </a:t>
                      </a:r>
                      <a:r>
                        <a:rPr lang="ru-RU" sz="900" dirty="0" err="1">
                          <a:solidFill>
                            <a:srgbClr val="000000"/>
                          </a:solidFill>
                          <a:latin typeface="Arial"/>
                          <a:ea typeface="Times New Roman"/>
                          <a:cs typeface="Times New Roman"/>
                        </a:rPr>
                        <a:t>програм</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відкомпільованих</a:t>
                      </a:r>
                      <a:r>
                        <a:rPr lang="ru-RU" sz="900" dirty="0">
                          <a:solidFill>
                            <a:srgbClr val="000000"/>
                          </a:solidFill>
                          <a:latin typeface="Arial"/>
                          <a:ea typeface="Times New Roman"/>
                          <a:cs typeface="Times New Roman"/>
                        </a:rPr>
                        <a:t> директивою $N, </a:t>
                      </a:r>
                      <a:r>
                        <a:rPr lang="ru-RU" sz="900" dirty="0" err="1">
                          <a:solidFill>
                            <a:srgbClr val="000000"/>
                          </a:solidFill>
                          <a:latin typeface="Arial"/>
                          <a:ea typeface="Times New Roman"/>
                          <a:cs typeface="Times New Roman"/>
                        </a:rPr>
                        <a:t>була</a:t>
                      </a:r>
                      <a:r>
                        <a:rPr lang="ru-RU" sz="900" dirty="0">
                          <a:solidFill>
                            <a:srgbClr val="000000"/>
                          </a:solidFill>
                          <a:latin typeface="Arial"/>
                          <a:ea typeface="Times New Roman"/>
                          <a:cs typeface="Times New Roman"/>
                        </a:rPr>
                        <a:t> проблема </a:t>
                      </a:r>
                      <a:r>
                        <a:rPr lang="ru-RU" sz="900" dirty="0" err="1">
                          <a:solidFill>
                            <a:srgbClr val="000000"/>
                          </a:solidFill>
                          <a:latin typeface="Arial"/>
                          <a:ea typeface="Times New Roman"/>
                          <a:cs typeface="Times New Roman"/>
                        </a:rPr>
                        <a:t>з</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правильним</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визначенням</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INFs</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і</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NaN</a:t>
                      </a:r>
                      <a:r>
                        <a:rPr lang="ru-RU" sz="900" dirty="0">
                          <a:solidFill>
                            <a:srgbClr val="000000"/>
                          </a:solidFill>
                          <a:latin typeface="Arial"/>
                          <a:ea typeface="Times New Roman"/>
                          <a:cs typeface="Times New Roman"/>
                        </a:rPr>
                        <a:t>;</a:t>
                      </a:r>
                      <a:br>
                        <a:rPr lang="ru-RU" sz="900" dirty="0">
                          <a:solidFill>
                            <a:srgbClr val="000000"/>
                          </a:solidFill>
                          <a:latin typeface="Arial"/>
                          <a:ea typeface="Times New Roman"/>
                          <a:cs typeface="Times New Roman"/>
                        </a:rPr>
                      </a:br>
                      <a:r>
                        <a:rPr lang="ru-RU" sz="900" dirty="0">
                          <a:solidFill>
                            <a:srgbClr val="000000"/>
                          </a:solidFill>
                          <a:latin typeface="Arial"/>
                          <a:ea typeface="Times New Roman"/>
                          <a:cs typeface="Times New Roman"/>
                        </a:rPr>
                        <a:t>5.Функція </a:t>
                      </a:r>
                      <a:r>
                        <a:rPr lang="ru-RU" sz="900" dirty="0" err="1">
                          <a:solidFill>
                            <a:srgbClr val="000000"/>
                          </a:solidFill>
                          <a:latin typeface="Arial"/>
                          <a:ea typeface="Times New Roman"/>
                          <a:cs typeface="Times New Roman"/>
                        </a:rPr>
                        <a:t>Exp</a:t>
                      </a:r>
                      <a:r>
                        <a:rPr lang="ru-RU" sz="900" dirty="0">
                          <a:solidFill>
                            <a:srgbClr val="000000"/>
                          </a:solidFill>
                          <a:latin typeface="Arial"/>
                          <a:ea typeface="Times New Roman"/>
                          <a:cs typeface="Times New Roman"/>
                        </a:rPr>
                        <a:t>, коли </a:t>
                      </a:r>
                      <a:r>
                        <a:rPr lang="ru-RU" sz="900" dirty="0" err="1">
                          <a:solidFill>
                            <a:srgbClr val="000000"/>
                          </a:solidFill>
                          <a:latin typeface="Arial"/>
                          <a:ea typeface="Times New Roman"/>
                          <a:cs typeface="Times New Roman"/>
                        </a:rPr>
                        <a:t>використовувалася</a:t>
                      </a:r>
                      <a:r>
                        <a:rPr lang="ru-RU" sz="900" dirty="0">
                          <a:solidFill>
                            <a:srgbClr val="000000"/>
                          </a:solidFill>
                          <a:latin typeface="Arial"/>
                          <a:ea typeface="Times New Roman"/>
                          <a:cs typeface="Times New Roman"/>
                        </a:rPr>
                        <a:t> для </a:t>
                      </a:r>
                      <a:r>
                        <a:rPr lang="ru-RU" sz="900" dirty="0" err="1">
                          <a:solidFill>
                            <a:srgbClr val="000000"/>
                          </a:solidFill>
                          <a:latin typeface="Arial"/>
                          <a:ea typeface="Times New Roman"/>
                          <a:cs typeface="Times New Roman"/>
                        </a:rPr>
                        <a:t>дуже</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малих</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аргументів</a:t>
                      </a:r>
                      <a:r>
                        <a:rPr lang="ru-RU" sz="900" dirty="0">
                          <a:solidFill>
                            <a:srgbClr val="000000"/>
                          </a:solidFill>
                          <a:latin typeface="Arial"/>
                          <a:ea typeface="Times New Roman"/>
                          <a:cs typeface="Times New Roman"/>
                        </a:rPr>
                        <a:t> типу </a:t>
                      </a:r>
                      <a:r>
                        <a:rPr lang="ru-RU" sz="900" dirty="0" err="1">
                          <a:solidFill>
                            <a:srgbClr val="000000"/>
                          </a:solidFill>
                          <a:latin typeface="Arial"/>
                          <a:ea typeface="Times New Roman"/>
                          <a:cs typeface="Times New Roman"/>
                        </a:rPr>
                        <a:t>Real</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виклакала</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переповнення</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замість</a:t>
                      </a:r>
                      <a:r>
                        <a:rPr lang="ru-RU" sz="900" dirty="0">
                          <a:solidFill>
                            <a:srgbClr val="000000"/>
                          </a:solidFill>
                          <a:latin typeface="Arial"/>
                          <a:ea typeface="Times New Roman"/>
                          <a:cs typeface="Times New Roman"/>
                        </a:rPr>
                        <a:t> того, </a:t>
                      </a:r>
                      <a:r>
                        <a:rPr lang="ru-RU" sz="900" dirty="0" err="1">
                          <a:solidFill>
                            <a:srgbClr val="000000"/>
                          </a:solidFill>
                          <a:latin typeface="Arial"/>
                          <a:ea typeface="Times New Roman"/>
                          <a:cs typeface="Times New Roman"/>
                        </a:rPr>
                        <a:t>щоб</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повернути</a:t>
                      </a:r>
                      <a:r>
                        <a:rPr lang="ru-RU" sz="900" dirty="0">
                          <a:solidFill>
                            <a:srgbClr val="000000"/>
                          </a:solidFill>
                          <a:latin typeface="Arial"/>
                          <a:ea typeface="Times New Roman"/>
                          <a:cs typeface="Times New Roman"/>
                        </a:rPr>
                        <a:t> нуль;</a:t>
                      </a:r>
                      <a:br>
                        <a:rPr lang="ru-RU" sz="900" dirty="0">
                          <a:solidFill>
                            <a:srgbClr val="000000"/>
                          </a:solidFill>
                          <a:latin typeface="Arial"/>
                          <a:ea typeface="Times New Roman"/>
                          <a:cs typeface="Times New Roman"/>
                        </a:rPr>
                      </a:br>
                      <a:r>
                        <a:rPr lang="ru-RU" sz="900" dirty="0">
                          <a:solidFill>
                            <a:srgbClr val="000000"/>
                          </a:solidFill>
                          <a:latin typeface="Arial"/>
                          <a:ea typeface="Times New Roman"/>
                          <a:cs typeface="Times New Roman"/>
                        </a:rPr>
                        <a:t>6.Була проблема </a:t>
                      </a:r>
                      <a:r>
                        <a:rPr lang="ru-RU" sz="900" dirty="0" err="1">
                          <a:solidFill>
                            <a:srgbClr val="000000"/>
                          </a:solidFill>
                          <a:latin typeface="Arial"/>
                          <a:ea typeface="Times New Roman"/>
                          <a:cs typeface="Times New Roman"/>
                        </a:rPr>
                        <a:t>перетворення</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денормалізованих</a:t>
                      </a:r>
                      <a:r>
                        <a:rPr lang="ru-RU" sz="900" dirty="0">
                          <a:solidFill>
                            <a:srgbClr val="000000"/>
                          </a:solidFill>
                          <a:latin typeface="Arial"/>
                          <a:ea typeface="Times New Roman"/>
                          <a:cs typeface="Times New Roman"/>
                        </a:rPr>
                        <a:t> чисел в </a:t>
                      </a:r>
                      <a:r>
                        <a:rPr lang="ru-RU" sz="900" dirty="0" err="1">
                          <a:solidFill>
                            <a:srgbClr val="000000"/>
                          </a:solidFill>
                          <a:latin typeface="Arial"/>
                          <a:ea typeface="Times New Roman"/>
                          <a:cs typeface="Times New Roman"/>
                        </a:rPr>
                        <a:t>нулі</a:t>
                      </a:r>
                      <a:r>
                        <a:rPr lang="ru-RU" sz="900" dirty="0">
                          <a:solidFill>
                            <a:srgbClr val="000000"/>
                          </a:solidFill>
                          <a:latin typeface="Arial"/>
                          <a:ea typeface="Times New Roman"/>
                          <a:cs typeface="Times New Roman"/>
                        </a:rPr>
                        <a:t> при </a:t>
                      </a:r>
                      <a:r>
                        <a:rPr lang="ru-RU" sz="900" dirty="0" err="1">
                          <a:solidFill>
                            <a:srgbClr val="000000"/>
                          </a:solidFill>
                          <a:latin typeface="Arial"/>
                          <a:ea typeface="Times New Roman"/>
                          <a:cs typeface="Times New Roman"/>
                        </a:rPr>
                        <a:t>використанні</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співпроцесора</a:t>
                      </a:r>
                      <a:r>
                        <a:rPr lang="ru-RU" sz="900" dirty="0">
                          <a:solidFill>
                            <a:srgbClr val="000000"/>
                          </a:solidFill>
                          <a:latin typeface="Arial"/>
                          <a:ea typeface="Times New Roman"/>
                          <a:cs typeface="Times New Roman"/>
                        </a:rPr>
                        <a:t> 8087;</a:t>
                      </a:r>
                      <a:br>
                        <a:rPr lang="ru-RU" sz="900" dirty="0">
                          <a:solidFill>
                            <a:srgbClr val="000000"/>
                          </a:solidFill>
                          <a:latin typeface="Arial"/>
                          <a:ea typeface="Times New Roman"/>
                          <a:cs typeface="Times New Roman"/>
                        </a:rPr>
                      </a:br>
                      <a:r>
                        <a:rPr lang="ru-RU" sz="900" dirty="0">
                          <a:solidFill>
                            <a:srgbClr val="000000"/>
                          </a:solidFill>
                          <a:latin typeface="Arial"/>
                          <a:ea typeface="Times New Roman"/>
                          <a:cs typeface="Times New Roman"/>
                        </a:rPr>
                        <a:t>7.Денормалізовані числа типу </a:t>
                      </a:r>
                      <a:r>
                        <a:rPr lang="ru-RU" sz="900" dirty="0" err="1">
                          <a:solidFill>
                            <a:srgbClr val="000000"/>
                          </a:solidFill>
                          <a:latin typeface="Arial"/>
                          <a:ea typeface="Times New Roman"/>
                          <a:cs typeface="Times New Roman"/>
                        </a:rPr>
                        <a:t>Extended</a:t>
                      </a:r>
                      <a:r>
                        <a:rPr lang="ru-RU" sz="900" dirty="0">
                          <a:solidFill>
                            <a:srgbClr val="000000"/>
                          </a:solidFill>
                          <a:latin typeface="Arial"/>
                          <a:ea typeface="Times New Roman"/>
                          <a:cs typeface="Times New Roman"/>
                        </a:rPr>
                        <a:t> не </a:t>
                      </a:r>
                      <a:r>
                        <a:rPr lang="ru-RU" sz="900" dirty="0" err="1">
                          <a:solidFill>
                            <a:srgbClr val="000000"/>
                          </a:solidFill>
                          <a:latin typeface="Arial"/>
                          <a:ea typeface="Times New Roman"/>
                          <a:cs typeface="Times New Roman"/>
                        </a:rPr>
                        <a:t>перетворювались</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належним</a:t>
                      </a:r>
                      <a:r>
                        <a:rPr lang="ru-RU" sz="900" dirty="0">
                          <a:solidFill>
                            <a:srgbClr val="000000"/>
                          </a:solidFill>
                          <a:latin typeface="Arial"/>
                          <a:ea typeface="Times New Roman"/>
                          <a:cs typeface="Times New Roman"/>
                        </a:rPr>
                        <a:t> чином у </a:t>
                      </a:r>
                      <a:r>
                        <a:rPr lang="ru-RU" sz="900" dirty="0" err="1">
                          <a:solidFill>
                            <a:srgbClr val="000000"/>
                          </a:solidFill>
                          <a:latin typeface="Arial"/>
                          <a:ea typeface="Times New Roman"/>
                          <a:cs typeface="Times New Roman"/>
                        </a:rPr>
                        <a:t>десяткові</a:t>
                      </a:r>
                      <a:r>
                        <a:rPr lang="ru-RU" sz="900" dirty="0">
                          <a:solidFill>
                            <a:srgbClr val="000000"/>
                          </a:solidFill>
                          <a:latin typeface="Arial"/>
                          <a:ea typeface="Times New Roman"/>
                          <a:cs typeface="Times New Roman"/>
                        </a:rPr>
                        <a:t> за </a:t>
                      </a:r>
                      <a:r>
                        <a:rPr lang="ru-RU" sz="900" dirty="0" err="1">
                          <a:solidFill>
                            <a:srgbClr val="000000"/>
                          </a:solidFill>
                          <a:latin typeface="Arial"/>
                          <a:ea typeface="Times New Roman"/>
                          <a:cs typeface="Times New Roman"/>
                        </a:rPr>
                        <a:t>допомогою</a:t>
                      </a:r>
                      <a:r>
                        <a:rPr lang="ru-RU" sz="900" dirty="0">
                          <a:solidFill>
                            <a:srgbClr val="000000"/>
                          </a:solidFill>
                          <a:latin typeface="Arial"/>
                          <a:ea typeface="Times New Roman"/>
                          <a:cs typeface="Times New Roman"/>
                        </a:rPr>
                        <a:t> процедур </a:t>
                      </a:r>
                      <a:r>
                        <a:rPr lang="ru-RU" sz="900" dirty="0" err="1">
                          <a:solidFill>
                            <a:srgbClr val="000000"/>
                          </a:solidFill>
                          <a:latin typeface="Arial"/>
                          <a:ea typeface="Times New Roman"/>
                          <a:cs typeface="Times New Roman"/>
                        </a:rPr>
                        <a:t>Str</a:t>
                      </a:r>
                      <a:r>
                        <a:rPr lang="ru-RU" sz="900" dirty="0">
                          <a:solidFill>
                            <a:srgbClr val="000000"/>
                          </a:solidFill>
                          <a:latin typeface="Arial"/>
                          <a:ea typeface="Times New Roman"/>
                          <a:cs typeface="Times New Roman"/>
                        </a:rPr>
                        <a:t> та </a:t>
                      </a:r>
                      <a:r>
                        <a:rPr lang="ru-RU" sz="900" dirty="0" err="1">
                          <a:solidFill>
                            <a:srgbClr val="000000"/>
                          </a:solidFill>
                          <a:latin typeface="Arial"/>
                          <a:ea typeface="Times New Roman"/>
                          <a:cs typeface="Times New Roman"/>
                        </a:rPr>
                        <a:t>Write</a:t>
                      </a:r>
                      <a:r>
                        <a:rPr lang="ru-RU" sz="900" dirty="0">
                          <a:solidFill>
                            <a:srgbClr val="000000"/>
                          </a:solidFill>
                          <a:latin typeface="Arial"/>
                          <a:ea typeface="Times New Roman"/>
                          <a:cs typeface="Times New Roman"/>
                        </a:rPr>
                        <a:t>(</a:t>
                      </a:r>
                      <a:r>
                        <a:rPr lang="ru-RU" sz="900" dirty="0" err="1">
                          <a:solidFill>
                            <a:srgbClr val="000000"/>
                          </a:solidFill>
                          <a:latin typeface="Arial"/>
                          <a:ea typeface="Times New Roman"/>
                          <a:cs typeface="Times New Roman"/>
                        </a:rPr>
                        <a:t>Ln</a:t>
                      </a:r>
                      <a:r>
                        <a:rPr lang="ru-RU" sz="900" dirty="0">
                          <a:solidFill>
                            <a:srgbClr val="000000"/>
                          </a:solidFill>
                          <a:latin typeface="Arial"/>
                          <a:ea typeface="Times New Roman"/>
                          <a:cs typeface="Times New Roman"/>
                        </a:rPr>
                        <a:t>);</a:t>
                      </a:r>
                      <a:br>
                        <a:rPr lang="ru-RU" sz="900" dirty="0">
                          <a:solidFill>
                            <a:srgbClr val="000000"/>
                          </a:solidFill>
                          <a:latin typeface="Arial"/>
                          <a:ea typeface="Times New Roman"/>
                          <a:cs typeface="Times New Roman"/>
                        </a:rPr>
                      </a:br>
                      <a:r>
                        <a:rPr lang="ru-RU" sz="900" dirty="0">
                          <a:solidFill>
                            <a:srgbClr val="000000"/>
                          </a:solidFill>
                          <a:latin typeface="Arial"/>
                          <a:ea typeface="Times New Roman"/>
                          <a:cs typeface="Times New Roman"/>
                        </a:rPr>
                        <a:t>8.Ініціалізації процедур не </a:t>
                      </a:r>
                      <a:r>
                        <a:rPr lang="ru-RU" sz="900" dirty="0" err="1">
                          <a:solidFill>
                            <a:srgbClr val="000000"/>
                          </a:solidFill>
                          <a:latin typeface="Arial"/>
                          <a:ea typeface="Times New Roman"/>
                          <a:cs typeface="Times New Roman"/>
                        </a:rPr>
                        <a:t>перевіряли</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належним</a:t>
                      </a:r>
                      <a:r>
                        <a:rPr lang="ru-RU" sz="900" dirty="0">
                          <a:solidFill>
                            <a:srgbClr val="000000"/>
                          </a:solidFill>
                          <a:latin typeface="Arial"/>
                          <a:ea typeface="Times New Roman"/>
                          <a:cs typeface="Times New Roman"/>
                        </a:rPr>
                        <a:t> чином, </a:t>
                      </a:r>
                      <a:r>
                        <a:rPr lang="ru-RU" sz="900" dirty="0" err="1">
                          <a:solidFill>
                            <a:srgbClr val="000000"/>
                          </a:solidFill>
                          <a:latin typeface="Arial"/>
                          <a:ea typeface="Times New Roman"/>
                          <a:cs typeface="Times New Roman"/>
                        </a:rPr>
                        <a:t>щоб</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запобігти</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помилкового</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виконання</a:t>
                      </a:r>
                      <a:r>
                        <a:rPr lang="ru-RU" sz="900" dirty="0">
                          <a:solidFill>
                            <a:srgbClr val="000000"/>
                          </a:solidFill>
                          <a:latin typeface="Arial"/>
                          <a:ea typeface="Times New Roman"/>
                          <a:cs typeface="Times New Roman"/>
                        </a:rPr>
                        <a:t> коду </a:t>
                      </a:r>
                      <a:r>
                        <a:rPr lang="ru-RU" sz="900" dirty="0" err="1">
                          <a:solidFill>
                            <a:srgbClr val="000000"/>
                          </a:solidFill>
                          <a:latin typeface="Arial"/>
                          <a:ea typeface="Times New Roman"/>
                          <a:cs typeface="Times New Roman"/>
                        </a:rPr>
                        <a:t>скомпільованого</a:t>
                      </a:r>
                      <a:r>
                        <a:rPr lang="ru-RU" sz="900" dirty="0">
                          <a:solidFill>
                            <a:srgbClr val="000000"/>
                          </a:solidFill>
                          <a:latin typeface="Arial"/>
                          <a:ea typeface="Times New Roman"/>
                          <a:cs typeface="Times New Roman"/>
                        </a:rPr>
                        <a:t> для </a:t>
                      </a:r>
                      <a:r>
                        <a:rPr lang="ru-RU" sz="900" dirty="0" err="1">
                          <a:solidFill>
                            <a:srgbClr val="000000"/>
                          </a:solidFill>
                          <a:latin typeface="Arial"/>
                          <a:ea typeface="Times New Roman"/>
                          <a:cs typeface="Times New Roman"/>
                        </a:rPr>
                        <a:t>процесорів</a:t>
                      </a:r>
                      <a:r>
                        <a:rPr lang="ru-RU" sz="900" dirty="0">
                          <a:solidFill>
                            <a:srgbClr val="000000"/>
                          </a:solidFill>
                          <a:latin typeface="Arial"/>
                          <a:ea typeface="Times New Roman"/>
                          <a:cs typeface="Times New Roman"/>
                        </a:rPr>
                        <a:t> 80286 </a:t>
                      </a:r>
                      <a:r>
                        <a:rPr lang="ru-RU" sz="900" dirty="0" err="1">
                          <a:solidFill>
                            <a:srgbClr val="000000"/>
                          </a:solidFill>
                          <a:latin typeface="Arial"/>
                          <a:ea typeface="Times New Roman"/>
                          <a:cs typeface="Times New Roman"/>
                        </a:rPr>
                        <a:t>з</a:t>
                      </a:r>
                      <a:r>
                        <a:rPr lang="ru-RU" sz="900" dirty="0">
                          <a:solidFill>
                            <a:srgbClr val="000000"/>
                          </a:solidFill>
                          <a:latin typeface="Arial"/>
                          <a:ea typeface="Times New Roman"/>
                          <a:cs typeface="Times New Roman"/>
                        </a:rPr>
                        <a:t> директивою $G , </a:t>
                      </a:r>
                      <a:r>
                        <a:rPr lang="ru-RU" sz="900" dirty="0" err="1">
                          <a:solidFill>
                            <a:srgbClr val="000000"/>
                          </a:solidFill>
                          <a:latin typeface="Arial"/>
                          <a:ea typeface="Times New Roman"/>
                          <a:cs typeface="Times New Roman"/>
                        </a:rPr>
                        <a:t>які</a:t>
                      </a:r>
                      <a:r>
                        <a:rPr lang="ru-RU" sz="900" dirty="0">
                          <a:solidFill>
                            <a:srgbClr val="000000"/>
                          </a:solidFill>
                          <a:latin typeface="Arial"/>
                          <a:ea typeface="Times New Roman"/>
                          <a:cs typeface="Times New Roman"/>
                        </a:rPr>
                        <a:t> </a:t>
                      </a:r>
                      <a:r>
                        <a:rPr lang="ru-RU" sz="900" dirty="0" err="1">
                          <a:solidFill>
                            <a:srgbClr val="000000"/>
                          </a:solidFill>
                          <a:latin typeface="Arial"/>
                          <a:ea typeface="Times New Roman"/>
                          <a:cs typeface="Times New Roman"/>
                        </a:rPr>
                        <a:t>працють</a:t>
                      </a:r>
                      <a:r>
                        <a:rPr lang="ru-RU" sz="900" dirty="0">
                          <a:solidFill>
                            <a:srgbClr val="000000"/>
                          </a:solidFill>
                          <a:latin typeface="Arial"/>
                          <a:ea typeface="Times New Roman"/>
                          <a:cs typeface="Times New Roman"/>
                        </a:rPr>
                        <a:t> на </a:t>
                      </a:r>
                      <a:r>
                        <a:rPr lang="ru-RU" sz="900" dirty="0" err="1">
                          <a:solidFill>
                            <a:srgbClr val="000000"/>
                          </a:solidFill>
                          <a:latin typeface="Arial"/>
                          <a:ea typeface="Times New Roman"/>
                          <a:cs typeface="Times New Roman"/>
                        </a:rPr>
                        <a:t>процесорах</a:t>
                      </a:r>
                      <a:r>
                        <a:rPr lang="ru-RU" sz="900" dirty="0">
                          <a:solidFill>
                            <a:srgbClr val="000000"/>
                          </a:solidFill>
                          <a:latin typeface="Arial"/>
                          <a:ea typeface="Times New Roman"/>
                          <a:cs typeface="Times New Roman"/>
                        </a:rPr>
                        <a:t> 8086/8088.</a:t>
                      </a:r>
                      <a:endParaRPr lang="ru-RU" sz="900" dirty="0">
                        <a:latin typeface="Calibri"/>
                        <a:ea typeface="Calibri"/>
                        <a:cs typeface="Times New Roman"/>
                      </a:endParaRPr>
                    </a:p>
                  </a:txBody>
                  <a:tcPr marL="5767" marR="5767" marT="5767" marB="5767"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F9F9F9"/>
                    </a:solidFill>
                  </a:tcPr>
                </a:tc>
              </a:tr>
            </a:tbl>
          </a:graphicData>
        </a:graphic>
      </p:graphicFrame>
    </p:spTree>
  </p:cSld>
  <p:clrMapOvr>
    <a:masterClrMapping/>
  </p:clrMapOvr>
  <p:transition spd="med">
    <p:comb dir="vert"/>
  </p:transition>
  <p:timing>
    <p:tnLst>
      <p:par>
        <p:cTn id="1" dur="indefinite" restart="never" nodeType="tmRoot"/>
      </p:par>
    </p:tnLst>
  </p:timing>
</p:sld>
</file>

<file path=ppt/theme/theme1.xml><?xml version="1.0" encoding="utf-8"?>
<a:theme xmlns:a="http://schemas.openxmlformats.org/drawingml/2006/main" name="Тема27">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 xmlns:thm15="http://schemas.microsoft.com/office/thememl/2012/main" name="AcademicLiterature_16x9_TP103431361.potx" id="{2F0AAF73-AE41-486D-B6DC-0985ADE3F2EC}" vid="{EF7BD8ED-D7CC-46AA-8B96-4CA16C4A9ED2}"/>
    </a:ext>
  </a:extLst>
</a:theme>
</file>

<file path=docProps/app.xml><?xml version="1.0" encoding="utf-8"?>
<Properties xmlns="http://schemas.openxmlformats.org/officeDocument/2006/extended-properties" xmlns:vt="http://schemas.openxmlformats.org/officeDocument/2006/docPropsVTypes">
  <Template>Тема27</Template>
  <TotalTime>66</TotalTime>
  <Words>689</Words>
  <Application>Microsoft Office PowerPoint</Application>
  <PresentationFormat>Экран (4:3)</PresentationFormat>
  <Paragraphs>77</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Тема27</vt:lpstr>
      <vt:lpstr>Pascal (Паскаль)</vt:lpstr>
      <vt:lpstr>Pascal</vt:lpstr>
      <vt:lpstr>Історія виникнення</vt:lpstr>
      <vt:lpstr>Особливості мови</vt:lpstr>
      <vt:lpstr>Turbo Pascal та Borland Pascal</vt:lpstr>
      <vt:lpstr>Слайд 6</vt:lpstr>
    </vt:vector>
  </TitlesOfParts>
  <Company>DG Win&amp;Soft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Pascal (Паскаль)</dc:title>
  <dc:creator>Саша</dc:creator>
  <cp:lastModifiedBy>Саша</cp:lastModifiedBy>
  <cp:revision>7</cp:revision>
  <dcterms:created xsi:type="dcterms:W3CDTF">2013-09-23T12:17:11Z</dcterms:created>
  <dcterms:modified xsi:type="dcterms:W3CDTF">2013-09-23T13:24:04Z</dcterms:modified>
</cp:coreProperties>
</file>