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p:cViewPr varScale="1">
        <p:scale>
          <a:sx n="75" d="100"/>
          <a:sy n="75" d="100"/>
        </p:scale>
        <p:origin x="-12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A777D10-3DF3-46CA-9EA8-DC166E912435}" type="datetimeFigureOut">
              <a:rPr lang="ru-RU" smtClean="0"/>
              <a:t>01.10.2012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5ED075A-5E7D-4D2A-A537-03990B49A6B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777D10-3DF3-46CA-9EA8-DC166E912435}" type="datetimeFigureOut">
              <a:rPr lang="ru-RU" smtClean="0"/>
              <a:t>01.10.2012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777D10-3DF3-46CA-9EA8-DC166E912435}" type="datetimeFigureOut">
              <a:rPr lang="ru-RU" smtClean="0"/>
              <a:t>01.10.2012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777D10-3DF3-46CA-9EA8-DC166E912435}" type="datetimeFigureOut">
              <a:rPr lang="ru-RU" smtClean="0"/>
              <a:t>01.10.2012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A777D10-3DF3-46CA-9EA8-DC166E912435}" type="datetimeFigureOut">
              <a:rPr lang="ru-RU" smtClean="0"/>
              <a:t>01.10.2012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5ED075A-5E7D-4D2A-A537-03990B49A6B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A777D10-3DF3-46CA-9EA8-DC166E912435}" type="datetimeFigureOut">
              <a:rPr lang="ru-RU" smtClean="0"/>
              <a:t>01.10.2012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A777D10-3DF3-46CA-9EA8-DC166E912435}" type="datetimeFigureOut">
              <a:rPr lang="ru-RU" smtClean="0"/>
              <a:t>01.10.2012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A777D10-3DF3-46CA-9EA8-DC166E912435}" type="datetimeFigureOut">
              <a:rPr lang="ru-RU" smtClean="0"/>
              <a:t>01.10.2012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777D10-3DF3-46CA-9EA8-DC166E912435}" type="datetimeFigureOut">
              <a:rPr lang="ru-RU" smtClean="0"/>
              <a:t>01.10.2012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A777D10-3DF3-46CA-9EA8-DC166E912435}" type="datetimeFigureOut">
              <a:rPr lang="ru-RU" smtClean="0"/>
              <a:t>01.10.2012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A777D10-3DF3-46CA-9EA8-DC166E912435}" type="datetimeFigureOut">
              <a:rPr lang="ru-RU" smtClean="0"/>
              <a:t>01.10.2012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ED075A-5E7D-4D2A-A537-03990B49A6B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A777D10-3DF3-46CA-9EA8-DC166E912435}" type="datetimeFigureOut">
              <a:rPr lang="ru-RU" smtClean="0"/>
              <a:t>01.10.2012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5ED075A-5E7D-4D2A-A537-03990B49A6B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229600" cy="1828800"/>
          </a:xfrm>
        </p:spPr>
        <p:txBody>
          <a:bodyPr>
            <a:normAutofit/>
          </a:bodyPr>
          <a:lstStyle/>
          <a:p>
            <a:r>
              <a:rPr lang="ru-RU" dirty="0" smtClean="0"/>
              <a:t>История развития компьютеров</a:t>
            </a:r>
            <a:endParaRPr lang="ru-RU" dirty="0"/>
          </a:p>
        </p:txBody>
      </p:sp>
      <p:sp>
        <p:nvSpPr>
          <p:cNvPr id="3" name="Подзаголовок 2"/>
          <p:cNvSpPr>
            <a:spLocks noGrp="1"/>
          </p:cNvSpPr>
          <p:nvPr>
            <p:ph type="subTitle" idx="1"/>
          </p:nvPr>
        </p:nvSpPr>
        <p:spPr>
          <a:xfrm>
            <a:off x="5652120" y="2488580"/>
            <a:ext cx="3052576" cy="1752600"/>
          </a:xfrm>
        </p:spPr>
        <p:txBody>
          <a:bodyPr>
            <a:normAutofit fontScale="92500" lnSpcReduction="10000"/>
          </a:bodyPr>
          <a:lstStyle/>
          <a:p>
            <a:pPr algn="r"/>
            <a:r>
              <a:rPr lang="ru-RU" sz="2000" dirty="0"/>
              <a:t>у</a:t>
            </a:r>
            <a:r>
              <a:rPr lang="ru-RU" sz="2000" dirty="0" smtClean="0"/>
              <a:t>ченицы 10-Б класса</a:t>
            </a:r>
          </a:p>
          <a:p>
            <a:pPr algn="r"/>
            <a:r>
              <a:rPr lang="ru-RU" sz="2000" dirty="0" smtClean="0"/>
              <a:t>Жилавская Екатерина</a:t>
            </a:r>
            <a:endParaRPr lang="ru-RU" sz="2000" dirty="0"/>
          </a:p>
          <a:p>
            <a:pPr algn="r"/>
            <a:r>
              <a:rPr lang="ru-RU" sz="2000" dirty="0" smtClean="0"/>
              <a:t>Нетеплюк Дарья </a:t>
            </a:r>
          </a:p>
          <a:p>
            <a:pPr algn="r"/>
            <a:r>
              <a:rPr lang="ru-RU" sz="2000" dirty="0" smtClean="0"/>
              <a:t>Гончаренко Валерия</a:t>
            </a:r>
          </a:p>
          <a:p>
            <a:pPr algn="r"/>
            <a:r>
              <a:rPr lang="ru-RU" sz="2000" dirty="0" smtClean="0"/>
              <a:t>Бурчак Мария </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276872"/>
            <a:ext cx="5968945" cy="3982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6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048"/>
            <a:ext cx="8229600" cy="1143000"/>
          </a:xfrm>
        </p:spPr>
        <p:txBody>
          <a:bodyPr/>
          <a:lstStyle/>
          <a:p>
            <a:r>
              <a:rPr lang="ru-RU" dirty="0"/>
              <a:t>П</a:t>
            </a:r>
            <a:r>
              <a:rPr lang="ru-RU" dirty="0" smtClean="0"/>
              <a:t>лан</a:t>
            </a:r>
            <a:endParaRPr lang="ru-RU" dirty="0"/>
          </a:p>
        </p:txBody>
      </p:sp>
      <p:sp>
        <p:nvSpPr>
          <p:cNvPr id="3" name="Объект 2"/>
          <p:cNvSpPr>
            <a:spLocks noGrp="1"/>
          </p:cNvSpPr>
          <p:nvPr>
            <p:ph idx="1"/>
          </p:nvPr>
        </p:nvSpPr>
        <p:spPr>
          <a:xfrm>
            <a:off x="179512" y="1052736"/>
            <a:ext cx="8229600" cy="4709160"/>
          </a:xfrm>
        </p:spPr>
        <p:txBody>
          <a:bodyPr/>
          <a:lstStyle/>
          <a:p>
            <a:r>
              <a:rPr lang="ru-RU" dirty="0"/>
              <a:t>Аналитическая машина </a:t>
            </a:r>
            <a:r>
              <a:rPr lang="ru-RU" dirty="0" smtClean="0"/>
              <a:t>Бэббиджа</a:t>
            </a:r>
          </a:p>
          <a:p>
            <a:r>
              <a:rPr lang="ru-RU" dirty="0"/>
              <a:t>Первые </a:t>
            </a:r>
            <a:r>
              <a:rPr lang="ru-RU" dirty="0" smtClean="0"/>
              <a:t>компьютеры</a:t>
            </a:r>
          </a:p>
          <a:p>
            <a:r>
              <a:rPr lang="ru-RU" dirty="0"/>
              <a:t>Компьютеры с хранимой в памяти </a:t>
            </a:r>
            <a:r>
              <a:rPr lang="ru-RU" dirty="0" smtClean="0"/>
              <a:t>программой</a:t>
            </a:r>
          </a:p>
          <a:p>
            <a:r>
              <a:rPr lang="ru-RU" dirty="0"/>
              <a:t>Развитие элементной базы </a:t>
            </a:r>
            <a:r>
              <a:rPr lang="ru-RU" dirty="0" smtClean="0"/>
              <a:t>компьютеров</a:t>
            </a:r>
          </a:p>
          <a:p>
            <a:r>
              <a:rPr lang="ru-RU" dirty="0"/>
              <a:t>Появление персональных </a:t>
            </a:r>
            <a:r>
              <a:rPr lang="ru-RU" dirty="0" smtClean="0"/>
              <a:t>компьютеров</a:t>
            </a:r>
          </a:p>
          <a:p>
            <a:r>
              <a:rPr lang="ru-RU" dirty="0"/>
              <a:t>Появление </a:t>
            </a:r>
            <a:r>
              <a:rPr lang="en-US" dirty="0"/>
              <a:t>IBM PC</a:t>
            </a:r>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641772"/>
            <a:ext cx="4033292" cy="294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7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Аналитическая машина Бэббиджа</a:t>
            </a:r>
          </a:p>
        </p:txBody>
      </p:sp>
      <p:sp>
        <p:nvSpPr>
          <p:cNvPr id="3" name="Объект 2"/>
          <p:cNvSpPr>
            <a:spLocks noGrp="1"/>
          </p:cNvSpPr>
          <p:nvPr>
            <p:ph idx="1"/>
          </p:nvPr>
        </p:nvSpPr>
        <p:spPr>
          <a:xfrm>
            <a:off x="107504" y="1484784"/>
            <a:ext cx="4824536" cy="5184576"/>
          </a:xfrm>
        </p:spPr>
        <p:txBody>
          <a:bodyPr>
            <a:normAutofit fontScale="92500" lnSpcReduction="10000"/>
          </a:bodyPr>
          <a:lstStyle/>
          <a:p>
            <a:pPr marL="137160" indent="0">
              <a:buNone/>
            </a:pPr>
            <a:r>
              <a:rPr lang="ru-RU" sz="2000" dirty="0" smtClean="0"/>
              <a:t> </a:t>
            </a:r>
            <a:r>
              <a:rPr lang="ru-RU" sz="2000" dirty="0"/>
              <a:t>Еще в первой половине XIX в. Английский математик Чарльз Бэббидж попытался построить универсальное вычислительное устройство, то есть компьютер (Бэббидж называл его Аналитической машиной). Именно Бэббидж впервые додумался до того, что компьютер должен содержать память и управляться с помощью программы. Бэббидж хотел построить свой компьютер как механическое устройство, а программы собирался задавать посредством перфокарт — карт из плотной бумаги с информацией, наносимой с помощью отверстий (они в то время уже широко употреблялись в ткацких станках).</a:t>
            </a:r>
          </a:p>
          <a:p>
            <a:pPr marL="137160" indent="0">
              <a:buNone/>
            </a:pPr>
            <a:r>
              <a:rPr lang="ru-RU" sz="2000" dirty="0"/>
              <a:t>Однако довести до конца эту работу Бэббидж не смог — она оказалась слишком сложной для техники того времени.</a:t>
            </a:r>
          </a:p>
          <a:p>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874" y="1196752"/>
            <a:ext cx="4299019" cy="31651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14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888" y="116632"/>
            <a:ext cx="8229600" cy="994122"/>
          </a:xfrm>
        </p:spPr>
        <p:txBody>
          <a:bodyPr/>
          <a:lstStyle/>
          <a:p>
            <a:r>
              <a:rPr lang="ru-RU" dirty="0" smtClean="0"/>
              <a:t>Первые компьютеры</a:t>
            </a:r>
            <a:endParaRPr lang="ru-RU" dirty="0"/>
          </a:p>
        </p:txBody>
      </p:sp>
      <p:sp>
        <p:nvSpPr>
          <p:cNvPr id="3" name="Объект 2"/>
          <p:cNvSpPr>
            <a:spLocks noGrp="1"/>
          </p:cNvSpPr>
          <p:nvPr>
            <p:ph idx="1"/>
          </p:nvPr>
        </p:nvSpPr>
        <p:spPr>
          <a:xfrm>
            <a:off x="179512" y="1052736"/>
            <a:ext cx="8712968" cy="3096344"/>
          </a:xfrm>
        </p:spPr>
        <p:txBody>
          <a:bodyPr>
            <a:normAutofit/>
          </a:bodyPr>
          <a:lstStyle/>
          <a:p>
            <a:pPr marL="137160" indent="0">
              <a:buNone/>
            </a:pPr>
            <a:r>
              <a:rPr lang="ru-RU" sz="2000" dirty="0"/>
              <a:t>В 40-ходах XX в. сразу несколько групп исследователей повторили попытку </a:t>
            </a:r>
            <a:r>
              <a:rPr lang="ru-RU" sz="2000" dirty="0" smtClean="0"/>
              <a:t>Бэббиджа. Некоторые </a:t>
            </a:r>
            <a:r>
              <a:rPr lang="ru-RU" sz="2000" dirty="0"/>
              <a:t>из этих исследователей ничего не знали о работах Бэббиджа и приоткрыли его идеи заново. Первым из них был немецкий инженер Конрад </a:t>
            </a:r>
            <a:r>
              <a:rPr lang="ru-RU" sz="2000" dirty="0" err="1"/>
              <a:t>Цузе</a:t>
            </a:r>
            <a:r>
              <a:rPr lang="ru-RU" sz="2000" dirty="0"/>
              <a:t>, </a:t>
            </a:r>
            <a:r>
              <a:rPr lang="ru-RU" sz="2000" dirty="0" smtClean="0"/>
              <a:t>он</a:t>
            </a:r>
            <a:r>
              <a:rPr lang="ru-RU" sz="2000" dirty="0" smtClean="0"/>
              <a:t> </a:t>
            </a:r>
            <a:r>
              <a:rPr lang="ru-RU" sz="2000" dirty="0"/>
              <a:t>в 1941 г. построил небольшой компьютер на основе нескольких электромеханических реле. Но из-за войны работы </a:t>
            </a:r>
            <a:r>
              <a:rPr lang="ru-RU" sz="2000" dirty="0" err="1"/>
              <a:t>Цузе</a:t>
            </a:r>
            <a:r>
              <a:rPr lang="ru-RU" sz="2000" dirty="0"/>
              <a:t> не были опубликованы.</a:t>
            </a:r>
          </a:p>
          <a:p>
            <a:pPr marL="137160" indent="0">
              <a:buNone/>
            </a:pPr>
            <a:r>
              <a:rPr lang="ru-RU" sz="2000" dirty="0"/>
              <a:t>А в США в 1943 г. на одном из предприятий фирмы IBM американец </a:t>
            </a:r>
            <a:r>
              <a:rPr lang="ru-RU" sz="2000" dirty="0" err="1"/>
              <a:t>Говард</a:t>
            </a:r>
            <a:r>
              <a:rPr lang="ru-RU" sz="2000" dirty="0"/>
              <a:t> </a:t>
            </a:r>
            <a:r>
              <a:rPr lang="ru-RU" sz="2000" dirty="0" err="1"/>
              <a:t>Эйкен</a:t>
            </a:r>
            <a:r>
              <a:rPr lang="ru-RU" sz="2000" dirty="0"/>
              <a:t> создал более мощный компьютер под названием «Марк-1</a:t>
            </a:r>
            <a:r>
              <a:rPr lang="ru-RU" sz="2000" dirty="0" smtClean="0"/>
              <a:t>».</a:t>
            </a:r>
            <a:endParaRPr lang="ru-RU" sz="2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3744708"/>
            <a:ext cx="4320481" cy="2857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24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rmAutofit fontScale="90000"/>
          </a:bodyPr>
          <a:lstStyle/>
          <a:p>
            <a:r>
              <a:rPr lang="ru-RU" dirty="0"/>
              <a:t>Компьютеры с хранимой в памяти </a:t>
            </a:r>
            <a:r>
              <a:rPr lang="ru-RU" dirty="0" smtClean="0"/>
              <a:t>программой</a:t>
            </a:r>
            <a:endParaRPr lang="ru-RU" dirty="0"/>
          </a:p>
        </p:txBody>
      </p:sp>
      <p:sp>
        <p:nvSpPr>
          <p:cNvPr id="3" name="Объект 2"/>
          <p:cNvSpPr>
            <a:spLocks noGrp="1"/>
          </p:cNvSpPr>
          <p:nvPr>
            <p:ph idx="1"/>
          </p:nvPr>
        </p:nvSpPr>
        <p:spPr>
          <a:xfrm>
            <a:off x="107504" y="1124744"/>
            <a:ext cx="4968552" cy="5616624"/>
          </a:xfrm>
        </p:spPr>
        <p:txBody>
          <a:bodyPr>
            <a:noAutofit/>
          </a:bodyPr>
          <a:lstStyle/>
          <a:p>
            <a:pPr marL="137160" indent="0">
              <a:buNone/>
            </a:pPr>
            <a:r>
              <a:rPr lang="ru-RU" sz="2000" dirty="0" smtClean="0"/>
              <a:t>Начиная </a:t>
            </a:r>
            <a:r>
              <a:rPr lang="ru-RU" sz="2000" dirty="0"/>
              <a:t>с 1943 г. в США группа специалистов под руководством Джона </a:t>
            </a:r>
            <a:r>
              <a:rPr lang="ru-RU" sz="2000" dirty="0" err="1"/>
              <a:t>Мочли</a:t>
            </a:r>
            <a:r>
              <a:rPr lang="ru-RU" sz="2000" dirty="0"/>
              <a:t> и </a:t>
            </a:r>
            <a:r>
              <a:rPr lang="ru-RU" sz="2000" dirty="0" err="1"/>
              <a:t>Преспера</a:t>
            </a:r>
            <a:r>
              <a:rPr lang="ru-RU" sz="2000" dirty="0"/>
              <a:t> </a:t>
            </a:r>
            <a:r>
              <a:rPr lang="ru-RU" sz="2000" dirty="0" err="1"/>
              <a:t>Экерта</a:t>
            </a:r>
            <a:r>
              <a:rPr lang="ru-RU" sz="2000" dirty="0"/>
              <a:t> начала конструировать компьютер ENIAC на основе на основе электронных ламп. Созданный ими компьютер работал в тысячу раз быстрее, чем Марк-1.Чтобы упростить и убыстрить процесс задания программ, </a:t>
            </a:r>
            <a:r>
              <a:rPr lang="ru-RU" sz="2000" dirty="0" err="1"/>
              <a:t>Экерт</a:t>
            </a:r>
            <a:r>
              <a:rPr lang="ru-RU" sz="2000" dirty="0"/>
              <a:t> и </a:t>
            </a:r>
            <a:r>
              <a:rPr lang="ru-RU" sz="2000" dirty="0" err="1"/>
              <a:t>Мочли</a:t>
            </a:r>
            <a:r>
              <a:rPr lang="ru-RU" sz="2000" dirty="0"/>
              <a:t> стали конструировать новый компьютер, который мог бы хранить программу в своей памяти.</a:t>
            </a:r>
          </a:p>
          <a:p>
            <a:pPr marL="137160" indent="0">
              <a:buNone/>
            </a:pPr>
            <a:r>
              <a:rPr lang="ru-RU" sz="2000" dirty="0"/>
              <a:t> В 1945 г. </a:t>
            </a:r>
            <a:r>
              <a:rPr lang="ru-RU" sz="2000" dirty="0" smtClean="0"/>
              <a:t>Джон </a:t>
            </a:r>
            <a:r>
              <a:rPr lang="ru-RU" sz="2000" dirty="0"/>
              <a:t>фон </a:t>
            </a:r>
            <a:r>
              <a:rPr lang="ru-RU" sz="2000" dirty="0" smtClean="0"/>
              <a:t>Нейман подготовил </a:t>
            </a:r>
            <a:r>
              <a:rPr lang="ru-RU" sz="2000" dirty="0"/>
              <a:t>доклад </a:t>
            </a:r>
            <a:r>
              <a:rPr lang="ru-RU" sz="2000" dirty="0" smtClean="0"/>
              <a:t>о компьютере</a:t>
            </a:r>
            <a:r>
              <a:rPr lang="ru-RU" sz="2000" dirty="0"/>
              <a:t>. </a:t>
            </a:r>
            <a:r>
              <a:rPr lang="ru-RU" sz="2000" dirty="0" smtClean="0"/>
              <a:t>Первый </a:t>
            </a:r>
            <a:r>
              <a:rPr lang="ru-RU" sz="2000" dirty="0"/>
              <a:t>компьютер, в котором были воплощены принципы фон Неймана, был построен в 1949 г. английским исследователем Морисом Уилксом</a:t>
            </a:r>
            <a:r>
              <a:rPr lang="ru-RU" sz="2000" dirty="0" smtClean="0"/>
              <a:t>.</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029" y="2204864"/>
            <a:ext cx="4094229" cy="24565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24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828"/>
            <a:ext cx="8229600" cy="1143000"/>
          </a:xfrm>
        </p:spPr>
        <p:txBody>
          <a:bodyPr>
            <a:normAutofit fontScale="90000"/>
          </a:bodyPr>
          <a:lstStyle/>
          <a:p>
            <a:r>
              <a:rPr lang="ru-RU" dirty="0"/>
              <a:t>Развитие элементной базы </a:t>
            </a:r>
            <a:r>
              <a:rPr lang="ru-RU" dirty="0" smtClean="0"/>
              <a:t>компьютеров</a:t>
            </a:r>
            <a:endParaRPr lang="ru-RU" dirty="0"/>
          </a:p>
        </p:txBody>
      </p:sp>
      <p:sp>
        <p:nvSpPr>
          <p:cNvPr id="3" name="Объект 2"/>
          <p:cNvSpPr>
            <a:spLocks noGrp="1"/>
          </p:cNvSpPr>
          <p:nvPr>
            <p:ph idx="1"/>
          </p:nvPr>
        </p:nvSpPr>
        <p:spPr>
          <a:xfrm>
            <a:off x="107504" y="1052736"/>
            <a:ext cx="5904656" cy="5688632"/>
          </a:xfrm>
        </p:spPr>
        <p:txBody>
          <a:bodyPr>
            <a:noAutofit/>
          </a:bodyPr>
          <a:lstStyle/>
          <a:p>
            <a:pPr marL="108000" indent="0">
              <a:buNone/>
            </a:pPr>
            <a:r>
              <a:rPr lang="ru-RU" sz="1800" dirty="0" smtClean="0"/>
              <a:t>В </a:t>
            </a:r>
            <a:r>
              <a:rPr lang="ru-RU" sz="1800" dirty="0"/>
              <a:t>40-х и 50-х годах компьютеры создавались на основе электронных ламп. </a:t>
            </a:r>
            <a:r>
              <a:rPr lang="ru-RU" sz="1800" dirty="0"/>
              <a:t>В</a:t>
            </a:r>
            <a:r>
              <a:rPr lang="ru-RU" sz="1800" dirty="0" smtClean="0"/>
              <a:t> </a:t>
            </a:r>
            <a:r>
              <a:rPr lang="ru-RU" sz="1800" dirty="0"/>
              <a:t>1948 г. были изобретены </a:t>
            </a:r>
            <a:r>
              <a:rPr lang="ru-RU" sz="1800" dirty="0" smtClean="0"/>
              <a:t>транзисторы. Благодаря им компьютеры стали меньше. Первые </a:t>
            </a:r>
            <a:r>
              <a:rPr lang="ru-RU" sz="1800" dirty="0"/>
              <a:t>компьютеры на основе транзисторов появились в конце 50-х годов, а к середине 60-х годов был созданы и значительно более компактные внешние устройства для компьютеров, что позволило фирме </a:t>
            </a:r>
            <a:r>
              <a:rPr lang="ru-RU" sz="1800" dirty="0" err="1"/>
              <a:t>Digital</a:t>
            </a:r>
            <a:r>
              <a:rPr lang="ru-RU" sz="1800" dirty="0"/>
              <a:t> </a:t>
            </a:r>
            <a:r>
              <a:rPr lang="ru-RU" sz="1800" dirty="0" err="1"/>
              <a:t>Equipment</a:t>
            </a:r>
            <a:r>
              <a:rPr lang="ru-RU" sz="1800" dirty="0"/>
              <a:t> выпустить в 1965 г. первый мини-компьютер PDP-8 размером с холодильник и стоимостью всего 20 тыс. дол</a:t>
            </a:r>
            <a:r>
              <a:rPr lang="ru-RU" sz="1800" dirty="0" smtClean="0"/>
              <a:t>..</a:t>
            </a:r>
            <a:endParaRPr lang="ru-RU" sz="1800" dirty="0"/>
          </a:p>
          <a:p>
            <a:pPr marL="137160" indent="0">
              <a:buNone/>
            </a:pPr>
            <a:r>
              <a:rPr lang="ru-RU" sz="1800" dirty="0"/>
              <a:t>В</a:t>
            </a:r>
            <a:r>
              <a:rPr lang="ru-RU" sz="1800" dirty="0" smtClean="0"/>
              <a:t> </a:t>
            </a:r>
            <a:r>
              <a:rPr lang="ru-RU" sz="1800" dirty="0"/>
              <a:t>1959 г. Роберт </a:t>
            </a:r>
            <a:r>
              <a:rPr lang="ru-RU" sz="1800" dirty="0" err="1" smtClean="0"/>
              <a:t>Нойс</a:t>
            </a:r>
            <a:r>
              <a:rPr lang="ru-RU" sz="1800" dirty="0" smtClean="0"/>
              <a:t> </a:t>
            </a:r>
            <a:r>
              <a:rPr lang="ru-RU" sz="1800" dirty="0"/>
              <a:t>изобрел способ, позволяющий создавать на одной пластине кремния транзисторы и все необходимые соединения между ними. </a:t>
            </a:r>
            <a:endParaRPr lang="ru-RU" sz="1800" dirty="0" smtClean="0"/>
          </a:p>
          <a:p>
            <a:pPr marL="137160" indent="0">
              <a:buNone/>
            </a:pPr>
            <a:r>
              <a:rPr lang="ru-RU" sz="1800" dirty="0" smtClean="0"/>
              <a:t>В </a:t>
            </a:r>
            <a:r>
              <a:rPr lang="ru-RU" sz="1800" dirty="0"/>
              <a:t>1968 г. фирма </a:t>
            </a:r>
            <a:r>
              <a:rPr lang="ru-RU" sz="1800" dirty="0" err="1"/>
              <a:t>Burroughs</a:t>
            </a:r>
            <a:r>
              <a:rPr lang="ru-RU" sz="1800" dirty="0"/>
              <a:t> выпустила первый компьютер на интегральных схемах, а в 1970 г. фирма </a:t>
            </a:r>
            <a:r>
              <a:rPr lang="ru-RU" sz="1800" dirty="0" err="1"/>
              <a:t>Intel</a:t>
            </a:r>
            <a:r>
              <a:rPr lang="ru-RU" sz="1800" dirty="0"/>
              <a:t> начала продавать интегральные схемы памяти. В дальнейшем количество транзисторов, которое удавалось разместить на единицу площади интегральной </a:t>
            </a:r>
            <a:r>
              <a:rPr lang="ru-RU" sz="1800" dirty="0" smtClean="0"/>
              <a:t>схемы, обеспечило постоянное </a:t>
            </a:r>
            <a:r>
              <a:rPr lang="ru-RU" sz="1800" dirty="0"/>
              <a:t>уменьшение стоимости компьютеров и повышение быстродействия</a:t>
            </a:r>
            <a:r>
              <a:rPr lang="ru-RU" sz="1800" dirty="0" smtClean="0"/>
              <a:t>.</a:t>
            </a:r>
            <a:endParaRPr lang="ru-RU"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84" y="2060848"/>
            <a:ext cx="2953541" cy="32609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55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648"/>
            <a:ext cx="8229600" cy="1143000"/>
          </a:xfrm>
        </p:spPr>
        <p:txBody>
          <a:bodyPr>
            <a:normAutofit fontScale="90000"/>
          </a:bodyPr>
          <a:lstStyle/>
          <a:p>
            <a:r>
              <a:rPr lang="ru-RU" dirty="0"/>
              <a:t>Появление персональных </a:t>
            </a:r>
            <a:r>
              <a:rPr lang="ru-RU" dirty="0" smtClean="0"/>
              <a:t>компьютеров</a:t>
            </a:r>
            <a:endParaRPr lang="ru-RU" dirty="0"/>
          </a:p>
        </p:txBody>
      </p:sp>
      <p:sp>
        <p:nvSpPr>
          <p:cNvPr id="3" name="Объект 2"/>
          <p:cNvSpPr>
            <a:spLocks noGrp="1"/>
          </p:cNvSpPr>
          <p:nvPr>
            <p:ph idx="1"/>
          </p:nvPr>
        </p:nvSpPr>
        <p:spPr>
          <a:xfrm>
            <a:off x="107504" y="1124744"/>
            <a:ext cx="5184576" cy="5616624"/>
          </a:xfrm>
        </p:spPr>
        <p:txBody>
          <a:bodyPr>
            <a:normAutofit fontScale="25000" lnSpcReduction="20000"/>
          </a:bodyPr>
          <a:lstStyle/>
          <a:p>
            <a:pPr marL="137160" indent="0">
              <a:buNone/>
            </a:pPr>
            <a:r>
              <a:rPr lang="ru-RU" sz="7600" dirty="0"/>
              <a:t>В</a:t>
            </a:r>
            <a:r>
              <a:rPr lang="ru-RU" sz="7600" dirty="0" smtClean="0"/>
              <a:t> </a:t>
            </a:r>
            <a:r>
              <a:rPr lang="ru-RU" sz="7600" dirty="0"/>
              <a:t>1974 г. несколько фирм объявили о создании на основе микропроцессора Intel-8008 персонального </a:t>
            </a:r>
            <a:r>
              <a:rPr lang="ru-RU" sz="7600" dirty="0" smtClean="0"/>
              <a:t>компьютера, </a:t>
            </a:r>
            <a:r>
              <a:rPr lang="ru-RU" sz="7600" dirty="0"/>
              <a:t>рассчитанного на одного пользователя. В начале 1975 г. появился первый коммерчески распространяемый персональный компьютер Альтаир-8800 на основе микропроцессора Intel-8080. </a:t>
            </a:r>
            <a:r>
              <a:rPr lang="ru-RU" sz="7600" dirty="0" smtClean="0"/>
              <a:t>Д</a:t>
            </a:r>
            <a:r>
              <a:rPr lang="ru-RU" sz="7600" dirty="0" smtClean="0"/>
              <a:t>ополнительными </a:t>
            </a:r>
            <a:r>
              <a:rPr lang="ru-RU" sz="7600" dirty="0"/>
              <a:t>устройствами: монитором для вывода информации, клавиатурой, блоками расширения памяти и т.д. </a:t>
            </a:r>
            <a:endParaRPr lang="ru-RU" sz="7600" dirty="0" smtClean="0"/>
          </a:p>
          <a:p>
            <a:pPr marL="137160" indent="0">
              <a:buNone/>
            </a:pPr>
            <a:r>
              <a:rPr lang="ru-RU" sz="7600" dirty="0" smtClean="0"/>
              <a:t>В </a:t>
            </a:r>
            <a:r>
              <a:rPr lang="ru-RU" sz="7600" dirty="0"/>
              <a:t>конце 1975 г. Пол Аллен и Билл Гейтс </a:t>
            </a:r>
            <a:r>
              <a:rPr lang="ru-RU" sz="7600" dirty="0" smtClean="0"/>
              <a:t>создали </a:t>
            </a:r>
            <a:r>
              <a:rPr lang="ru-RU" sz="7600" dirty="0"/>
              <a:t>для компьютера «</a:t>
            </a:r>
            <a:r>
              <a:rPr lang="ru-RU" sz="7600" dirty="0" err="1" smtClean="0"/>
              <a:t>Альтаиро</a:t>
            </a:r>
            <a:r>
              <a:rPr lang="ru-RU" sz="7600" dirty="0" smtClean="0"/>
              <a:t>» </a:t>
            </a:r>
            <a:r>
              <a:rPr lang="ru-RU" sz="7600" dirty="0"/>
              <a:t>интерпретатор языка </a:t>
            </a:r>
            <a:r>
              <a:rPr lang="ru-RU" sz="7600" dirty="0" err="1"/>
              <a:t>Basic</a:t>
            </a:r>
            <a:r>
              <a:rPr lang="ru-RU" sz="7600" dirty="0"/>
              <a:t>, что позволило пользователям достаточно просто общаться с компьютером и легко писать для него программы. </a:t>
            </a:r>
            <a:endParaRPr lang="ru-RU" sz="7600" dirty="0" smtClean="0"/>
          </a:p>
          <a:p>
            <a:pPr marL="137160" indent="0">
              <a:buNone/>
            </a:pPr>
            <a:r>
              <a:rPr lang="ru-RU" sz="7600" dirty="0" smtClean="0"/>
              <a:t>В </a:t>
            </a:r>
            <a:r>
              <a:rPr lang="ru-RU" sz="7600" dirty="0"/>
              <a:t>1976 году новая компания </a:t>
            </a:r>
            <a:r>
              <a:rPr lang="ru-RU" sz="7600" dirty="0" err="1"/>
              <a:t>Apple</a:t>
            </a:r>
            <a:r>
              <a:rPr lang="ru-RU" sz="7600" dirty="0"/>
              <a:t> </a:t>
            </a:r>
            <a:r>
              <a:rPr lang="ru-RU" sz="7600" dirty="0" err="1"/>
              <a:t>Computer</a:t>
            </a:r>
            <a:r>
              <a:rPr lang="ru-RU" sz="7600" dirty="0"/>
              <a:t> вышла на рынок с компьютером </a:t>
            </a:r>
            <a:r>
              <a:rPr lang="ru-RU" sz="7600" dirty="0" err="1"/>
              <a:t>Apple</a:t>
            </a:r>
            <a:r>
              <a:rPr lang="ru-RU" sz="7600" dirty="0"/>
              <a:t> I стоимостью 666 долларов. </a:t>
            </a:r>
            <a:endParaRPr lang="ru-RU" sz="7600" dirty="0" smtClean="0"/>
          </a:p>
          <a:p>
            <a:pPr marL="137160" indent="0">
              <a:buNone/>
            </a:pPr>
            <a:r>
              <a:rPr lang="ru-RU" sz="7600" dirty="0" smtClean="0"/>
              <a:t>Но </a:t>
            </a:r>
            <a:r>
              <a:rPr lang="ru-RU" sz="7600" dirty="0"/>
              <a:t>появившийся в 1977 году компьютер </a:t>
            </a:r>
            <a:r>
              <a:rPr lang="ru-RU" sz="7600" dirty="0" err="1"/>
              <a:t>Apple</a:t>
            </a:r>
            <a:r>
              <a:rPr lang="ru-RU" sz="7600" dirty="0"/>
              <a:t> II стал прообразом большинства последующих моделей, включая и IBM PC.</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508" y="2060848"/>
            <a:ext cx="3666547" cy="31348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27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480"/>
            <a:ext cx="8229600" cy="864096"/>
          </a:xfrm>
        </p:spPr>
        <p:txBody>
          <a:bodyPr>
            <a:normAutofit/>
          </a:bodyPr>
          <a:lstStyle/>
          <a:p>
            <a:r>
              <a:rPr lang="ru-RU" dirty="0"/>
              <a:t>Появление IBM </a:t>
            </a:r>
            <a:r>
              <a:rPr lang="ru-RU" dirty="0" smtClean="0"/>
              <a:t>PC</a:t>
            </a:r>
            <a:endParaRPr lang="ru-RU" dirty="0"/>
          </a:p>
        </p:txBody>
      </p:sp>
      <p:sp>
        <p:nvSpPr>
          <p:cNvPr id="3" name="Объект 2"/>
          <p:cNvSpPr>
            <a:spLocks noGrp="1"/>
          </p:cNvSpPr>
          <p:nvPr>
            <p:ph idx="1"/>
          </p:nvPr>
        </p:nvSpPr>
        <p:spPr>
          <a:xfrm>
            <a:off x="107504" y="692696"/>
            <a:ext cx="5472608" cy="6048672"/>
          </a:xfrm>
        </p:spPr>
        <p:txBody>
          <a:bodyPr>
            <a:normAutofit fontScale="25000" lnSpcReduction="20000"/>
          </a:bodyPr>
          <a:lstStyle/>
          <a:p>
            <a:pPr marL="137160" indent="0">
              <a:buNone/>
            </a:pPr>
            <a:r>
              <a:rPr lang="ru-RU" sz="7200" dirty="0" smtClean="0"/>
              <a:t>Все </a:t>
            </a:r>
            <a:r>
              <a:rPr lang="ru-RU" sz="7200" dirty="0"/>
              <a:t>это привело к удешевлению IBM PC-совместимых компьютеров и стремительному улучшению их характеристик, а значит, к росту их популярности. </a:t>
            </a:r>
          </a:p>
          <a:p>
            <a:pPr marL="137160" indent="0">
              <a:buNone/>
            </a:pPr>
            <a:r>
              <a:rPr lang="ru-RU" sz="7200" dirty="0" smtClean="0"/>
              <a:t>Вот </a:t>
            </a:r>
            <a:r>
              <a:rPr lang="ru-RU" sz="7200" dirty="0"/>
              <a:t>как открытость архитектуры IBM PC повлияла на развитие персональных компьютеров:</a:t>
            </a:r>
          </a:p>
          <a:p>
            <a:r>
              <a:rPr lang="ru-RU" sz="7200" dirty="0" smtClean="0"/>
              <a:t>Перспективность </a:t>
            </a:r>
            <a:r>
              <a:rPr lang="ru-RU" sz="7200" dirty="0"/>
              <a:t>и популярность IBM PC сделала весьма привлекательным производство различных комплектующих и дополнительных устройств для IBM PC. Конкуренция между производителями привела к удешевлению комплектующих и устройств.</a:t>
            </a:r>
          </a:p>
          <a:p>
            <a:r>
              <a:rPr lang="ru-RU" sz="7200" dirty="0" smtClean="0"/>
              <a:t>Очень </a:t>
            </a:r>
            <a:r>
              <a:rPr lang="ru-RU" sz="7200" dirty="0"/>
              <a:t>скоро многие фирмы перестали довольствоваться ролью производителей комплектующих для IBM PC и начали сами собирать компьютеры, совместимые с IBM PC. Поскольку этим фирмам не требовалось нести огромные издержки фирмы IBM на исследования и поддержание структуры громадной фирмы, они смогли продавать свои компьютеры значительно дешевле (иногда в 2-3 раза) аналогичных компьютеров фирмы IBM.</a:t>
            </a:r>
          </a:p>
          <a:p>
            <a:r>
              <a:rPr lang="ru-RU" sz="7200" dirty="0" smtClean="0"/>
              <a:t>Пользователи </a:t>
            </a:r>
            <a:r>
              <a:rPr lang="ru-RU" sz="7200" dirty="0"/>
              <a:t>получили возможность самостоятельно модернизировать свои компьютеры и оснащать их дополнительными устройствами сотен различных производителей.</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980728"/>
            <a:ext cx="3450815" cy="25683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637" y="3717032"/>
            <a:ext cx="3420757" cy="2571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119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TotalTime>
  <Words>756</Words>
  <Application>Microsoft Office PowerPoint</Application>
  <PresentationFormat>Экран (4:3)</PresentationFormat>
  <Paragraphs>37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История развития компьютеров</vt:lpstr>
      <vt:lpstr>План</vt:lpstr>
      <vt:lpstr>Аналитическая машина Бэббиджа</vt:lpstr>
      <vt:lpstr>Первые компьютеры</vt:lpstr>
      <vt:lpstr>Компьютеры с хранимой в памяти программой</vt:lpstr>
      <vt:lpstr>Развитие элементной базы компьютеров</vt:lpstr>
      <vt:lpstr>Появление персональных компьютеров</vt:lpstr>
      <vt:lpstr>Появление IBM PC</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развития компьютеров</dc:title>
  <dc:creator>Пользователь</dc:creator>
  <cp:lastModifiedBy>Пользователь</cp:lastModifiedBy>
  <cp:revision>10</cp:revision>
  <dcterms:created xsi:type="dcterms:W3CDTF">2012-09-24T20:31:55Z</dcterms:created>
  <dcterms:modified xsi:type="dcterms:W3CDTF">2012-10-01T19:25:53Z</dcterms:modified>
</cp:coreProperties>
</file>