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handoutMasterIdLst>
    <p:handoutMasterId r:id="rId42"/>
  </p:handoutMasterIdLst>
  <p:sldIdLst>
    <p:sldId id="256" r:id="rId2"/>
    <p:sldId id="264" r:id="rId3"/>
    <p:sldId id="266" r:id="rId4"/>
    <p:sldId id="333" r:id="rId5"/>
    <p:sldId id="265" r:id="rId6"/>
    <p:sldId id="336" r:id="rId7"/>
    <p:sldId id="293" r:id="rId8"/>
    <p:sldId id="331" r:id="rId9"/>
    <p:sldId id="312" r:id="rId10"/>
    <p:sldId id="330" r:id="rId11"/>
    <p:sldId id="332" r:id="rId12"/>
    <p:sldId id="313" r:id="rId13"/>
    <p:sldId id="294" r:id="rId14"/>
    <p:sldId id="295" r:id="rId15"/>
    <p:sldId id="259" r:id="rId16"/>
    <p:sldId id="329" r:id="rId17"/>
    <p:sldId id="337" r:id="rId18"/>
    <p:sldId id="334" r:id="rId19"/>
    <p:sldId id="318" r:id="rId20"/>
    <p:sldId id="308" r:id="rId21"/>
    <p:sldId id="278" r:id="rId22"/>
    <p:sldId id="279" r:id="rId23"/>
    <p:sldId id="277" r:id="rId24"/>
    <p:sldId id="268" r:id="rId25"/>
    <p:sldId id="270" r:id="rId26"/>
    <p:sldId id="274" r:id="rId27"/>
    <p:sldId id="275" r:id="rId28"/>
    <p:sldId id="276" r:id="rId29"/>
    <p:sldId id="319" r:id="rId30"/>
    <p:sldId id="321" r:id="rId31"/>
    <p:sldId id="338" r:id="rId32"/>
    <p:sldId id="322" r:id="rId33"/>
    <p:sldId id="323" r:id="rId34"/>
    <p:sldId id="325" r:id="rId35"/>
    <p:sldId id="340" r:id="rId36"/>
    <p:sldId id="263" r:id="rId37"/>
    <p:sldId id="287" r:id="rId38"/>
    <p:sldId id="288" r:id="rId39"/>
    <p:sldId id="292" r:id="rId4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0E80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70" autoAdjust="0"/>
    <p:restoredTop sz="94660"/>
  </p:normalViewPr>
  <p:slideViewPr>
    <p:cSldViewPr>
      <p:cViewPr>
        <p:scale>
          <a:sx n="94" d="100"/>
          <a:sy n="94" d="100"/>
        </p:scale>
        <p:origin x="-876" y="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1266" y="-90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36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36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fld id="{1EE82729-BE8A-4E98-9FEB-72240729B6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82252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65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57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157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57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fld id="{D6972E49-D1B6-4F53-BE1F-E855FE4932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18353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14DE4A-863F-4120-8582-2C6B00C111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E3668C-A362-4025-A2BB-D2D5941B47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936B13-485F-4FA2-8C72-96AADC7A7E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B7F9AB-A936-4DC6-A1CA-63CCE8573A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F985BB-68F3-4F67-B4C2-3AF9780664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8D9046-3D2B-429E-BE95-51E7194006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295AC6-72CE-4981-81B5-B022E54624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6DB392-E946-4C21-A9CD-2F03E4B995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D68130-B8A7-44D4-8755-C1775C1039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69B221-C453-4A51-B4D8-8128A69031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634A90-29C4-480C-AD74-CAECD76D84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E808C"/>
            </a:gs>
            <a:gs pos="100000">
              <a:schemeClr val="accent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Arial" pitchFamily="34" charset="0"/>
              </a:defRPr>
            </a:lvl1pPr>
          </a:lstStyle>
          <a:p>
            <a:pPr>
              <a:defRPr/>
            </a:pPr>
            <a:fld id="{52B6AFE8-ED64-4DDE-A26E-03D5085AA3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900igr.net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6.gi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80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7544" y="1772816"/>
            <a:ext cx="8424862" cy="3311525"/>
          </a:xfrm>
        </p:spPr>
        <p:txBody>
          <a:bodyPr/>
          <a:lstStyle/>
          <a:p>
            <a:pPr algn="l" eaLnBrk="1" hangingPunct="1"/>
            <a:r>
              <a:rPr lang="ru-RU" sz="5400" b="1" dirty="0" smtClean="0"/>
              <a:t>Программный</a:t>
            </a:r>
            <a:br>
              <a:rPr lang="ru-RU" sz="5400" b="1" dirty="0" smtClean="0"/>
            </a:br>
            <a:r>
              <a:rPr lang="ru-RU" sz="5400" b="1" dirty="0" smtClean="0"/>
              <a:t>		принцип работы компьютера</a:t>
            </a:r>
            <a:br>
              <a:rPr lang="ru-RU" sz="5400" b="1" dirty="0" smtClean="0"/>
            </a:br>
            <a:r>
              <a:rPr lang="ru-RU" sz="5400" b="1" dirty="0" smtClean="0"/>
              <a:t>				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912" y="6021388"/>
            <a:ext cx="7524563" cy="373062"/>
          </a:xfrm>
        </p:spPr>
        <p:txBody>
          <a:bodyPr/>
          <a:lstStyle/>
          <a:p>
            <a:pPr algn="r" eaLnBrk="1" hangingPunct="1">
              <a:lnSpc>
                <a:spcPct val="90000"/>
              </a:lnSpc>
            </a:pPr>
            <a:r>
              <a:rPr lang="ru-RU" sz="1800" dirty="0" err="1" smtClean="0">
                <a:solidFill>
                  <a:schemeClr val="bg1"/>
                </a:solidFill>
                <a:cs typeface="Arial" charset="0"/>
              </a:rPr>
              <a:t>Хабибрахманова</a:t>
            </a:r>
            <a:r>
              <a:rPr lang="ru-RU" sz="1800" dirty="0" smtClean="0">
                <a:solidFill>
                  <a:schemeClr val="bg1"/>
                </a:solidFill>
                <a:cs typeface="Arial" charset="0"/>
              </a:rPr>
              <a:t> Алсу </a:t>
            </a:r>
            <a:r>
              <a:rPr lang="ru-RU" sz="1800" dirty="0" err="1" smtClean="0">
                <a:solidFill>
                  <a:schemeClr val="bg1"/>
                </a:solidFill>
                <a:cs typeface="Arial" charset="0"/>
              </a:rPr>
              <a:t>Ильгамовна</a:t>
            </a:r>
            <a:endParaRPr lang="en-US" sz="1800" dirty="0" smtClean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6" name="Скругленный прямоугольник 5">
            <a:hlinkClick r:id="rId2" tooltip=" Каталог презентаций "/>
          </p:cNvPr>
          <p:cNvSpPr/>
          <p:nvPr/>
        </p:nvSpPr>
        <p:spPr>
          <a:xfrm>
            <a:off x="3898900" y="6477000"/>
            <a:ext cx="1346200" cy="355600"/>
          </a:xfrm>
          <a:prstGeom prst="roundRect">
            <a:avLst/>
          </a:prstGeom>
          <a:gradFill flip="none" rotWithShape="1">
            <a:gsLst>
              <a:gs pos="0">
                <a:srgbClr val="FFFFFF"/>
              </a:gs>
              <a:gs pos="100000">
                <a:srgbClr val="FFFFFF">
                  <a:shade val="88000"/>
                </a:srgbClr>
              </a:gs>
            </a:gsLst>
            <a:lin ang="5400000" scaled="1"/>
            <a:tileRect/>
          </a:gradFill>
          <a:ln w="12700"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8900" tIns="25400" rIns="88900" bIns="50800" anchor="ctr"/>
          <a:lstStyle/>
          <a:p>
            <a:pPr algn="ctr">
              <a:defRPr/>
            </a:pPr>
            <a:r>
              <a:rPr lang="en-US" sz="2000" u="sng">
                <a:solidFill>
                  <a:srgbClr val="3333CC"/>
                </a:solidFill>
              </a:rPr>
              <a:t>900igr.net</a:t>
            </a:r>
            <a:endParaRPr lang="ru-RU" sz="2000" u="sng">
              <a:solidFill>
                <a:srgbClr val="3333CC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7524" y="224644"/>
            <a:ext cx="86049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chemeClr val="accent1"/>
                </a:solidFill>
              </a:rPr>
              <a:t>Федеральное государственное бюджетное образовательное учреждение</a:t>
            </a:r>
          </a:p>
          <a:p>
            <a:pPr algn="ctr"/>
            <a:r>
              <a:rPr lang="ru-RU" dirty="0">
                <a:solidFill>
                  <a:schemeClr val="accent1"/>
                </a:solidFill>
              </a:rPr>
              <a:t>в</a:t>
            </a:r>
            <a:r>
              <a:rPr lang="ru-RU" dirty="0" smtClean="0">
                <a:solidFill>
                  <a:schemeClr val="accent1"/>
                </a:solidFill>
              </a:rPr>
              <a:t>ысшего профессионального образования</a:t>
            </a:r>
          </a:p>
          <a:p>
            <a:pPr algn="ctr"/>
            <a:r>
              <a:rPr lang="ru-RU" dirty="0" smtClean="0">
                <a:solidFill>
                  <a:schemeClr val="accent1"/>
                </a:solidFill>
              </a:rPr>
              <a:t>«Казанский национальный  исследовательский технологический университет»</a:t>
            </a:r>
          </a:p>
          <a:p>
            <a:pPr algn="ctr"/>
            <a:r>
              <a:rPr lang="ru-RU" dirty="0" smtClean="0">
                <a:solidFill>
                  <a:schemeClr val="accent1"/>
                </a:solidFill>
              </a:rPr>
              <a:t>Кафедра химической кибернетики</a:t>
            </a:r>
            <a:endParaRPr lang="ru-RU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smtClean="0"/>
              <a:t>Виды прикладного программного обеспечения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38600" cy="28003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400" b="1" smtClean="0"/>
              <a:t>Системы автоматизированного проектирования</a:t>
            </a:r>
            <a:r>
              <a:rPr lang="ru-RU" sz="2400" smtClean="0"/>
              <a:t> – предназначены для автоматизации проектно-конструкторских работ (</a:t>
            </a:r>
            <a:r>
              <a:rPr lang="ru-RU" sz="2400" b="1" smtClean="0"/>
              <a:t>КОМПАС 3</a:t>
            </a:r>
            <a:r>
              <a:rPr lang="en-US" sz="2400" b="1" smtClean="0"/>
              <a:t>D</a:t>
            </a:r>
            <a:r>
              <a:rPr lang="ru-RU" sz="2400" smtClean="0"/>
              <a:t>, </a:t>
            </a:r>
            <a:r>
              <a:rPr lang="en-US" sz="2400" b="1" smtClean="0"/>
              <a:t>AutoCAD</a:t>
            </a:r>
            <a:r>
              <a:rPr lang="ru-RU" sz="2400" smtClean="0"/>
              <a:t>).</a:t>
            </a:r>
          </a:p>
        </p:txBody>
      </p:sp>
      <p:sp>
        <p:nvSpPr>
          <p:cNvPr id="12292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ru-RU" sz="2400" b="1" smtClean="0"/>
              <a:t>Настольные издательские системы</a:t>
            </a:r>
            <a:r>
              <a:rPr lang="ru-RU" sz="2400" smtClean="0"/>
              <a:t> – предназначены для автоматизации процесса верстки полиграфических изданий (</a:t>
            </a:r>
            <a:r>
              <a:rPr lang="en-US" sz="2400" b="1" smtClean="0"/>
              <a:t>PageMaker</a:t>
            </a:r>
            <a:r>
              <a:rPr lang="ru-RU" sz="2400" b="1" smtClean="0"/>
              <a:t>, </a:t>
            </a:r>
            <a:r>
              <a:rPr lang="en-US" sz="2400" b="1" smtClean="0"/>
              <a:t>QuarkExpress</a:t>
            </a:r>
            <a:r>
              <a:rPr lang="ru-RU" sz="2400" smtClean="0"/>
              <a:t>).</a:t>
            </a:r>
          </a:p>
        </p:txBody>
      </p:sp>
      <p:sp>
        <p:nvSpPr>
          <p:cNvPr id="12293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488238" y="6308725"/>
            <a:ext cx="1655762" cy="549275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Содержание</a:t>
            </a:r>
          </a:p>
        </p:txBody>
      </p:sp>
      <p:pic>
        <p:nvPicPr>
          <p:cNvPr id="12294" name="Picture 9" descr="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650" y="4616450"/>
            <a:ext cx="2124075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5" name="Picture 10" descr="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19700" y="4689475"/>
            <a:ext cx="1781175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smtClean="0"/>
              <a:t>Виды прикладного программного обеспечения</a:t>
            </a:r>
          </a:p>
        </p:txBody>
      </p:sp>
      <p:sp>
        <p:nvSpPr>
          <p:cNvPr id="13315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3538538" cy="25495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400" b="1" smtClean="0"/>
              <a:t>Браузеры </a:t>
            </a:r>
            <a:r>
              <a:rPr lang="ru-RU" sz="2400" smtClean="0"/>
              <a:t>– предназначенны для просмотра </a:t>
            </a:r>
            <a:r>
              <a:rPr lang="en-US" sz="2400" smtClean="0"/>
              <a:t>Web-</a:t>
            </a:r>
            <a:r>
              <a:rPr lang="ru-RU" sz="2400" smtClean="0"/>
              <a:t>документов, интернет-страниц (</a:t>
            </a:r>
            <a:r>
              <a:rPr lang="en-US" sz="2400" b="1" smtClean="0"/>
              <a:t>Internet Explorer, Netscape Navigator, Opera</a:t>
            </a:r>
            <a:r>
              <a:rPr lang="ru-RU" sz="2400" smtClean="0"/>
              <a:t>).</a:t>
            </a:r>
          </a:p>
        </p:txBody>
      </p:sp>
      <p:sp>
        <p:nvSpPr>
          <p:cNvPr id="13316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103688" y="1600200"/>
            <a:ext cx="4583112" cy="337661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400" b="1" smtClean="0"/>
              <a:t>Экспертные системы</a:t>
            </a:r>
            <a:r>
              <a:rPr lang="ru-RU" sz="2400" smtClean="0"/>
              <a:t> – предназначены для получения  рекомендаций, формирующихся на основе анализа данных, содержащихся в базах знаний; широко используются в медицине, фармакологии, химии, юриспруденции и других областях.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400" smtClean="0"/>
          </a:p>
        </p:txBody>
      </p:sp>
      <p:pic>
        <p:nvPicPr>
          <p:cNvPr id="13317" name="Picture 9" descr="amorobo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92838" y="4797425"/>
            <a:ext cx="2098675" cy="147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8" name="AutoShape 1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488238" y="6308725"/>
            <a:ext cx="1655762" cy="549275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Содержание</a:t>
            </a:r>
          </a:p>
        </p:txBody>
      </p:sp>
      <p:pic>
        <p:nvPicPr>
          <p:cNvPr id="13319" name="Picture 11" descr="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9138" y="4365625"/>
            <a:ext cx="3314700" cy="197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4450"/>
            <a:ext cx="8229600" cy="1143000"/>
          </a:xfrm>
        </p:spPr>
        <p:txBody>
          <a:bodyPr/>
          <a:lstStyle/>
          <a:p>
            <a:pPr eaLnBrk="1" hangingPunct="1"/>
            <a:r>
              <a:rPr lang="ru-RU" sz="4000" smtClean="0"/>
              <a:t>Виды прикладного программного обеспечения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5414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400" smtClean="0"/>
              <a:t>Обучающие системы, электронные энциклопедии, игры.</a:t>
            </a:r>
            <a:endParaRPr lang="en-US" sz="2400" b="1" smtClean="0"/>
          </a:p>
          <a:p>
            <a:pPr eaLnBrk="1" hangingPunct="1">
              <a:lnSpc>
                <a:spcPct val="80000"/>
              </a:lnSpc>
            </a:pPr>
            <a:r>
              <a:rPr lang="ru-RU" sz="2400" smtClean="0"/>
              <a:t>Банковские системы.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/>
              <a:t>Системы управления транспортными перевозками.</a:t>
            </a:r>
          </a:p>
        </p:txBody>
      </p:sp>
      <p:sp>
        <p:nvSpPr>
          <p:cNvPr id="14340" name="AutoShape 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488238" y="6308725"/>
            <a:ext cx="1655762" cy="549275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Содержание</a:t>
            </a:r>
          </a:p>
        </p:txBody>
      </p:sp>
      <p:pic>
        <p:nvPicPr>
          <p:cNvPr id="14341" name="Picture 10" descr="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1800" y="3141663"/>
            <a:ext cx="283845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Picture 11" descr="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32475" y="3176588"/>
            <a:ext cx="2667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3" name="Picture 12" descr="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06738" y="4724400"/>
            <a:ext cx="2905125" cy="174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Системы программирования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sz="2800" smtClean="0"/>
              <a:t>К </a:t>
            </a:r>
            <a:r>
              <a:rPr lang="ru-RU" sz="2800" b="1" smtClean="0"/>
              <a:t>средам программирования</a:t>
            </a:r>
            <a:r>
              <a:rPr lang="ru-RU" sz="2800" smtClean="0"/>
              <a:t> относятся инструментальные средства для создания новых программ (ЛОГО, </a:t>
            </a:r>
            <a:r>
              <a:rPr lang="en-US" sz="2800" smtClean="0"/>
              <a:t>QuickBASIC, Pascal, Delphi </a:t>
            </a:r>
            <a:r>
              <a:rPr lang="ru-RU" sz="2800" smtClean="0"/>
              <a:t>и т. д.</a:t>
            </a:r>
            <a:r>
              <a:rPr lang="en-US" sz="2800" smtClean="0"/>
              <a:t>)</a:t>
            </a:r>
            <a:endParaRPr lang="ru-RU" sz="2800" smtClean="0"/>
          </a:p>
        </p:txBody>
      </p:sp>
      <p:sp>
        <p:nvSpPr>
          <p:cNvPr id="15364" name="AutoShape 1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488238" y="6308725"/>
            <a:ext cx="1655762" cy="549275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Содержание</a:t>
            </a:r>
          </a:p>
        </p:txBody>
      </p:sp>
      <p:pic>
        <p:nvPicPr>
          <p:cNvPr id="15365" name="Picture 14" descr="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825" y="3392488"/>
            <a:ext cx="2400300" cy="223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15" descr="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32475" y="2960688"/>
            <a:ext cx="3067050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7" name="Picture 16" descr="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43225" y="4810125"/>
            <a:ext cx="3257550" cy="189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Системное программное обеспечение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1972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smtClean="0"/>
              <a:t>К системным  относятся программы, управляющие работой устройств компьютера: процессором, памятью, вводом-выводом.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ru-RU" sz="2400" smtClean="0"/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sz="2400" smtClean="0"/>
              <a:t>К </a:t>
            </a:r>
            <a:r>
              <a:rPr lang="ru-RU" sz="2400" b="1" smtClean="0"/>
              <a:t>системным</a:t>
            </a:r>
            <a:r>
              <a:rPr lang="ru-RU" sz="2400" smtClean="0"/>
              <a:t>  </a:t>
            </a:r>
            <a:r>
              <a:rPr lang="ru-RU" sz="2400" b="1" smtClean="0"/>
              <a:t>программам</a:t>
            </a:r>
            <a:r>
              <a:rPr lang="ru-RU" sz="2400" smtClean="0"/>
              <a:t> относятся прежде всего программы, входящие составной частью в </a:t>
            </a:r>
            <a:r>
              <a:rPr lang="ru-RU" sz="2400" b="1" smtClean="0"/>
              <a:t>операционную систему</a:t>
            </a:r>
            <a:r>
              <a:rPr lang="ru-RU" sz="2400" smtClean="0"/>
              <a:t> (например, драйвера для различных устройств компьютера («</a:t>
            </a:r>
            <a:r>
              <a:rPr lang="en-US" sz="2400" b="1" smtClean="0"/>
              <a:t>drive</a:t>
            </a:r>
            <a:r>
              <a:rPr lang="ru-RU" sz="2400" smtClean="0"/>
              <a:t>» – управлять), т. е. программы, управляющие работой устройств сканера, принтера и т. д.).</a:t>
            </a:r>
          </a:p>
        </p:txBody>
      </p:sp>
      <p:sp>
        <p:nvSpPr>
          <p:cNvPr id="16388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488238" y="6308725"/>
            <a:ext cx="1655762" cy="549275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Содержание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Операционные системы</a:t>
            </a:r>
          </a:p>
        </p:txBody>
      </p:sp>
      <p:sp>
        <p:nvSpPr>
          <p:cNvPr id="17411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b="1" smtClean="0"/>
              <a:t>Операционная система</a:t>
            </a:r>
            <a:r>
              <a:rPr lang="ru-RU" sz="2400" smtClean="0"/>
              <a:t> - набор специальных программ, обеспечивающих работоспособность компьютерной системы: управление аппаратурой и прикладными программами, интерфейс с пользователем.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smtClean="0"/>
              <a:t>Операционная система - это посредник между компьютером (процессором, диском и другими имеющимися на материнской плате устройствами), пользователем и прикладными программами.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smtClean="0"/>
              <a:t>Операционная система обычно хранится во внешней памяти компьютера — на </a:t>
            </a:r>
            <a:r>
              <a:rPr lang="ru-RU" sz="2400" b="1" smtClean="0"/>
              <a:t>диске</a:t>
            </a:r>
            <a:r>
              <a:rPr lang="ru-RU" sz="2400" smtClean="0"/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smtClean="0"/>
              <a:t>При включении компьютера она считывается с дисковой памяти и размещается в </a:t>
            </a:r>
            <a:r>
              <a:rPr lang="ru-RU" sz="2400" b="1" smtClean="0"/>
              <a:t>ОЗУ</a:t>
            </a:r>
            <a:r>
              <a:rPr lang="ru-RU" sz="2400" smtClean="0"/>
              <a:t>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smtClean="0"/>
              <a:t>Этот процесс называется </a:t>
            </a:r>
            <a:r>
              <a:rPr lang="ru-RU" sz="2400" b="1" smtClean="0"/>
              <a:t>загрузкой операционной системы.</a:t>
            </a:r>
            <a:r>
              <a:rPr lang="ru-RU" sz="2400" smtClean="0"/>
              <a:t> </a:t>
            </a:r>
          </a:p>
        </p:txBody>
      </p:sp>
      <p:sp>
        <p:nvSpPr>
          <p:cNvPr id="17412" name="AutoShape 7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488238" y="6308725"/>
            <a:ext cx="1655762" cy="549275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Содержание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Состав системных программ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3497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smtClean="0"/>
              <a:t>Анализ и исполнение команд пользователя, включая загрузку готовых программ из файлов в оперативную память и их запуск, осуществляет </a:t>
            </a:r>
            <a:r>
              <a:rPr lang="ru-RU" sz="2400" b="1" smtClean="0"/>
              <a:t>командный процессор</a:t>
            </a:r>
            <a:r>
              <a:rPr lang="ru-RU" sz="2400" smtClean="0"/>
              <a:t> операционной системы.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smtClean="0"/>
              <a:t>Для управления внешними устройствами компьютера используются специальные системные программы — </a:t>
            </a:r>
            <a:r>
              <a:rPr lang="ru-RU" sz="2400" b="1" smtClean="0"/>
              <a:t>драйверы</a:t>
            </a:r>
            <a:r>
              <a:rPr lang="ru-RU" sz="2400" smtClean="0"/>
              <a:t>. Драйверы стандартных устройств образуют в совокупности </a:t>
            </a:r>
            <a:r>
              <a:rPr lang="ru-RU" sz="2400" b="1" smtClean="0"/>
              <a:t>базовую систему ввода-вывода</a:t>
            </a:r>
            <a:r>
              <a:rPr lang="ru-RU" sz="2400" smtClean="0"/>
              <a:t> (</a:t>
            </a:r>
            <a:r>
              <a:rPr lang="ru-RU" sz="2400" b="1" smtClean="0"/>
              <a:t>BIOS</a:t>
            </a:r>
            <a:r>
              <a:rPr lang="ru-RU" sz="2400" smtClean="0"/>
              <a:t>), которая обычно заносится в постоянное ЗУ компьютера.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b="1" smtClean="0"/>
              <a:t>Сервисные программы</a:t>
            </a:r>
            <a:r>
              <a:rPr lang="ru-RU" sz="2400" smtClean="0"/>
              <a:t> (утилиты) - делают удобным и многосторонним процесс общения пользователя с компьютером.</a:t>
            </a:r>
          </a:p>
        </p:txBody>
      </p:sp>
      <p:sp>
        <p:nvSpPr>
          <p:cNvPr id="19460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488238" y="6308725"/>
            <a:ext cx="1655762" cy="549275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Содержание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2098675"/>
          </a:xfrm>
        </p:spPr>
        <p:txBody>
          <a:bodyPr/>
          <a:lstStyle/>
          <a:p>
            <a:pPr eaLnBrk="1" hangingPunct="1"/>
            <a:r>
              <a:rPr lang="ru-RU" sz="4000" smtClean="0"/>
              <a:t>Действия, осуществляемые ОС при активизации прикладной программы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795588"/>
            <a:ext cx="8229600" cy="3330575"/>
          </a:xfrm>
        </p:spPr>
        <p:txBody>
          <a:bodyPr/>
          <a:lstStyle/>
          <a:p>
            <a:pPr eaLnBrk="1" hangingPunct="1"/>
            <a:r>
              <a:rPr lang="ru-RU" sz="2400" smtClean="0"/>
              <a:t>Загрузка в оперативную память исполняемых программ.</a:t>
            </a:r>
          </a:p>
          <a:p>
            <a:pPr eaLnBrk="1" hangingPunct="1"/>
            <a:r>
              <a:rPr lang="ru-RU" sz="2400" smtClean="0"/>
              <a:t>Передача им управления в начале их работы.</a:t>
            </a:r>
          </a:p>
          <a:p>
            <a:pPr eaLnBrk="1" hangingPunct="1"/>
            <a:r>
              <a:rPr lang="ru-RU" sz="2400" smtClean="0"/>
              <a:t>Выполнение различных вспомогательных действий по запросу выполняемой программы.</a:t>
            </a:r>
          </a:p>
          <a:p>
            <a:pPr eaLnBrk="1" hangingPunct="1"/>
            <a:r>
              <a:rPr lang="ru-RU" sz="2400" smtClean="0"/>
              <a:t>Освобождение занимаемой программами оперативной памяти при их завершении.</a:t>
            </a:r>
          </a:p>
        </p:txBody>
      </p:sp>
      <p:sp>
        <p:nvSpPr>
          <p:cNvPr id="20484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488238" y="6308725"/>
            <a:ext cx="1655762" cy="549275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Содержание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smtClean="0"/>
              <a:t>Утилиты</a:t>
            </a:r>
            <a:endParaRPr lang="ru-RU" sz="320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400" b="1" smtClean="0"/>
              <a:t>программы контроля</a:t>
            </a:r>
            <a:r>
              <a:rPr lang="ru-RU" sz="2400" smtClean="0"/>
              <a:t>,</a:t>
            </a:r>
            <a:r>
              <a:rPr lang="ru-RU" sz="2400" b="1" smtClean="0"/>
              <a:t> тестирования и диагностики</a:t>
            </a:r>
            <a:r>
              <a:rPr lang="ru-RU" sz="2400" smtClean="0"/>
              <a:t> правильности функционирования устройств компьютера и для обнаружения неисправностей в процессе эксплуатации;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b="1" smtClean="0"/>
              <a:t>программы-драйверы</a:t>
            </a:r>
            <a:r>
              <a:rPr lang="ru-RU" sz="2400" smtClean="0"/>
              <a:t>, которые расширяют возможности операционной системы по управлению устройствами ввода-вывода, оперативной памятью и т.д.; дают возможность подключения новых устройств или нестандартное использование имеющихся; 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b="1" smtClean="0"/>
              <a:t>программы-упаковщики</a:t>
            </a:r>
            <a:r>
              <a:rPr lang="ru-RU" sz="2400" smtClean="0"/>
              <a:t> (архиваторы), которые позволяют записывать информацию на дисках более плотно; </a:t>
            </a:r>
          </a:p>
        </p:txBody>
      </p:sp>
      <p:sp>
        <p:nvSpPr>
          <p:cNvPr id="21508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488238" y="6308725"/>
            <a:ext cx="1655762" cy="549275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Содержание</a:t>
            </a:r>
          </a:p>
        </p:txBody>
      </p:sp>
      <p:pic>
        <p:nvPicPr>
          <p:cNvPr id="21509" name="Picture 6" descr="U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16800" y="260350"/>
            <a:ext cx="1355725" cy="164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Виды операционных систем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87675" y="1592263"/>
            <a:ext cx="4176713" cy="4525962"/>
          </a:xfrm>
        </p:spPr>
        <p:txBody>
          <a:bodyPr/>
          <a:lstStyle/>
          <a:p>
            <a:pPr eaLnBrk="1" hangingPunct="1"/>
            <a:r>
              <a:rPr lang="en-US" smtClean="0"/>
              <a:t>MS DOS</a:t>
            </a:r>
          </a:p>
          <a:p>
            <a:pPr eaLnBrk="1" hangingPunct="1"/>
            <a:r>
              <a:rPr lang="en-US" smtClean="0"/>
              <a:t>Microsoft Windows</a:t>
            </a:r>
          </a:p>
          <a:p>
            <a:pPr eaLnBrk="1" hangingPunct="1"/>
            <a:r>
              <a:rPr lang="en-US" smtClean="0"/>
              <a:t>UNIX</a:t>
            </a:r>
          </a:p>
          <a:p>
            <a:pPr eaLnBrk="1" hangingPunct="1"/>
            <a:r>
              <a:rPr lang="en-US" smtClean="0"/>
              <a:t>MacOS</a:t>
            </a:r>
          </a:p>
          <a:p>
            <a:pPr eaLnBrk="1" hangingPunct="1"/>
            <a:r>
              <a:rPr lang="en-US" smtClean="0"/>
              <a:t>Linux</a:t>
            </a:r>
            <a:endParaRPr lang="ru-RU" smtClean="0"/>
          </a:p>
          <a:p>
            <a:pPr eaLnBrk="1" hangingPunct="1"/>
            <a:r>
              <a:rPr lang="en-US" smtClean="0"/>
              <a:t>OS</a:t>
            </a:r>
            <a:r>
              <a:rPr lang="ru-RU" smtClean="0"/>
              <a:t>/2</a:t>
            </a:r>
          </a:p>
        </p:txBody>
      </p:sp>
      <p:sp>
        <p:nvSpPr>
          <p:cNvPr id="23556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488238" y="6308725"/>
            <a:ext cx="1655762" cy="549275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Содержание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Программный принцип работы компьютера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15113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sz="2400" smtClean="0"/>
              <a:t>Компьютер – двуединая система, состоящая из </a:t>
            </a:r>
            <a:r>
              <a:rPr lang="ru-RU" sz="2400" b="1" smtClean="0"/>
              <a:t>аппаратной части</a:t>
            </a:r>
            <a:r>
              <a:rPr lang="ru-RU" sz="2400" smtClean="0"/>
              <a:t> (технических устройств) и информационной части (</a:t>
            </a:r>
            <a:r>
              <a:rPr lang="ru-RU" sz="2400" b="1" smtClean="0"/>
              <a:t>программного обеспечения</a:t>
            </a:r>
            <a:r>
              <a:rPr lang="ru-RU" sz="2400" smtClean="0"/>
              <a:t>):</a:t>
            </a:r>
            <a:endParaRPr lang="ru-RU" sz="2400" b="1" smtClean="0"/>
          </a:p>
        </p:txBody>
      </p:sp>
      <p:grpSp>
        <p:nvGrpSpPr>
          <p:cNvPr id="4100" name="Group 4"/>
          <p:cNvGrpSpPr>
            <a:grpSpLocks/>
          </p:cNvGrpSpPr>
          <p:nvPr/>
        </p:nvGrpSpPr>
        <p:grpSpPr bwMode="auto">
          <a:xfrm>
            <a:off x="322263" y="4075113"/>
            <a:ext cx="8389937" cy="1225550"/>
            <a:chOff x="158" y="1139"/>
            <a:chExt cx="5285" cy="772"/>
          </a:xfrm>
        </p:grpSpPr>
        <p:sp>
          <p:nvSpPr>
            <p:cNvPr id="4102" name="Text Box 5"/>
            <p:cNvSpPr txBox="1">
              <a:spLocks noChangeArrowheads="1"/>
            </p:cNvSpPr>
            <p:nvPr/>
          </p:nvSpPr>
          <p:spPr bwMode="auto">
            <a:xfrm>
              <a:off x="431" y="1275"/>
              <a:ext cx="1791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ru-RU"/>
            </a:p>
          </p:txBody>
        </p:sp>
        <p:sp>
          <p:nvSpPr>
            <p:cNvPr id="4103" name="Text Box 6"/>
            <p:cNvSpPr txBox="1">
              <a:spLocks noChangeArrowheads="1"/>
            </p:cNvSpPr>
            <p:nvPr/>
          </p:nvSpPr>
          <p:spPr bwMode="auto">
            <a:xfrm>
              <a:off x="158" y="1344"/>
              <a:ext cx="1452" cy="31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/>
                <a:t>КОМПЬЮТЕР</a:t>
              </a:r>
            </a:p>
          </p:txBody>
        </p:sp>
        <p:sp>
          <p:nvSpPr>
            <p:cNvPr id="4104" name="Text Box 7"/>
            <p:cNvSpPr txBox="1">
              <a:spLocks noChangeArrowheads="1"/>
            </p:cNvSpPr>
            <p:nvPr/>
          </p:nvSpPr>
          <p:spPr bwMode="auto">
            <a:xfrm>
              <a:off x="1610" y="1389"/>
              <a:ext cx="3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/>
                <a:t>=</a:t>
              </a:r>
              <a:endParaRPr lang="ru-RU" sz="2400"/>
            </a:p>
          </p:txBody>
        </p:sp>
        <p:sp>
          <p:nvSpPr>
            <p:cNvPr id="4105" name="Text Box 8"/>
            <p:cNvSpPr txBox="1">
              <a:spLocks noChangeArrowheads="1"/>
            </p:cNvSpPr>
            <p:nvPr/>
          </p:nvSpPr>
          <p:spPr bwMode="auto">
            <a:xfrm>
              <a:off x="1927" y="1253"/>
              <a:ext cx="1474" cy="54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/>
                <a:t>АППАРАТУРА (</a:t>
              </a:r>
              <a:r>
                <a:rPr lang="en-US" sz="2400" b="1"/>
                <a:t>hardware</a:t>
              </a:r>
              <a:r>
                <a:rPr lang="ru-RU" sz="2400" b="1"/>
                <a:t>)</a:t>
              </a:r>
            </a:p>
          </p:txBody>
        </p:sp>
        <p:sp>
          <p:nvSpPr>
            <p:cNvPr id="4106" name="Text Box 9"/>
            <p:cNvSpPr txBox="1">
              <a:spLocks noChangeArrowheads="1"/>
            </p:cNvSpPr>
            <p:nvPr/>
          </p:nvSpPr>
          <p:spPr bwMode="auto">
            <a:xfrm>
              <a:off x="3402" y="1389"/>
              <a:ext cx="36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/>
                <a:t>+</a:t>
              </a:r>
              <a:endParaRPr lang="ru-RU" sz="2400"/>
            </a:p>
          </p:txBody>
        </p:sp>
        <p:sp>
          <p:nvSpPr>
            <p:cNvPr id="4107" name="Text Box 10"/>
            <p:cNvSpPr txBox="1">
              <a:spLocks noChangeArrowheads="1"/>
            </p:cNvSpPr>
            <p:nvPr/>
          </p:nvSpPr>
          <p:spPr bwMode="auto">
            <a:xfrm>
              <a:off x="3742" y="1139"/>
              <a:ext cx="1701" cy="77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/>
                <a:t>ПРОГРАММНОЕ ОБЕСПЕЧЕНИЕ (</a:t>
              </a:r>
              <a:r>
                <a:rPr lang="en-US" sz="2400" b="1"/>
                <a:t>software</a:t>
              </a:r>
              <a:r>
                <a:rPr lang="ru-RU" sz="2400" b="1"/>
                <a:t>)</a:t>
              </a:r>
            </a:p>
          </p:txBody>
        </p:sp>
      </p:grpSp>
      <p:sp>
        <p:nvSpPr>
          <p:cNvPr id="4101" name="AutoShape 11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488238" y="6308725"/>
            <a:ext cx="1655762" cy="549275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Содержание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smtClean="0"/>
              <a:t>Операционная система </a:t>
            </a:r>
            <a:r>
              <a:rPr lang="ru-RU" sz="4000" b="1" smtClean="0"/>
              <a:t>MS DOS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592263"/>
            <a:ext cx="8229600" cy="21240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b="1" smtClean="0"/>
              <a:t>MS</a:t>
            </a:r>
            <a:r>
              <a:rPr lang="ru-RU" sz="2400" b="1" smtClean="0"/>
              <a:t>-</a:t>
            </a:r>
            <a:r>
              <a:rPr lang="en-US" sz="2400" b="1" smtClean="0"/>
              <a:t>DOS</a:t>
            </a:r>
            <a:r>
              <a:rPr lang="ru-RU" sz="2400" smtClean="0"/>
              <a:t> – (</a:t>
            </a:r>
            <a:r>
              <a:rPr lang="en-US" sz="2400" b="1" smtClean="0"/>
              <a:t>Microsoft Disk Operations System</a:t>
            </a:r>
            <a:r>
              <a:rPr lang="ru-RU" sz="2400" smtClean="0"/>
              <a:t>, </a:t>
            </a:r>
            <a:r>
              <a:rPr lang="ru-RU" sz="2400" i="1" smtClean="0"/>
              <a:t>досл</a:t>
            </a:r>
            <a:r>
              <a:rPr lang="ru-RU" sz="2400" smtClean="0"/>
              <a:t>. дисковая операционная система фирмы </a:t>
            </a:r>
            <a:r>
              <a:rPr lang="en-US" sz="2400" smtClean="0"/>
              <a:t>Microsoft</a:t>
            </a:r>
            <a:r>
              <a:rPr lang="ru-RU" sz="2400" smtClean="0"/>
              <a:t>) достаточно проста в установке и конфигурации, не требует много ресурсов и поддерживает работу прикладных программ в однозадачном режиме.</a:t>
            </a:r>
            <a:endParaRPr lang="en-US" sz="2400" smtClean="0"/>
          </a:p>
        </p:txBody>
      </p:sp>
      <p:sp>
        <p:nvSpPr>
          <p:cNvPr id="24580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488238" y="6308725"/>
            <a:ext cx="1655762" cy="549275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Содержание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8964613" cy="1143000"/>
          </a:xfrm>
        </p:spPr>
        <p:txBody>
          <a:bodyPr/>
          <a:lstStyle/>
          <a:p>
            <a:pPr eaLnBrk="1" hangingPunct="1"/>
            <a:r>
              <a:rPr lang="ru-RU" sz="4000" smtClean="0"/>
              <a:t>Операционная система </a:t>
            </a:r>
            <a:r>
              <a:rPr lang="en-US" sz="4000" b="1" smtClean="0"/>
              <a:t>Unix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 smtClean="0"/>
              <a:t>Unix</a:t>
            </a:r>
            <a:r>
              <a:rPr lang="ru-RU" sz="2400" smtClean="0"/>
              <a:t> — многозадачная операционная система, способная обеспечить одновременную работу очень большого количество пользователей.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smtClean="0"/>
              <a:t>Простой, но мощный модульный пользовательский интерфейс.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smtClean="0"/>
              <a:t>Файловая система </a:t>
            </a:r>
            <a:r>
              <a:rPr lang="ru-RU" sz="2400" b="1" smtClean="0"/>
              <a:t>U</a:t>
            </a:r>
            <a:r>
              <a:rPr lang="en-US" sz="2400" b="1" smtClean="0"/>
              <a:t>nix</a:t>
            </a:r>
            <a:r>
              <a:rPr lang="ru-RU" sz="2400" smtClean="0"/>
              <a:t> — это не только доступ к данным, хранящимся на диске. Через унифицированный интерфейс файловой системы осуществляется доступ к терминалам, принтерам, сети и т.п. </a:t>
            </a:r>
          </a:p>
        </p:txBody>
      </p:sp>
      <p:sp>
        <p:nvSpPr>
          <p:cNvPr id="25604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488238" y="6308725"/>
            <a:ext cx="1655762" cy="549275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Содержание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smtClean="0"/>
              <a:t>Операционная система </a:t>
            </a:r>
            <a:r>
              <a:rPr lang="en-US" sz="4000" b="1" smtClean="0"/>
              <a:t>Linux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37661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smtClean="0"/>
              <a:t>Операционную систему </a:t>
            </a:r>
            <a:r>
              <a:rPr lang="en-US" sz="2400" b="1" smtClean="0"/>
              <a:t>Linux</a:t>
            </a:r>
            <a:r>
              <a:rPr lang="ru-RU" sz="2400" smtClean="0"/>
              <a:t> создал финский студент.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smtClean="0"/>
              <a:t>Многие программисты стали поддерживать </a:t>
            </a:r>
            <a:r>
              <a:rPr lang="en-US" sz="2400" b="1" smtClean="0"/>
              <a:t>Linux</a:t>
            </a:r>
            <a:r>
              <a:rPr lang="ru-RU" sz="2400" i="1" smtClean="0"/>
              <a:t>,</a:t>
            </a:r>
            <a:r>
              <a:rPr lang="ru-RU" sz="2400" smtClean="0"/>
              <a:t> добавляя драйверы устройств, разрабатывая разные приложения и др.</a:t>
            </a:r>
            <a:endParaRPr lang="en-US" sz="2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smtClean="0"/>
              <a:t>Атмосфера работы энтузиастов над полезным проектом, а также свободное распространение и использование исходных текстов стали основой феномена </a:t>
            </a:r>
            <a:r>
              <a:rPr lang="en-US" sz="2400" b="1" smtClean="0"/>
              <a:t>Linux</a:t>
            </a:r>
            <a:r>
              <a:rPr lang="ru-RU" sz="2400" i="1" smtClean="0"/>
              <a:t>.</a:t>
            </a:r>
            <a:r>
              <a:rPr lang="ru-RU" sz="2400" smtClean="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b="1" smtClean="0"/>
              <a:t>Linux</a:t>
            </a:r>
            <a:r>
              <a:rPr lang="ru-RU" sz="2400" smtClean="0"/>
              <a:t> — очень мощная система, но самое замечательное то, что она бесплатная (</a:t>
            </a:r>
            <a:r>
              <a:rPr lang="en-US" sz="2400" smtClean="0"/>
              <a:t>free</a:t>
            </a:r>
            <a:r>
              <a:rPr lang="ru-RU" sz="2400" smtClean="0"/>
              <a:t>). </a:t>
            </a:r>
          </a:p>
        </p:txBody>
      </p:sp>
      <p:sp>
        <p:nvSpPr>
          <p:cNvPr id="26628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488238" y="6308725"/>
            <a:ext cx="1655762" cy="549275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Содержание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smtClean="0"/>
              <a:t>Операционная система</a:t>
            </a:r>
            <a:br>
              <a:rPr lang="ru-RU" sz="4000" smtClean="0"/>
            </a:br>
            <a:r>
              <a:rPr lang="en-US" sz="4000" b="1" smtClean="0"/>
              <a:t>Microsoft Windows</a:t>
            </a:r>
            <a:endParaRPr lang="ru-RU" sz="4000" b="1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smtClean="0"/>
              <a:t>В настоящее время большинство компьютеров в мире работают под управлением операционной среды </a:t>
            </a:r>
            <a:r>
              <a:rPr lang="en-US" sz="2400" b="1" smtClean="0"/>
              <a:t>Windows</a:t>
            </a:r>
            <a:r>
              <a:rPr lang="ru-RU" sz="2400" smtClean="0"/>
              <a:t> фирмы </a:t>
            </a:r>
            <a:r>
              <a:rPr lang="en-US" sz="2400" b="1" smtClean="0"/>
              <a:t>Microsoft</a:t>
            </a:r>
            <a:r>
              <a:rPr lang="ru-RU" sz="2400" b="1" i="1" smtClean="0"/>
              <a:t>.</a:t>
            </a:r>
            <a:endParaRPr lang="en-US" sz="2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b="1" smtClean="0"/>
              <a:t>Windows</a:t>
            </a:r>
            <a:r>
              <a:rPr lang="ru-RU" sz="2400" i="1" smtClean="0"/>
              <a:t> </a:t>
            </a:r>
            <a:r>
              <a:rPr lang="en-US" sz="2400" i="1" smtClean="0"/>
              <a:t>-</a:t>
            </a:r>
            <a:r>
              <a:rPr lang="ru-RU" sz="2400" smtClean="0"/>
              <a:t> </a:t>
            </a:r>
            <a:r>
              <a:rPr lang="ru-RU" sz="2400" b="1" smtClean="0"/>
              <a:t>ОС</a:t>
            </a:r>
            <a:r>
              <a:rPr lang="ru-RU" sz="2400" smtClean="0"/>
              <a:t> с графическим интерфейсом, со встроенной сетевой поддержкой и развитыми многопользовательскими средствами.</a:t>
            </a:r>
            <a:endParaRPr lang="en-US" sz="2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smtClean="0"/>
              <a:t>Она предоставляет пользователю широкие возможности работы с мультимедиа, обработки текстовой, графической, звуковой и видеоинформации.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smtClean="0"/>
              <a:t>Интегрированность подразумевает также </a:t>
            </a:r>
            <a:r>
              <a:rPr lang="ru-RU" sz="2400" b="1" smtClean="0"/>
              <a:t>совместное использование ресурсов компьютера всеми программами</a:t>
            </a:r>
            <a:r>
              <a:rPr lang="ru-RU" sz="2400" smtClean="0"/>
              <a:t>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smtClean="0"/>
              <a:t>Она предоставляет пользователям многозадачность, многопроцессорную поддержку, секретность, защиту данных и многое другое. </a:t>
            </a:r>
          </a:p>
        </p:txBody>
      </p:sp>
      <p:sp>
        <p:nvSpPr>
          <p:cNvPr id="27652" name="AutoShape 6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488238" y="6308725"/>
            <a:ext cx="1655762" cy="549275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Содержание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smtClean="0"/>
              <a:t>Многозадачный режим работы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smtClean="0"/>
              <a:t>Режим работы ОС </a:t>
            </a:r>
            <a:r>
              <a:rPr lang="en-US" sz="2400" b="1" smtClean="0"/>
              <a:t>Microsoft Windows</a:t>
            </a:r>
            <a:r>
              <a:rPr lang="ru-RU" sz="2400" smtClean="0"/>
              <a:t> –</a:t>
            </a:r>
            <a:r>
              <a:rPr lang="ru-RU" sz="2400" b="1" smtClean="0"/>
              <a:t>многозадачный</a:t>
            </a:r>
            <a:r>
              <a:rPr lang="ru-RU" sz="2400" smtClean="0"/>
              <a:t>: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/>
              <a:t>Пользователь может запустить сразу несколько прикладных программ и работать с ними одновременно.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/>
              <a:t>Программы могут выполняться в </a:t>
            </a:r>
            <a:r>
              <a:rPr lang="ru-RU" sz="2400" b="1" smtClean="0"/>
              <a:t>фоновом</a:t>
            </a:r>
            <a:r>
              <a:rPr lang="ru-RU" sz="2400" i="1" smtClean="0"/>
              <a:t> </a:t>
            </a:r>
            <a:r>
              <a:rPr lang="ru-RU" sz="2400" smtClean="0"/>
              <a:t>режиме.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/>
              <a:t>Для одновременного выполнения нескольких программ операционная система должна </a:t>
            </a:r>
            <a:r>
              <a:rPr lang="ru-RU" sz="2400" b="1" smtClean="0"/>
              <a:t>разделять</a:t>
            </a:r>
            <a:r>
              <a:rPr lang="ru-RU" sz="2400" smtClean="0"/>
              <a:t> между ними </a:t>
            </a:r>
            <a:r>
              <a:rPr lang="ru-RU" sz="2400" b="1" smtClean="0"/>
              <a:t>время работы процессора,</a:t>
            </a:r>
            <a:r>
              <a:rPr lang="ru-RU" sz="2400" smtClean="0"/>
              <a:t> следить за размещением этих программ и данных в памяти так, чтобы они не мешали друг другу </a:t>
            </a:r>
            <a:r>
              <a:rPr lang="ru-RU" sz="2400" b="1" smtClean="0"/>
              <a:t>(разделять память)</a:t>
            </a:r>
            <a:r>
              <a:rPr lang="ru-RU" sz="2400" smtClean="0"/>
              <a:t>.</a:t>
            </a:r>
          </a:p>
        </p:txBody>
      </p:sp>
      <p:sp>
        <p:nvSpPr>
          <p:cNvPr id="28676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488238" y="6308725"/>
            <a:ext cx="1655762" cy="549275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Содержание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Файлы и файловая система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sz="2400" smtClean="0"/>
              <a:t>Во всех операционных системах имеющаяся на компьютере информация хранится в виде файлов. </a:t>
            </a:r>
            <a:endParaRPr lang="ru-RU" sz="2400" b="1" smtClean="0"/>
          </a:p>
          <a:p>
            <a:pPr eaLnBrk="1" hangingPunct="1">
              <a:buFontTx/>
              <a:buNone/>
            </a:pPr>
            <a:endParaRPr lang="ru-RU" sz="2400" b="1" smtClean="0"/>
          </a:p>
          <a:p>
            <a:pPr eaLnBrk="1" hangingPunct="1">
              <a:buFontTx/>
              <a:buNone/>
            </a:pPr>
            <a:r>
              <a:rPr lang="ru-RU" sz="2400" b="1" smtClean="0"/>
              <a:t>Файл (</a:t>
            </a:r>
            <a:r>
              <a:rPr lang="ru-RU" sz="2400" smtClean="0"/>
              <a:t>англ. </a:t>
            </a:r>
            <a:r>
              <a:rPr lang="ru-RU" sz="2400" i="1" smtClean="0"/>
              <a:t>file</a:t>
            </a:r>
            <a:r>
              <a:rPr lang="ru-RU" sz="2400" smtClean="0"/>
              <a:t> —папка) – именованная область внешней памяти.</a:t>
            </a:r>
          </a:p>
          <a:p>
            <a:pPr eaLnBrk="1" hangingPunct="1">
              <a:buFontTx/>
              <a:buNone/>
            </a:pPr>
            <a:r>
              <a:rPr lang="ru-RU" sz="2400" smtClean="0"/>
              <a:t>Файл может содержать программу, числовые данные, текст, закодированное изображение и др. </a:t>
            </a:r>
          </a:p>
          <a:p>
            <a:pPr eaLnBrk="1" hangingPunct="1">
              <a:buFontTx/>
              <a:buNone/>
            </a:pPr>
            <a:r>
              <a:rPr lang="ru-RU" sz="2400" b="1" smtClean="0"/>
              <a:t>Файловая система — </a:t>
            </a:r>
            <a:r>
              <a:rPr lang="ru-RU" sz="2400" smtClean="0"/>
              <a:t>это средство для организации хранения файлов на каком-либо носителе. </a:t>
            </a:r>
          </a:p>
        </p:txBody>
      </p:sp>
      <p:sp>
        <p:nvSpPr>
          <p:cNvPr id="29700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488238" y="6308725"/>
            <a:ext cx="1655762" cy="549275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Содержание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smtClean="0"/>
              <a:t>Папки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sz="2400" smtClean="0"/>
              <a:t>Для удобства хранения и поиска файлов они объединены в папки.</a:t>
            </a:r>
          </a:p>
          <a:p>
            <a:pPr eaLnBrk="1" hangingPunct="1">
              <a:buFontTx/>
              <a:buNone/>
            </a:pPr>
            <a:r>
              <a:rPr lang="ru-RU" sz="2400" b="1" smtClean="0"/>
              <a:t>Папка (каталог)</a:t>
            </a:r>
            <a:r>
              <a:rPr lang="ru-RU" sz="2400" smtClean="0"/>
              <a:t> – именованная часть внешней памяти, хранящая данные о файлах.</a:t>
            </a:r>
          </a:p>
          <a:p>
            <a:pPr eaLnBrk="1" hangingPunct="1">
              <a:buFontTx/>
              <a:buNone/>
            </a:pPr>
            <a:r>
              <a:rPr lang="ru-RU" sz="2400" smtClean="0"/>
              <a:t>Папки могут быть вложены друг в друга, образуя многоуровневую древовидную структуру. </a:t>
            </a:r>
          </a:p>
        </p:txBody>
      </p:sp>
      <p:sp>
        <p:nvSpPr>
          <p:cNvPr id="32772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488238" y="6308725"/>
            <a:ext cx="1655762" cy="549275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Содержание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Логические имена устройств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69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400" smtClean="0"/>
              <a:t>Для логических имен устройств (дисководов) используются латинские буквы:</a:t>
            </a:r>
            <a:endParaRPr lang="en-US" sz="2400" smtClean="0"/>
          </a:p>
          <a:p>
            <a:pPr eaLnBrk="1" hangingPunct="1"/>
            <a:r>
              <a:rPr lang="en-US" sz="2400" smtClean="0"/>
              <a:t>A</a:t>
            </a:r>
            <a:r>
              <a:rPr lang="ru-RU" sz="2400" smtClean="0"/>
              <a:t>:	- дисковод для дискет  3,5 дюйма.</a:t>
            </a:r>
            <a:endParaRPr lang="en-US" sz="2400" smtClean="0"/>
          </a:p>
          <a:p>
            <a:pPr eaLnBrk="1" hangingPunct="1"/>
            <a:r>
              <a:rPr lang="ru-RU" sz="2400" smtClean="0"/>
              <a:t>Начиная с </a:t>
            </a:r>
            <a:r>
              <a:rPr lang="en-US" sz="2400" smtClean="0"/>
              <a:t>C</a:t>
            </a:r>
            <a:r>
              <a:rPr lang="ru-RU" sz="2400" smtClean="0"/>
              <a:t>: (</a:t>
            </a:r>
            <a:r>
              <a:rPr lang="en-US" sz="2400" smtClean="0"/>
              <a:t>D:, E: …) </a:t>
            </a:r>
            <a:r>
              <a:rPr lang="ru-RU" sz="2400" smtClean="0"/>
              <a:t>- разбивается жесткий диск (винчестер) на логические блоки.</a:t>
            </a:r>
            <a:endParaRPr lang="en-US" sz="2400" smtClean="0"/>
          </a:p>
          <a:p>
            <a:pPr eaLnBrk="1" hangingPunct="1"/>
            <a:r>
              <a:rPr lang="ru-RU" sz="2400" smtClean="0"/>
              <a:t>Следующие </a:t>
            </a:r>
            <a:r>
              <a:rPr lang="en-US" sz="2400" smtClean="0"/>
              <a:t>D: (E: …)</a:t>
            </a:r>
            <a:r>
              <a:rPr lang="ru-RU" sz="2400" smtClean="0"/>
              <a:t> - дисководы для лазерных (</a:t>
            </a:r>
            <a:r>
              <a:rPr lang="en-US" sz="2400" smtClean="0"/>
              <a:t>CD</a:t>
            </a:r>
            <a:r>
              <a:rPr lang="ru-RU" sz="2400" smtClean="0"/>
              <a:t>-</a:t>
            </a:r>
            <a:r>
              <a:rPr lang="en-US" sz="2400" smtClean="0"/>
              <a:t>ROM</a:t>
            </a:r>
            <a:r>
              <a:rPr lang="ru-RU" sz="2400" smtClean="0"/>
              <a:t>) дисков, </a:t>
            </a:r>
            <a:r>
              <a:rPr lang="en-US" sz="2400" smtClean="0"/>
              <a:t>DVD</a:t>
            </a:r>
            <a:r>
              <a:rPr lang="ru-RU" sz="2400" smtClean="0"/>
              <a:t> –дисков, записывающих устройств.</a:t>
            </a:r>
          </a:p>
        </p:txBody>
      </p:sp>
      <p:sp>
        <p:nvSpPr>
          <p:cNvPr id="33796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488238" y="6308725"/>
            <a:ext cx="1655762" cy="549275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Содержание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smtClean="0"/>
              <a:t>Файловая структура жесткого диска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46843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400" smtClean="0"/>
              <a:t>Жесткий диск имеет древовидную структуру.</a:t>
            </a:r>
          </a:p>
          <a:p>
            <a:pPr eaLnBrk="1" hangingPunct="1">
              <a:buFontTx/>
              <a:buNone/>
            </a:pPr>
            <a:endParaRPr lang="en-US" sz="2400" smtClean="0"/>
          </a:p>
          <a:p>
            <a:pPr eaLnBrk="1" hangingPunct="1">
              <a:buFontTx/>
              <a:buNone/>
            </a:pPr>
            <a:r>
              <a:rPr lang="ru-RU" sz="2400" smtClean="0"/>
              <a:t>Пример:</a:t>
            </a:r>
          </a:p>
        </p:txBody>
      </p:sp>
      <p:sp>
        <p:nvSpPr>
          <p:cNvPr id="34820" name="AutoShape 2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488238" y="6308725"/>
            <a:ext cx="1655762" cy="549275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Содержание</a:t>
            </a:r>
          </a:p>
        </p:txBody>
      </p:sp>
      <p:grpSp>
        <p:nvGrpSpPr>
          <p:cNvPr id="34821" name="Group 27"/>
          <p:cNvGrpSpPr>
            <a:grpSpLocks/>
          </p:cNvGrpSpPr>
          <p:nvPr/>
        </p:nvGrpSpPr>
        <p:grpSpPr bwMode="auto">
          <a:xfrm>
            <a:off x="755650" y="3033713"/>
            <a:ext cx="7200900" cy="2976562"/>
            <a:chOff x="249" y="2251"/>
            <a:chExt cx="4536" cy="1875"/>
          </a:xfrm>
        </p:grpSpPr>
        <p:sp>
          <p:nvSpPr>
            <p:cNvPr id="34822" name="Text Box 4"/>
            <p:cNvSpPr txBox="1">
              <a:spLocks noChangeArrowheads="1"/>
            </p:cNvSpPr>
            <p:nvPr/>
          </p:nvSpPr>
          <p:spPr bwMode="auto">
            <a:xfrm>
              <a:off x="249" y="2251"/>
              <a:ext cx="477" cy="365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3200" b="1"/>
                <a:t>С</a:t>
              </a:r>
              <a:r>
                <a:rPr lang="en-US" sz="3200" b="1"/>
                <a:t>:</a:t>
              </a:r>
              <a:endParaRPr lang="ru-RU" sz="3200" b="1"/>
            </a:p>
          </p:txBody>
        </p:sp>
        <p:sp>
          <p:nvSpPr>
            <p:cNvPr id="34823" name="Text Box 5"/>
            <p:cNvSpPr txBox="1">
              <a:spLocks noChangeArrowheads="1"/>
            </p:cNvSpPr>
            <p:nvPr/>
          </p:nvSpPr>
          <p:spPr bwMode="auto">
            <a:xfrm>
              <a:off x="1179" y="2273"/>
              <a:ext cx="1588" cy="31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/>
                <a:t>Мои документы</a:t>
              </a:r>
            </a:p>
          </p:txBody>
        </p:sp>
        <p:sp>
          <p:nvSpPr>
            <p:cNvPr id="34824" name="Text Box 6"/>
            <p:cNvSpPr txBox="1">
              <a:spLocks noChangeArrowheads="1"/>
            </p:cNvSpPr>
            <p:nvPr/>
          </p:nvSpPr>
          <p:spPr bwMode="auto">
            <a:xfrm>
              <a:off x="1202" y="2750"/>
              <a:ext cx="1383" cy="31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Program Files</a:t>
              </a:r>
              <a:endParaRPr lang="ru-RU" sz="2400"/>
            </a:p>
          </p:txBody>
        </p:sp>
        <p:sp>
          <p:nvSpPr>
            <p:cNvPr id="34825" name="Text Box 7"/>
            <p:cNvSpPr txBox="1">
              <a:spLocks noChangeArrowheads="1"/>
            </p:cNvSpPr>
            <p:nvPr/>
          </p:nvSpPr>
          <p:spPr bwMode="auto">
            <a:xfrm>
              <a:off x="1224" y="3294"/>
              <a:ext cx="862" cy="31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Games</a:t>
              </a:r>
              <a:endParaRPr lang="ru-RU" sz="2400"/>
            </a:p>
          </p:txBody>
        </p:sp>
        <p:sp>
          <p:nvSpPr>
            <p:cNvPr id="34826" name="Text Box 8"/>
            <p:cNvSpPr txBox="1">
              <a:spLocks noChangeArrowheads="1"/>
            </p:cNvSpPr>
            <p:nvPr/>
          </p:nvSpPr>
          <p:spPr bwMode="auto">
            <a:xfrm>
              <a:off x="3492" y="2251"/>
              <a:ext cx="106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/>
                <a:t>Стихи.</a:t>
              </a:r>
              <a:r>
                <a:rPr lang="en-US" sz="2400"/>
                <a:t>doc</a:t>
              </a:r>
              <a:endParaRPr lang="ru-RU" sz="2400"/>
            </a:p>
          </p:txBody>
        </p:sp>
        <p:sp>
          <p:nvSpPr>
            <p:cNvPr id="34827" name="Text Box 9"/>
            <p:cNvSpPr txBox="1">
              <a:spLocks noChangeArrowheads="1"/>
            </p:cNvSpPr>
            <p:nvPr/>
          </p:nvSpPr>
          <p:spPr bwMode="auto">
            <a:xfrm>
              <a:off x="3493" y="2523"/>
              <a:ext cx="129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/>
                <a:t>Рисунок</a:t>
              </a:r>
              <a:r>
                <a:rPr lang="en-US" sz="2400"/>
                <a:t>.bmp</a:t>
              </a:r>
              <a:endParaRPr lang="ru-RU" sz="2400"/>
            </a:p>
          </p:txBody>
        </p:sp>
        <p:sp>
          <p:nvSpPr>
            <p:cNvPr id="34828" name="Line 10"/>
            <p:cNvSpPr>
              <a:spLocks noChangeShapeType="1"/>
            </p:cNvSpPr>
            <p:nvPr/>
          </p:nvSpPr>
          <p:spPr bwMode="auto">
            <a:xfrm>
              <a:off x="2767" y="2409"/>
              <a:ext cx="70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29" name="Line 11"/>
            <p:cNvSpPr>
              <a:spLocks noChangeShapeType="1"/>
            </p:cNvSpPr>
            <p:nvPr/>
          </p:nvSpPr>
          <p:spPr bwMode="auto">
            <a:xfrm>
              <a:off x="2925" y="2409"/>
              <a:ext cx="0" cy="22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30" name="Line 12"/>
            <p:cNvSpPr>
              <a:spLocks noChangeShapeType="1"/>
            </p:cNvSpPr>
            <p:nvPr/>
          </p:nvSpPr>
          <p:spPr bwMode="auto">
            <a:xfrm>
              <a:off x="2925" y="2636"/>
              <a:ext cx="52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31" name="Line 13"/>
            <p:cNvSpPr>
              <a:spLocks noChangeShapeType="1"/>
            </p:cNvSpPr>
            <p:nvPr/>
          </p:nvSpPr>
          <p:spPr bwMode="auto">
            <a:xfrm>
              <a:off x="2608" y="2931"/>
              <a:ext cx="81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32" name="Text Box 14"/>
            <p:cNvSpPr txBox="1">
              <a:spLocks noChangeArrowheads="1"/>
            </p:cNvSpPr>
            <p:nvPr/>
          </p:nvSpPr>
          <p:spPr bwMode="auto">
            <a:xfrm>
              <a:off x="3606" y="2818"/>
              <a:ext cx="93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/>
                <a:t>…</a:t>
              </a:r>
              <a:endParaRPr lang="ru-RU" sz="2400" b="1"/>
            </a:p>
          </p:txBody>
        </p:sp>
        <p:sp>
          <p:nvSpPr>
            <p:cNvPr id="34833" name="Text Box 15"/>
            <p:cNvSpPr txBox="1">
              <a:spLocks noChangeArrowheads="1"/>
            </p:cNvSpPr>
            <p:nvPr/>
          </p:nvSpPr>
          <p:spPr bwMode="auto">
            <a:xfrm>
              <a:off x="3492" y="3294"/>
              <a:ext cx="1134" cy="31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DOOM III</a:t>
              </a:r>
              <a:endParaRPr lang="ru-RU" sz="2400"/>
            </a:p>
          </p:txBody>
        </p:sp>
        <p:sp>
          <p:nvSpPr>
            <p:cNvPr id="34834" name="Text Box 16"/>
            <p:cNvSpPr txBox="1">
              <a:spLocks noChangeArrowheads="1"/>
            </p:cNvSpPr>
            <p:nvPr/>
          </p:nvSpPr>
          <p:spPr bwMode="auto">
            <a:xfrm>
              <a:off x="3492" y="3748"/>
              <a:ext cx="1134" cy="31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GTA III</a:t>
              </a:r>
              <a:endParaRPr lang="ru-RU" sz="2400"/>
            </a:p>
          </p:txBody>
        </p:sp>
        <p:sp>
          <p:nvSpPr>
            <p:cNvPr id="34835" name="Line 17"/>
            <p:cNvSpPr>
              <a:spLocks noChangeShapeType="1"/>
            </p:cNvSpPr>
            <p:nvPr/>
          </p:nvSpPr>
          <p:spPr bwMode="auto">
            <a:xfrm>
              <a:off x="2086" y="3430"/>
              <a:ext cx="13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36" name="Line 18"/>
            <p:cNvSpPr>
              <a:spLocks noChangeShapeType="1"/>
            </p:cNvSpPr>
            <p:nvPr/>
          </p:nvSpPr>
          <p:spPr bwMode="auto">
            <a:xfrm>
              <a:off x="2880" y="3430"/>
              <a:ext cx="0" cy="45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37" name="Line 19"/>
            <p:cNvSpPr>
              <a:spLocks noChangeShapeType="1"/>
            </p:cNvSpPr>
            <p:nvPr/>
          </p:nvSpPr>
          <p:spPr bwMode="auto">
            <a:xfrm>
              <a:off x="2880" y="3884"/>
              <a:ext cx="59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38" name="Line 20"/>
            <p:cNvSpPr>
              <a:spLocks noChangeShapeType="1"/>
            </p:cNvSpPr>
            <p:nvPr/>
          </p:nvSpPr>
          <p:spPr bwMode="auto">
            <a:xfrm>
              <a:off x="725" y="2409"/>
              <a:ext cx="45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39" name="Line 21"/>
            <p:cNvSpPr>
              <a:spLocks noChangeShapeType="1"/>
            </p:cNvSpPr>
            <p:nvPr/>
          </p:nvSpPr>
          <p:spPr bwMode="auto">
            <a:xfrm>
              <a:off x="907" y="2409"/>
              <a:ext cx="0" cy="145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40" name="Line 22"/>
            <p:cNvSpPr>
              <a:spLocks noChangeShapeType="1"/>
            </p:cNvSpPr>
            <p:nvPr/>
          </p:nvSpPr>
          <p:spPr bwMode="auto">
            <a:xfrm>
              <a:off x="907" y="2863"/>
              <a:ext cx="317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41" name="Line 23"/>
            <p:cNvSpPr>
              <a:spLocks noChangeShapeType="1"/>
            </p:cNvSpPr>
            <p:nvPr/>
          </p:nvSpPr>
          <p:spPr bwMode="auto">
            <a:xfrm>
              <a:off x="907" y="3453"/>
              <a:ext cx="317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42" name="Text Box 25"/>
            <p:cNvSpPr txBox="1">
              <a:spLocks noChangeArrowheads="1"/>
            </p:cNvSpPr>
            <p:nvPr/>
          </p:nvSpPr>
          <p:spPr bwMode="auto">
            <a:xfrm>
              <a:off x="1043" y="3838"/>
              <a:ext cx="59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/>
                <a:t>…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smtClean="0"/>
              <a:t>Полное имя файла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sz="2400" smtClean="0"/>
              <a:t>Полное имя файла состоит из пути к файлу и имени файла.</a:t>
            </a:r>
          </a:p>
          <a:p>
            <a:pPr eaLnBrk="1" hangingPunct="1">
              <a:buFontTx/>
              <a:buNone/>
            </a:pPr>
            <a:r>
              <a:rPr lang="ru-RU" sz="2400" smtClean="0"/>
              <a:t>Путь к файлу представляет собой перечень имен папок, которые нужно последовательно открыть, чтобы спуститься к файлу с самого высокого уровня дерева файлов.</a:t>
            </a:r>
          </a:p>
          <a:p>
            <a:pPr eaLnBrk="1" hangingPunct="1">
              <a:buFontTx/>
              <a:buNone/>
            </a:pPr>
            <a:r>
              <a:rPr lang="ru-RU" sz="2400" smtClean="0"/>
              <a:t>Пример:</a:t>
            </a:r>
          </a:p>
          <a:p>
            <a:pPr eaLnBrk="1" hangingPunct="1">
              <a:buFontTx/>
              <a:buNone/>
            </a:pPr>
            <a:r>
              <a:rPr lang="ru-RU" sz="2400" smtClean="0"/>
              <a:t>C:</a:t>
            </a:r>
            <a:r>
              <a:rPr lang="en-US" sz="2400" smtClean="0"/>
              <a:t> </a:t>
            </a:r>
            <a:r>
              <a:rPr lang="ru-RU" sz="2400" smtClean="0"/>
              <a:t>\</a:t>
            </a:r>
            <a:r>
              <a:rPr lang="en-US" sz="2400" smtClean="0"/>
              <a:t> </a:t>
            </a:r>
            <a:r>
              <a:rPr lang="ru-RU" sz="2400" smtClean="0"/>
              <a:t>Program Files</a:t>
            </a:r>
            <a:r>
              <a:rPr lang="en-US" sz="2400" smtClean="0"/>
              <a:t> </a:t>
            </a:r>
            <a:r>
              <a:rPr lang="ru-RU" sz="2400" smtClean="0"/>
              <a:t>\</a:t>
            </a:r>
            <a:r>
              <a:rPr lang="en-US" sz="2400" smtClean="0"/>
              <a:t> </a:t>
            </a:r>
            <a:r>
              <a:rPr lang="ru-RU" sz="2400" smtClean="0"/>
              <a:t>Borland</a:t>
            </a:r>
            <a:r>
              <a:rPr lang="en-US" sz="2400" smtClean="0"/>
              <a:t> </a:t>
            </a:r>
            <a:r>
              <a:rPr lang="ru-RU" sz="2400" smtClean="0"/>
              <a:t>\</a:t>
            </a:r>
            <a:r>
              <a:rPr lang="en-US" sz="2400" smtClean="0"/>
              <a:t> </a:t>
            </a:r>
            <a:r>
              <a:rPr lang="ru-RU" sz="2400" smtClean="0"/>
              <a:t>Delphi7</a:t>
            </a:r>
            <a:r>
              <a:rPr lang="en-US" sz="2400" smtClean="0"/>
              <a:t> \ project.exe</a:t>
            </a:r>
            <a:endParaRPr lang="ru-RU" sz="2400" smtClean="0"/>
          </a:p>
        </p:txBody>
      </p:sp>
      <p:sp>
        <p:nvSpPr>
          <p:cNvPr id="35844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488238" y="6308725"/>
            <a:ext cx="1655762" cy="549275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Содержание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14325" y="274638"/>
            <a:ext cx="8686800" cy="1143000"/>
          </a:xfrm>
        </p:spPr>
        <p:txBody>
          <a:bodyPr/>
          <a:lstStyle/>
          <a:p>
            <a:pPr eaLnBrk="1" hangingPunct="1"/>
            <a:r>
              <a:rPr lang="ru-RU" smtClean="0"/>
              <a:t>Программное обеспечение (ПО)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3238" y="1628775"/>
            <a:ext cx="8229600" cy="23399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b="1" smtClean="0"/>
              <a:t>ПО</a:t>
            </a:r>
            <a:r>
              <a:rPr lang="ru-RU" sz="2400" smtClean="0"/>
              <a:t> – это совокупность программ, хранящихся на устройствах долговременной памяти компьютера и предназначенных для массового использования.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smtClean="0"/>
              <a:t/>
            </a:r>
            <a:br>
              <a:rPr lang="ru-RU" sz="2400" smtClean="0"/>
            </a:br>
            <a:r>
              <a:rPr lang="ru-RU" sz="2400" smtClean="0"/>
              <a:t>Использование компьютера человеком происходит по схеме:</a:t>
            </a:r>
            <a:endParaRPr lang="ru-RU" sz="2400" b="1" smtClean="0"/>
          </a:p>
        </p:txBody>
      </p:sp>
      <p:grpSp>
        <p:nvGrpSpPr>
          <p:cNvPr id="5124" name="Group 10"/>
          <p:cNvGrpSpPr>
            <a:grpSpLocks/>
          </p:cNvGrpSpPr>
          <p:nvPr/>
        </p:nvGrpSpPr>
        <p:grpSpPr bwMode="auto">
          <a:xfrm>
            <a:off x="827088" y="4076700"/>
            <a:ext cx="7632700" cy="1225550"/>
            <a:chOff x="363" y="2976"/>
            <a:chExt cx="4808" cy="772"/>
          </a:xfrm>
        </p:grpSpPr>
        <p:sp>
          <p:nvSpPr>
            <p:cNvPr id="5126" name="Text Box 5"/>
            <p:cNvSpPr txBox="1">
              <a:spLocks noChangeArrowheads="1"/>
            </p:cNvSpPr>
            <p:nvPr/>
          </p:nvSpPr>
          <p:spPr bwMode="auto">
            <a:xfrm>
              <a:off x="363" y="3226"/>
              <a:ext cx="953" cy="31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/>
                <a:t>ЗАДАЧА</a:t>
              </a:r>
            </a:p>
          </p:txBody>
        </p:sp>
        <p:sp>
          <p:nvSpPr>
            <p:cNvPr id="5127" name="Text Box 6"/>
            <p:cNvSpPr txBox="1">
              <a:spLocks noChangeArrowheads="1"/>
            </p:cNvSpPr>
            <p:nvPr/>
          </p:nvSpPr>
          <p:spPr bwMode="auto">
            <a:xfrm>
              <a:off x="1678" y="2976"/>
              <a:ext cx="2019" cy="77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2400" b="1"/>
                <a:t>ВЫБОР И ИНИЦИАЛИЗАЦИЯ ПРОГРАММЫ</a:t>
              </a:r>
            </a:p>
          </p:txBody>
        </p:sp>
        <p:sp>
          <p:nvSpPr>
            <p:cNvPr id="5128" name="Text Box 7"/>
            <p:cNvSpPr txBox="1">
              <a:spLocks noChangeArrowheads="1"/>
            </p:cNvSpPr>
            <p:nvPr/>
          </p:nvSpPr>
          <p:spPr bwMode="auto">
            <a:xfrm>
              <a:off x="4105" y="3181"/>
              <a:ext cx="1066" cy="26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80000"/>
                </a:lnSpc>
                <a:spcBef>
                  <a:spcPct val="20000"/>
                </a:spcBef>
              </a:pPr>
              <a:r>
                <a:rPr lang="ru-RU" sz="2400" b="1"/>
                <a:t>РАБОТА</a:t>
              </a:r>
              <a:endParaRPr lang="ru-RU" sz="2400"/>
            </a:p>
          </p:txBody>
        </p:sp>
        <p:sp>
          <p:nvSpPr>
            <p:cNvPr id="5129" name="Line 8"/>
            <p:cNvSpPr>
              <a:spLocks noChangeShapeType="1"/>
            </p:cNvSpPr>
            <p:nvPr/>
          </p:nvSpPr>
          <p:spPr bwMode="auto">
            <a:xfrm>
              <a:off x="1338" y="3385"/>
              <a:ext cx="31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30" name="Line 9"/>
            <p:cNvSpPr>
              <a:spLocks noChangeShapeType="1"/>
            </p:cNvSpPr>
            <p:nvPr/>
          </p:nvSpPr>
          <p:spPr bwMode="auto">
            <a:xfrm>
              <a:off x="3696" y="3317"/>
              <a:ext cx="38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125" name="AutoShape 11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488238" y="6308725"/>
            <a:ext cx="1655762" cy="549275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Содержание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smtClean="0"/>
              <a:t>Операции с файлами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79725" y="1600200"/>
            <a:ext cx="3311525" cy="4525963"/>
          </a:xfrm>
        </p:spPr>
        <p:txBody>
          <a:bodyPr/>
          <a:lstStyle/>
          <a:p>
            <a:pPr eaLnBrk="1" hangingPunct="1"/>
            <a:r>
              <a:rPr lang="ru-RU" sz="2400" smtClean="0"/>
              <a:t>Создание</a:t>
            </a:r>
          </a:p>
          <a:p>
            <a:pPr eaLnBrk="1" hangingPunct="1"/>
            <a:r>
              <a:rPr lang="ru-RU" sz="2400" smtClean="0"/>
              <a:t>Сохранение</a:t>
            </a:r>
          </a:p>
          <a:p>
            <a:pPr eaLnBrk="1" hangingPunct="1"/>
            <a:r>
              <a:rPr lang="ru-RU" sz="2400" smtClean="0"/>
              <a:t>Редактирование </a:t>
            </a:r>
          </a:p>
          <a:p>
            <a:pPr eaLnBrk="1" hangingPunct="1"/>
            <a:r>
              <a:rPr lang="ru-RU" sz="2400" smtClean="0"/>
              <a:t>Переименование</a:t>
            </a:r>
          </a:p>
          <a:p>
            <a:pPr eaLnBrk="1" hangingPunct="1"/>
            <a:r>
              <a:rPr lang="ru-RU" sz="2400" smtClean="0"/>
              <a:t>Перемещение</a:t>
            </a:r>
          </a:p>
          <a:p>
            <a:pPr eaLnBrk="1" hangingPunct="1"/>
            <a:r>
              <a:rPr lang="ru-RU" sz="2400" smtClean="0"/>
              <a:t>Копирование</a:t>
            </a:r>
          </a:p>
          <a:p>
            <a:pPr eaLnBrk="1" hangingPunct="1"/>
            <a:r>
              <a:rPr lang="ru-RU" sz="2400" smtClean="0"/>
              <a:t>Удаление</a:t>
            </a:r>
          </a:p>
        </p:txBody>
      </p:sp>
      <p:sp>
        <p:nvSpPr>
          <p:cNvPr id="36868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488238" y="6308725"/>
            <a:ext cx="1655762" cy="549275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Содержание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smtClean="0"/>
              <a:t>Командное взаимодействие пользователя с компьютером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8003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smtClean="0"/>
              <a:t>Каждая операционная система имеет свой </a:t>
            </a:r>
            <a:r>
              <a:rPr lang="ru-RU" sz="2400" b="1" smtClean="0"/>
              <a:t>командный язык</a:t>
            </a:r>
            <a:r>
              <a:rPr lang="ru-RU" sz="2400" smtClean="0"/>
              <a:t>, который позволяет пользователю выполнять те или иные действия: 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работать с файлами; 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выполнять разметку внешних носителей; 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запускать программы; 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и др. </a:t>
            </a:r>
          </a:p>
        </p:txBody>
      </p:sp>
      <p:sp>
        <p:nvSpPr>
          <p:cNvPr id="37892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488238" y="6308725"/>
            <a:ext cx="1655762" cy="549275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Содержание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smtClean="0"/>
              <a:t>Графический интерфейс пользователя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1800" y="1808163"/>
            <a:ext cx="8229600" cy="331311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b="1" smtClean="0"/>
              <a:t>Интерфейс</a:t>
            </a:r>
            <a:r>
              <a:rPr lang="ru-RU" sz="2400" smtClean="0"/>
              <a:t> (</a:t>
            </a:r>
            <a:r>
              <a:rPr lang="en-US" sz="2400" smtClean="0"/>
              <a:t>Interface</a:t>
            </a:r>
            <a:r>
              <a:rPr lang="ru-RU" sz="2400" smtClean="0"/>
              <a:t>) - </a:t>
            </a:r>
            <a:r>
              <a:rPr lang="ru-RU" sz="2400" i="1" smtClean="0"/>
              <a:t>досл.</a:t>
            </a:r>
            <a:r>
              <a:rPr lang="ru-RU" sz="2400" smtClean="0"/>
              <a:t> промежуточное лицо.</a:t>
            </a:r>
            <a:endParaRPr lang="ru-RU" sz="2400" i="1" u="sng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smtClean="0"/>
              <a:t>Интерфейсом пользователя называется программно реализованные средства общения человека и компьютера.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smtClean="0"/>
              <a:t>Интерфейс пользователя позволяет общаться с компьютером на уровне более-менее близких к человеческому мышлению категорий.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b="1" smtClean="0"/>
              <a:t>Пользователь</a:t>
            </a:r>
            <a:r>
              <a:rPr lang="ru-RU" sz="2400" smtClean="0"/>
              <a:t> - это тот, для кого выполняет задачи компьютер.</a:t>
            </a:r>
          </a:p>
        </p:txBody>
      </p:sp>
      <p:pic>
        <p:nvPicPr>
          <p:cNvPr id="82948" name="Picture 4" descr="долбец компьютерны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5738" y="5337175"/>
            <a:ext cx="1008062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17" name="AutoShape 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488238" y="6308725"/>
            <a:ext cx="1655762" cy="549275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Содержание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29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29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2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smtClean="0"/>
              <a:t>Интерфейс </a:t>
            </a:r>
            <a:r>
              <a:rPr lang="en-US" sz="4000" smtClean="0"/>
              <a:t>Microsoft Windows</a:t>
            </a:r>
            <a:endParaRPr lang="ru-RU" sz="4000" smtClean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sz="2400" smtClean="0"/>
              <a:t>В интерфейсе </a:t>
            </a:r>
            <a:r>
              <a:rPr lang="en-US" sz="2400" b="1" smtClean="0"/>
              <a:t>Microsoft Windows</a:t>
            </a:r>
            <a:r>
              <a:rPr lang="ru-RU" sz="2400" smtClean="0"/>
              <a:t> резко снижены требования к подготовке пользователя, упрощена работа с файловой системой, интерфейс в большой степени является документоориентированным.</a:t>
            </a:r>
            <a:endParaRPr lang="en-US" sz="2400" smtClean="0"/>
          </a:p>
          <a:p>
            <a:pPr eaLnBrk="1" hangingPunct="1">
              <a:buFontTx/>
              <a:buNone/>
            </a:pPr>
            <a:r>
              <a:rPr lang="ru-RU" sz="2400" smtClean="0"/>
              <a:t>Объекты обработки снабжены наглядными значками, а техника манипуляции с файлами и папками основана, прежде всего, на аналогиях с бытовыми операциями.</a:t>
            </a:r>
          </a:p>
        </p:txBody>
      </p:sp>
      <p:sp>
        <p:nvSpPr>
          <p:cNvPr id="39940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488238" y="6308725"/>
            <a:ext cx="1655762" cy="549275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Содержание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5" descr="okn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6213" y="188913"/>
            <a:ext cx="3752850" cy="290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>
          <a:xfrm>
            <a:off x="358775" y="188913"/>
            <a:ext cx="5365750" cy="1143000"/>
          </a:xfrm>
        </p:spPr>
        <p:txBody>
          <a:bodyPr/>
          <a:lstStyle/>
          <a:p>
            <a:pPr eaLnBrk="1" hangingPunct="1"/>
            <a:r>
              <a:rPr lang="ru-RU" sz="4000" smtClean="0"/>
              <a:t>Окна</a:t>
            </a:r>
          </a:p>
        </p:txBody>
      </p:sp>
      <p:sp>
        <p:nvSpPr>
          <p:cNvPr id="41988" name="Text Box 8"/>
          <p:cNvSpPr txBox="1">
            <a:spLocks noChangeArrowheads="1"/>
          </p:cNvSpPr>
          <p:nvPr/>
        </p:nvSpPr>
        <p:spPr bwMode="auto">
          <a:xfrm>
            <a:off x="3276600" y="3249613"/>
            <a:ext cx="478790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/>
              <a:t>Окно</a:t>
            </a:r>
            <a:r>
              <a:rPr lang="ru-RU" sz="2400"/>
              <a:t> – прямоугольная область экрана,</a:t>
            </a:r>
          </a:p>
          <a:p>
            <a:r>
              <a:rPr lang="ru-RU" sz="2400"/>
              <a:t>в которой выполняются различные программы, располагаются документы, ведутся диалоги с пользователем</a:t>
            </a:r>
          </a:p>
        </p:txBody>
      </p:sp>
      <p:sp>
        <p:nvSpPr>
          <p:cNvPr id="41989" name="Text Box 9"/>
          <p:cNvSpPr txBox="1">
            <a:spLocks noChangeArrowheads="1"/>
          </p:cNvSpPr>
          <p:nvPr/>
        </p:nvSpPr>
        <p:spPr bwMode="auto">
          <a:xfrm>
            <a:off x="503238" y="1304925"/>
            <a:ext cx="3959225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/>
              <a:t>Ключевым элементом графического интерфейса операционной системы </a:t>
            </a:r>
            <a:r>
              <a:rPr lang="en-US" sz="2400"/>
              <a:t>Microsoft Windows</a:t>
            </a:r>
            <a:r>
              <a:rPr lang="ru-RU" sz="2400"/>
              <a:t> являются </a:t>
            </a:r>
            <a:r>
              <a:rPr lang="ru-RU" sz="2400" b="1"/>
              <a:t>Окна</a:t>
            </a:r>
            <a:r>
              <a:rPr lang="ru-RU" sz="2400"/>
              <a:t>.</a:t>
            </a:r>
          </a:p>
        </p:txBody>
      </p:sp>
      <p:sp>
        <p:nvSpPr>
          <p:cNvPr id="41990" name="AutoShape 1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488238" y="6308725"/>
            <a:ext cx="1655762" cy="549275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Содержание</a:t>
            </a:r>
          </a:p>
        </p:txBody>
      </p:sp>
      <p:pic>
        <p:nvPicPr>
          <p:cNvPr id="41991" name="Picture 11" descr="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1800" y="3429000"/>
            <a:ext cx="2381250" cy="263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992" name="Picture 12" descr="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38850" y="5337175"/>
            <a:ext cx="310515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smtClean="0"/>
              <a:t>Многовариантность подачи команд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7842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ru-RU" sz="2400" dirty="0" smtClean="0"/>
          </a:p>
        </p:txBody>
      </p:sp>
      <p:sp>
        <p:nvSpPr>
          <p:cNvPr id="117773" name="Text Box 13"/>
          <p:cNvSpPr txBox="1">
            <a:spLocks noChangeArrowheads="1"/>
          </p:cNvSpPr>
          <p:nvPr/>
        </p:nvSpPr>
        <p:spPr bwMode="auto">
          <a:xfrm>
            <a:off x="2484438" y="2816225"/>
            <a:ext cx="46815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Ctrl + C (</a:t>
            </a:r>
            <a:r>
              <a:rPr lang="ru-RU" sz="2400"/>
              <a:t>копирование)</a:t>
            </a: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2843213" y="2816225"/>
            <a:ext cx="2905125" cy="3841750"/>
            <a:chOff x="680" y="2115"/>
            <a:chExt cx="1830" cy="2420"/>
          </a:xfrm>
        </p:grpSpPr>
        <p:grpSp>
          <p:nvGrpSpPr>
            <p:cNvPr id="44049" name="Group 10"/>
            <p:cNvGrpSpPr>
              <a:grpSpLocks/>
            </p:cNvGrpSpPr>
            <p:nvPr/>
          </p:nvGrpSpPr>
          <p:grpSpPr bwMode="auto">
            <a:xfrm>
              <a:off x="680" y="2115"/>
              <a:ext cx="1830" cy="2420"/>
              <a:chOff x="1950" y="1729"/>
              <a:chExt cx="1830" cy="2420"/>
            </a:xfrm>
          </p:grpSpPr>
          <p:pic>
            <p:nvPicPr>
              <p:cNvPr id="44051" name="Picture 8" descr="m1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1950" y="1729"/>
                <a:ext cx="1830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44052" name="Picture 9" descr="m2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2290" y="2001"/>
                <a:ext cx="1212" cy="21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44050" name="Oval 14"/>
            <p:cNvSpPr>
              <a:spLocks noChangeArrowheads="1"/>
            </p:cNvSpPr>
            <p:nvPr/>
          </p:nvSpPr>
          <p:spPr bwMode="auto">
            <a:xfrm>
              <a:off x="907" y="2795"/>
              <a:ext cx="1542" cy="204"/>
            </a:xfrm>
            <a:prstGeom prst="ellips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3348038" y="2749550"/>
            <a:ext cx="1871662" cy="2047875"/>
            <a:chOff x="3946" y="2727"/>
            <a:chExt cx="1179" cy="1290"/>
          </a:xfrm>
        </p:grpSpPr>
        <p:pic>
          <p:nvPicPr>
            <p:cNvPr id="44047" name="Picture 11" descr="km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946" y="2727"/>
              <a:ext cx="1128" cy="12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4048" name="Oval 16"/>
            <p:cNvSpPr>
              <a:spLocks noChangeArrowheads="1"/>
            </p:cNvSpPr>
            <p:nvPr/>
          </p:nvSpPr>
          <p:spPr bwMode="auto">
            <a:xfrm>
              <a:off x="3946" y="3702"/>
              <a:ext cx="1179" cy="182"/>
            </a:xfrm>
            <a:prstGeom prst="ellips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2879725" y="2781300"/>
            <a:ext cx="3486150" cy="468313"/>
            <a:chOff x="1814" y="1752"/>
            <a:chExt cx="2196" cy="295"/>
          </a:xfrm>
        </p:grpSpPr>
        <p:pic>
          <p:nvPicPr>
            <p:cNvPr id="44045" name="Picture 12" descr="pi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814" y="1842"/>
              <a:ext cx="2196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4046" name="Oval 18"/>
            <p:cNvSpPr>
              <a:spLocks noChangeArrowheads="1"/>
            </p:cNvSpPr>
            <p:nvPr/>
          </p:nvSpPr>
          <p:spPr bwMode="auto">
            <a:xfrm>
              <a:off x="3175" y="1752"/>
              <a:ext cx="136" cy="295"/>
            </a:xfrm>
            <a:prstGeom prst="ellips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44044" name="AutoShape 20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488238" y="6308725"/>
            <a:ext cx="1655762" cy="549275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Содержание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73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80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Компьютерные вирусы и антивирусные программы</a:t>
            </a:r>
          </a:p>
        </p:txBody>
      </p:sp>
      <p:sp>
        <p:nvSpPr>
          <p:cNvPr id="45059" name="AutoShape 6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488238" y="6308725"/>
            <a:ext cx="1655762" cy="549275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Содержание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smtClean="0"/>
              <a:t>«Троянские кони»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0892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400" smtClean="0"/>
              <a:t>«Троянские кони» — программы, предназначенные для перехвата данных на чужом компьютере или получения контроля над ним.</a:t>
            </a:r>
          </a:p>
          <a:p>
            <a:pPr eaLnBrk="1" hangingPunct="1">
              <a:buFontTx/>
              <a:buNone/>
            </a:pPr>
            <a:r>
              <a:rPr lang="ru-RU" sz="2400" smtClean="0"/>
              <a:t>Троянские программы, попав на компьютер, глубоко проникают в систему, маскируются и ведут себя не совсем так, как другие типы вирусов.</a:t>
            </a:r>
          </a:p>
          <a:p>
            <a:pPr eaLnBrk="1" hangingPunct="1">
              <a:buFontTx/>
              <a:buNone/>
            </a:pPr>
            <a:r>
              <a:rPr lang="ru-RU" sz="2400" smtClean="0"/>
              <a:t>Как правило, троянца сложнее обнаружить и удалить.</a:t>
            </a:r>
            <a:r>
              <a:rPr lang="ru-RU" smtClean="0"/>
              <a:t> </a:t>
            </a:r>
          </a:p>
        </p:txBody>
      </p:sp>
      <p:pic>
        <p:nvPicPr>
          <p:cNvPr id="59396" name="Picture 4" descr="Без имени-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7FE"/>
              </a:clrFrom>
              <a:clrTo>
                <a:srgbClr val="FEF7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76600" y="4467225"/>
            <a:ext cx="2095500" cy="239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397" name="AutoShape 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488238" y="6308725"/>
            <a:ext cx="1655762" cy="549275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Содержание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80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647700" y="188913"/>
            <a:ext cx="8229600" cy="1143000"/>
          </a:xfrm>
        </p:spPr>
        <p:txBody>
          <a:bodyPr/>
          <a:lstStyle/>
          <a:p>
            <a:pPr eaLnBrk="1" hangingPunct="1"/>
            <a:r>
              <a:rPr lang="ru-RU" smtClean="0"/>
              <a:t>Антивирусные программы</a:t>
            </a:r>
          </a:p>
        </p:txBody>
      </p:sp>
      <p:sp>
        <p:nvSpPr>
          <p:cNvPr id="60419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914400" y="1484313"/>
            <a:ext cx="8229600" cy="15113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400" smtClean="0">
                <a:solidFill>
                  <a:schemeClr val="accent1"/>
                </a:solidFill>
              </a:rPr>
              <a:t>Антивирусные программы включают антивирусные базы, содержащие средства против самых опасных вирусов.</a:t>
            </a:r>
          </a:p>
        </p:txBody>
      </p:sp>
      <p:sp>
        <p:nvSpPr>
          <p:cNvPr id="60420" name="AutoShape 1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488238" y="6308725"/>
            <a:ext cx="1655762" cy="549275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Содержание</a:t>
            </a:r>
          </a:p>
        </p:txBody>
      </p:sp>
      <p:pic>
        <p:nvPicPr>
          <p:cNvPr id="60421" name="Picture 15" descr="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924175"/>
            <a:ext cx="3343275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0422" name="Picture 16" descr="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62600" y="2816225"/>
            <a:ext cx="3581400" cy="246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0423" name="Picture 17" descr="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51163" y="4829175"/>
            <a:ext cx="3352800" cy="202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Архиваторы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484313"/>
            <a:ext cx="8229600" cy="22320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smtClean="0"/>
              <a:t>Архиватор - специальная компьютерная программа, позволяющая </a:t>
            </a:r>
            <a:r>
              <a:rPr lang="ru-RU" sz="2400" b="1" smtClean="0"/>
              <a:t>архивировать</a:t>
            </a:r>
            <a:r>
              <a:rPr lang="ru-RU" sz="2400" smtClean="0"/>
              <a:t> файлы сжатием хранимой в них информации.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smtClean="0"/>
              <a:t>Применяются для размещение информации на носителях внешней памяти в более компактном виде, что требует меньших объёмов памяти.</a:t>
            </a:r>
          </a:p>
        </p:txBody>
      </p:sp>
      <p:sp>
        <p:nvSpPr>
          <p:cNvPr id="61444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488238" y="6308725"/>
            <a:ext cx="1655762" cy="549275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Содержание</a:t>
            </a:r>
          </a:p>
        </p:txBody>
      </p:sp>
      <p:pic>
        <p:nvPicPr>
          <p:cNvPr id="61445" name="Picture 9" descr="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750" y="3789363"/>
            <a:ext cx="3762375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46" name="Picture 10" descr="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95850" y="3824288"/>
            <a:ext cx="3971925" cy="245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Программы и данные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9813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400" smtClean="0"/>
              <a:t>Программное обеспечение – это не только собственно </a:t>
            </a:r>
            <a:r>
              <a:rPr lang="ru-RU" sz="2400" b="1" smtClean="0"/>
              <a:t>программы</a:t>
            </a:r>
            <a:r>
              <a:rPr lang="ru-RU" sz="2400" smtClean="0"/>
              <a:t>, но и </a:t>
            </a:r>
            <a:r>
              <a:rPr lang="ru-RU" sz="2400" b="1" smtClean="0"/>
              <a:t>данные</a:t>
            </a:r>
            <a:r>
              <a:rPr lang="ru-RU" sz="2400" smtClean="0"/>
              <a:t>, с которыми работают эти программы.</a:t>
            </a:r>
          </a:p>
          <a:p>
            <a:pPr eaLnBrk="1" hangingPunct="1">
              <a:buFontTx/>
              <a:buNone/>
            </a:pPr>
            <a:r>
              <a:rPr lang="ru-RU" sz="2400" smtClean="0"/>
              <a:t>Данные и программы хранятся на дисках, в отдельных файлах.</a:t>
            </a:r>
            <a:endParaRPr lang="en-US" sz="2400" smtClean="0"/>
          </a:p>
          <a:p>
            <a:pPr eaLnBrk="1" hangingPunct="1">
              <a:buFontTx/>
              <a:buNone/>
            </a:pPr>
            <a:r>
              <a:rPr lang="ru-RU" sz="2400" smtClean="0"/>
              <a:t>Часто объем данных во много раз превышает размер программ.</a:t>
            </a:r>
          </a:p>
        </p:txBody>
      </p:sp>
      <p:sp>
        <p:nvSpPr>
          <p:cNvPr id="6148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488238" y="6308725"/>
            <a:ext cx="1655762" cy="549275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Содержание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Классификация ПО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sz="2400" smtClean="0"/>
              <a:t>Среди всего многообразия программ можно выделить три основные группы:</a:t>
            </a:r>
          </a:p>
          <a:p>
            <a:pPr eaLnBrk="1" hangingPunct="1"/>
            <a:r>
              <a:rPr lang="ru-RU" sz="2400" smtClean="0"/>
              <a:t>Прикладные программы.</a:t>
            </a:r>
          </a:p>
          <a:p>
            <a:pPr eaLnBrk="1" hangingPunct="1"/>
            <a:r>
              <a:rPr lang="ru-RU" sz="2400" smtClean="0"/>
              <a:t>Системы программирования.</a:t>
            </a:r>
          </a:p>
          <a:p>
            <a:pPr eaLnBrk="1" hangingPunct="1"/>
            <a:r>
              <a:rPr lang="ru-RU" sz="2400" smtClean="0"/>
              <a:t>Системное программное обеспечение</a:t>
            </a:r>
            <a:r>
              <a:rPr lang="ru-RU" smtClean="0"/>
              <a:t>.</a:t>
            </a:r>
          </a:p>
        </p:txBody>
      </p:sp>
      <p:pic>
        <p:nvPicPr>
          <p:cNvPr id="7172" name="Picture 8" descr="exce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7050" y="5505450"/>
            <a:ext cx="1917700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18" descr="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1275" y="5553075"/>
            <a:ext cx="1828800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19" descr="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9138" y="3860800"/>
            <a:ext cx="165735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5" name="Picture 20" descr="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56438" y="3752850"/>
            <a:ext cx="155257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6" name="Picture 21" descr="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3238" y="5619750"/>
            <a:ext cx="2257425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7" name="Picture 22" descr="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348038" y="4149725"/>
            <a:ext cx="3009900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188913"/>
            <a:ext cx="7772400" cy="1143000"/>
          </a:xfrm>
        </p:spPr>
        <p:txBody>
          <a:bodyPr/>
          <a:lstStyle/>
          <a:p>
            <a:pPr eaLnBrk="1" hangingPunct="1"/>
            <a:r>
              <a:rPr lang="ru-RU" sz="4000" smtClean="0"/>
              <a:t>Структура программного обеспечения компьютера</a:t>
            </a:r>
          </a:p>
        </p:txBody>
      </p:sp>
      <p:grpSp>
        <p:nvGrpSpPr>
          <p:cNvPr id="8195" name="Group 54"/>
          <p:cNvGrpSpPr>
            <a:grpSpLocks/>
          </p:cNvGrpSpPr>
          <p:nvPr/>
        </p:nvGrpSpPr>
        <p:grpSpPr bwMode="auto">
          <a:xfrm>
            <a:off x="274638" y="1327150"/>
            <a:ext cx="8794750" cy="5305425"/>
            <a:chOff x="173" y="836"/>
            <a:chExt cx="5540" cy="3342"/>
          </a:xfrm>
        </p:grpSpPr>
        <p:sp>
          <p:nvSpPr>
            <p:cNvPr id="8196" name="Text Box 4"/>
            <p:cNvSpPr txBox="1">
              <a:spLocks noChangeArrowheads="1"/>
            </p:cNvSpPr>
            <p:nvPr/>
          </p:nvSpPr>
          <p:spPr bwMode="auto">
            <a:xfrm>
              <a:off x="340" y="913"/>
              <a:ext cx="842" cy="15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ru-RU" sz="1000"/>
                <a:t>Утилиты</a:t>
              </a:r>
            </a:p>
            <a:p>
              <a:pPr eaLnBrk="0" hangingPunct="0">
                <a:buFontTx/>
                <a:buChar char="•"/>
              </a:pPr>
              <a:r>
                <a:rPr lang="ru-RU" sz="1000"/>
                <a:t> драйверы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ru-RU" sz="1000"/>
                <a:t> антивирусные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ru-RU" sz="1000"/>
                <a:t>для тестирования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ru-RU" sz="1000"/>
                <a:t>для диагностики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ru-RU" sz="1000"/>
                <a:t>для управления памятью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ru-RU" sz="1000"/>
                <a:t>для печати экрана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ru-RU" sz="1000"/>
                <a:t>и т. п.</a:t>
              </a: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8197" name="Text Box 5"/>
            <p:cNvSpPr txBox="1">
              <a:spLocks noChangeArrowheads="1"/>
            </p:cNvSpPr>
            <p:nvPr/>
          </p:nvSpPr>
          <p:spPr bwMode="auto">
            <a:xfrm>
              <a:off x="1111" y="913"/>
              <a:ext cx="873" cy="15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ru-RU" sz="1000"/>
                <a:t>Системы программирования</a:t>
              </a:r>
            </a:p>
            <a:p>
              <a:pPr eaLnBrk="0" hangingPunct="0"/>
              <a:r>
                <a:rPr lang="ru-RU" sz="1000"/>
                <a:t>(языки Бейсик, Паскаль, СИ, и др.)</a:t>
              </a:r>
            </a:p>
            <a:p>
              <a:pPr eaLnBrk="0" hangingPunct="0">
                <a:buFontTx/>
                <a:buChar char="•"/>
              </a:pPr>
              <a:r>
                <a:rPr lang="ru-RU" sz="1000"/>
                <a:t> компилятор или интерпретатор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ru-RU" sz="1000"/>
                <a:t>диалоговая среда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ru-RU" sz="1000"/>
                <a:t>редактор текста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ru-RU" sz="1000"/>
                <a:t>библиотека стандартных программ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ru-RU" sz="1000"/>
                <a:t>отладчики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ru-RU" sz="1000"/>
                <a:t>справочная служба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ru-RU" sz="1000"/>
                <a:t>и другие</a:t>
              </a: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8198" name="Text Box 6"/>
            <p:cNvSpPr txBox="1">
              <a:spLocks noChangeArrowheads="1"/>
            </p:cNvSpPr>
            <p:nvPr/>
          </p:nvSpPr>
          <p:spPr bwMode="auto">
            <a:xfrm>
              <a:off x="1880" y="904"/>
              <a:ext cx="905" cy="15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ru-RU" sz="1000"/>
                <a:t>Инструментальные системы включают:</a:t>
              </a:r>
            </a:p>
            <a:p>
              <a:pPr eaLnBrk="0" hangingPunct="0">
                <a:buFontTx/>
                <a:buChar char="•"/>
              </a:pPr>
              <a:r>
                <a:rPr lang="ru-RU" sz="1000"/>
                <a:t> редакторы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ru-RU" sz="1000"/>
                <a:t>компоновщики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ru-RU" sz="1000"/>
                <a:t>отладчики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ru-RU" sz="1000"/>
                <a:t>графические пакеты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ru-RU" sz="1000"/>
                <a:t>макроассемблеры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ru-RU" sz="1000"/>
                <a:t>загрузчики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ru-RU" sz="1000"/>
                <a:t>и другое</a:t>
              </a: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8199" name="Text Box 7"/>
            <p:cNvSpPr txBox="1">
              <a:spLocks noChangeArrowheads="1"/>
            </p:cNvSpPr>
            <p:nvPr/>
          </p:nvSpPr>
          <p:spPr bwMode="auto">
            <a:xfrm>
              <a:off x="2723" y="904"/>
              <a:ext cx="811" cy="15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ru-RU" sz="1000"/>
                <a:t>Интегрированные пакеты программ включают:</a:t>
              </a:r>
            </a:p>
            <a:p>
              <a:pPr eaLnBrk="0" hangingPunct="0">
                <a:buFontTx/>
                <a:buChar char="•"/>
              </a:pPr>
              <a:r>
                <a:rPr lang="ru-RU" sz="1000"/>
                <a:t> тестовые редакторы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ru-RU" sz="1000"/>
                <a:t> электронные таблицы</a:t>
              </a:r>
              <a:endParaRPr lang="ru-RU" sz="1000">
                <a:latin typeface="Times New Roman" pitchFamily="18" charset="0"/>
              </a:endParaRPr>
            </a:p>
            <a:p>
              <a:pPr eaLnBrk="0" hangingPunct="0">
                <a:buFont typeface="Symbol" pitchFamily="18" charset="2"/>
                <a:buChar char="·"/>
              </a:pPr>
              <a:r>
                <a:rPr lang="ru-RU" sz="1000"/>
                <a:t> системы управления базами данных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ru-RU" sz="1000"/>
                <a:t>другие</a:t>
              </a: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8200" name="Text Box 8"/>
            <p:cNvSpPr txBox="1">
              <a:spLocks noChangeArrowheads="1"/>
            </p:cNvSpPr>
            <p:nvPr/>
          </p:nvSpPr>
          <p:spPr bwMode="auto">
            <a:xfrm>
              <a:off x="3472" y="904"/>
              <a:ext cx="780" cy="15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ru-RU" sz="1000"/>
                <a:t>Системы машинной графики:</a:t>
              </a:r>
            </a:p>
            <a:p>
              <a:pPr eaLnBrk="0" hangingPunct="0">
                <a:buFontTx/>
                <a:buChar char="•"/>
              </a:pPr>
              <a:r>
                <a:rPr lang="ru-RU" sz="1000"/>
                <a:t>деловые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ru-RU" sz="1000"/>
                <a:t>научные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ru-RU" sz="1000"/>
                <a:t>учебные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ru-RU" sz="1000"/>
                <a:t>творческие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ru-RU" sz="1000"/>
                <a:t>анимационные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ru-RU" sz="1000"/>
                <a:t>и другие</a:t>
              </a: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8201" name="Text Box 9"/>
            <p:cNvSpPr txBox="1">
              <a:spLocks noChangeArrowheads="1"/>
            </p:cNvSpPr>
            <p:nvPr/>
          </p:nvSpPr>
          <p:spPr bwMode="auto">
            <a:xfrm>
              <a:off x="4189" y="904"/>
              <a:ext cx="562" cy="15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ru-RU" sz="1000"/>
                <a:t>Системы управления базами данных</a:t>
              </a: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8202" name="Text Box 10"/>
            <p:cNvSpPr txBox="1">
              <a:spLocks noChangeArrowheads="1"/>
            </p:cNvSpPr>
            <p:nvPr/>
          </p:nvSpPr>
          <p:spPr bwMode="auto">
            <a:xfrm>
              <a:off x="4719" y="902"/>
              <a:ext cx="843" cy="15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ru-RU" sz="1000"/>
                <a:t>Прикладные программы и пакеты:</a:t>
              </a:r>
            </a:p>
            <a:p>
              <a:pPr eaLnBrk="0" hangingPunct="0">
                <a:buFontTx/>
                <a:buChar char="•"/>
              </a:pPr>
              <a:r>
                <a:rPr lang="ru-RU" sz="1000"/>
                <a:t>бухгалтерские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ru-RU" sz="1000"/>
                <a:t>обучающие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ru-RU" sz="1000"/>
                <a:t>издательские системы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ru-RU" sz="1000"/>
                <a:t>электронные таблицы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ru-RU" sz="1000"/>
                <a:t>системы автоматизированного проектирования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ru-RU" sz="1000"/>
                <a:t>и другие</a:t>
              </a:r>
            </a:p>
            <a:p>
              <a:pPr eaLnBrk="0" hangingPunct="0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8203" name="Text Box 11"/>
            <p:cNvSpPr txBox="1">
              <a:spLocks noChangeArrowheads="1"/>
            </p:cNvSpPr>
            <p:nvPr/>
          </p:nvSpPr>
          <p:spPr bwMode="auto">
            <a:xfrm>
              <a:off x="515" y="2885"/>
              <a:ext cx="4856" cy="20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ru-RU" sz="1200"/>
                <a:t>Программы управления файлами и планирования заданий</a:t>
              </a:r>
              <a:endParaRPr lang="ru-RU" sz="2400"/>
            </a:p>
          </p:txBody>
        </p:sp>
        <p:sp>
          <p:nvSpPr>
            <p:cNvPr id="8204" name="Line 12"/>
            <p:cNvSpPr>
              <a:spLocks noChangeShapeType="1"/>
            </p:cNvSpPr>
            <p:nvPr/>
          </p:nvSpPr>
          <p:spPr bwMode="auto">
            <a:xfrm>
              <a:off x="697" y="2497"/>
              <a:ext cx="0" cy="3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05" name="Line 13"/>
            <p:cNvSpPr>
              <a:spLocks noChangeShapeType="1"/>
            </p:cNvSpPr>
            <p:nvPr/>
          </p:nvSpPr>
          <p:spPr bwMode="auto">
            <a:xfrm>
              <a:off x="1473" y="2497"/>
              <a:ext cx="0" cy="3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06" name="Line 14"/>
            <p:cNvSpPr>
              <a:spLocks noChangeShapeType="1"/>
            </p:cNvSpPr>
            <p:nvPr/>
          </p:nvSpPr>
          <p:spPr bwMode="auto">
            <a:xfrm>
              <a:off x="2270" y="2497"/>
              <a:ext cx="0" cy="3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07" name="Line 15"/>
            <p:cNvSpPr>
              <a:spLocks noChangeShapeType="1"/>
            </p:cNvSpPr>
            <p:nvPr/>
          </p:nvSpPr>
          <p:spPr bwMode="auto">
            <a:xfrm>
              <a:off x="3091" y="2497"/>
              <a:ext cx="0" cy="3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08" name="Line 16"/>
            <p:cNvSpPr>
              <a:spLocks noChangeShapeType="1"/>
            </p:cNvSpPr>
            <p:nvPr/>
          </p:nvSpPr>
          <p:spPr bwMode="auto">
            <a:xfrm>
              <a:off x="3798" y="2497"/>
              <a:ext cx="0" cy="3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09" name="Line 17"/>
            <p:cNvSpPr>
              <a:spLocks noChangeShapeType="1"/>
            </p:cNvSpPr>
            <p:nvPr/>
          </p:nvSpPr>
          <p:spPr bwMode="auto">
            <a:xfrm>
              <a:off x="4482" y="2497"/>
              <a:ext cx="0" cy="3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10" name="Line 18"/>
            <p:cNvSpPr>
              <a:spLocks noChangeShapeType="1"/>
            </p:cNvSpPr>
            <p:nvPr/>
          </p:nvSpPr>
          <p:spPr bwMode="auto">
            <a:xfrm>
              <a:off x="5143" y="2475"/>
              <a:ext cx="0" cy="4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11" name="Text Box 19"/>
            <p:cNvSpPr txBox="1">
              <a:spLocks noChangeArrowheads="1"/>
            </p:cNvSpPr>
            <p:nvPr/>
          </p:nvSpPr>
          <p:spPr bwMode="auto">
            <a:xfrm>
              <a:off x="515" y="3181"/>
              <a:ext cx="719" cy="369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ru-RU" sz="1000"/>
                <a:t>Программа начальной загрузки</a:t>
              </a:r>
              <a:endParaRPr lang="ru-RU" sz="2400"/>
            </a:p>
          </p:txBody>
        </p:sp>
        <p:sp>
          <p:nvSpPr>
            <p:cNvPr id="8212" name="Text Box 20"/>
            <p:cNvSpPr txBox="1">
              <a:spLocks noChangeArrowheads="1"/>
            </p:cNvSpPr>
            <p:nvPr/>
          </p:nvSpPr>
          <p:spPr bwMode="auto">
            <a:xfrm>
              <a:off x="1564" y="3204"/>
              <a:ext cx="2713" cy="183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ru-RU" sz="1000"/>
                <a:t>Программы управления Вводом-Выводом</a:t>
              </a:r>
              <a:endParaRPr lang="ru-RU" sz="2400"/>
            </a:p>
          </p:txBody>
        </p:sp>
        <p:sp>
          <p:nvSpPr>
            <p:cNvPr id="8213" name="Text Box 21"/>
            <p:cNvSpPr txBox="1">
              <a:spLocks noChangeArrowheads="1"/>
            </p:cNvSpPr>
            <p:nvPr/>
          </p:nvSpPr>
          <p:spPr bwMode="auto">
            <a:xfrm>
              <a:off x="4541" y="3181"/>
              <a:ext cx="830" cy="453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ru-RU" sz="1000"/>
                <a:t>Программа управления оперативной памятью</a:t>
              </a:r>
              <a:endParaRPr lang="ru-RU" sz="2400"/>
            </a:p>
          </p:txBody>
        </p:sp>
        <p:sp>
          <p:nvSpPr>
            <p:cNvPr id="8214" name="Text Box 22"/>
            <p:cNvSpPr txBox="1">
              <a:spLocks noChangeArrowheads="1"/>
            </p:cNvSpPr>
            <p:nvPr/>
          </p:nvSpPr>
          <p:spPr bwMode="auto">
            <a:xfrm>
              <a:off x="1359" y="3501"/>
              <a:ext cx="615" cy="342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ru-RU" sz="1000"/>
                <a:t>Драйверы клавиатуры</a:t>
              </a:r>
              <a:endParaRPr lang="ru-RU" sz="2400"/>
            </a:p>
          </p:txBody>
        </p:sp>
        <p:sp>
          <p:nvSpPr>
            <p:cNvPr id="8215" name="Text Box 23"/>
            <p:cNvSpPr txBox="1">
              <a:spLocks noChangeArrowheads="1"/>
            </p:cNvSpPr>
            <p:nvPr/>
          </p:nvSpPr>
          <p:spPr bwMode="auto">
            <a:xfrm>
              <a:off x="2065" y="3501"/>
              <a:ext cx="525" cy="319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ru-RU" sz="1000"/>
                <a:t>Драйверы монитора</a:t>
              </a:r>
              <a:endParaRPr lang="ru-RU" sz="2400"/>
            </a:p>
          </p:txBody>
        </p:sp>
        <p:sp>
          <p:nvSpPr>
            <p:cNvPr id="8216" name="Text Box 24"/>
            <p:cNvSpPr txBox="1">
              <a:spLocks noChangeArrowheads="1"/>
            </p:cNvSpPr>
            <p:nvPr/>
          </p:nvSpPr>
          <p:spPr bwMode="auto">
            <a:xfrm>
              <a:off x="2681" y="3501"/>
              <a:ext cx="518" cy="319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ru-RU" sz="1000"/>
                <a:t>Драйверы принтера</a:t>
              </a:r>
              <a:endParaRPr lang="ru-RU" sz="2400"/>
            </a:p>
          </p:txBody>
        </p:sp>
        <p:sp>
          <p:nvSpPr>
            <p:cNvPr id="8217" name="Text Box 25"/>
            <p:cNvSpPr txBox="1">
              <a:spLocks noChangeArrowheads="1"/>
            </p:cNvSpPr>
            <p:nvPr/>
          </p:nvSpPr>
          <p:spPr bwMode="auto">
            <a:xfrm>
              <a:off x="3274" y="3501"/>
              <a:ext cx="524" cy="319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ru-RU" sz="1000"/>
                <a:t>Драйвер жесткого диска</a:t>
              </a:r>
              <a:endParaRPr lang="ru-RU" sz="2400"/>
            </a:p>
          </p:txBody>
        </p:sp>
        <p:sp>
          <p:nvSpPr>
            <p:cNvPr id="8218" name="Text Box 26"/>
            <p:cNvSpPr txBox="1">
              <a:spLocks noChangeArrowheads="1"/>
            </p:cNvSpPr>
            <p:nvPr/>
          </p:nvSpPr>
          <p:spPr bwMode="auto">
            <a:xfrm>
              <a:off x="3912" y="3501"/>
              <a:ext cx="566" cy="296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ru-RU" sz="1000"/>
                <a:t>Драйверы дисководов</a:t>
              </a:r>
              <a:endParaRPr lang="ru-RU" sz="2400"/>
            </a:p>
          </p:txBody>
        </p:sp>
        <p:sp>
          <p:nvSpPr>
            <p:cNvPr id="8219" name="Line 27"/>
            <p:cNvSpPr>
              <a:spLocks noChangeShapeType="1"/>
            </p:cNvSpPr>
            <p:nvPr/>
          </p:nvSpPr>
          <p:spPr bwMode="auto">
            <a:xfrm>
              <a:off x="1700" y="3387"/>
              <a:ext cx="0" cy="11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20" name="Line 28"/>
            <p:cNvSpPr>
              <a:spLocks noChangeShapeType="1"/>
            </p:cNvSpPr>
            <p:nvPr/>
          </p:nvSpPr>
          <p:spPr bwMode="auto">
            <a:xfrm>
              <a:off x="2293" y="3387"/>
              <a:ext cx="0" cy="11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21" name="Line 29"/>
            <p:cNvSpPr>
              <a:spLocks noChangeShapeType="1"/>
            </p:cNvSpPr>
            <p:nvPr/>
          </p:nvSpPr>
          <p:spPr bwMode="auto">
            <a:xfrm>
              <a:off x="2909" y="3387"/>
              <a:ext cx="0" cy="11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22" name="Line 30"/>
            <p:cNvSpPr>
              <a:spLocks noChangeShapeType="1"/>
            </p:cNvSpPr>
            <p:nvPr/>
          </p:nvSpPr>
          <p:spPr bwMode="auto">
            <a:xfrm>
              <a:off x="3524" y="3387"/>
              <a:ext cx="0" cy="9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23" name="Line 31"/>
            <p:cNvSpPr>
              <a:spLocks noChangeShapeType="1"/>
            </p:cNvSpPr>
            <p:nvPr/>
          </p:nvSpPr>
          <p:spPr bwMode="auto">
            <a:xfrm>
              <a:off x="4140" y="3387"/>
              <a:ext cx="0" cy="9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24" name="Line 32"/>
            <p:cNvSpPr>
              <a:spLocks noChangeShapeType="1"/>
            </p:cNvSpPr>
            <p:nvPr/>
          </p:nvSpPr>
          <p:spPr bwMode="auto">
            <a:xfrm>
              <a:off x="1700" y="3843"/>
              <a:ext cx="0" cy="11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25" name="Line 33"/>
            <p:cNvSpPr>
              <a:spLocks noChangeShapeType="1"/>
            </p:cNvSpPr>
            <p:nvPr/>
          </p:nvSpPr>
          <p:spPr bwMode="auto">
            <a:xfrm>
              <a:off x="2293" y="3843"/>
              <a:ext cx="0" cy="11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26" name="Line 34"/>
            <p:cNvSpPr>
              <a:spLocks noChangeShapeType="1"/>
            </p:cNvSpPr>
            <p:nvPr/>
          </p:nvSpPr>
          <p:spPr bwMode="auto">
            <a:xfrm>
              <a:off x="2886" y="3820"/>
              <a:ext cx="0" cy="13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27" name="Line 35"/>
            <p:cNvSpPr>
              <a:spLocks noChangeShapeType="1"/>
            </p:cNvSpPr>
            <p:nvPr/>
          </p:nvSpPr>
          <p:spPr bwMode="auto">
            <a:xfrm>
              <a:off x="3524" y="3843"/>
              <a:ext cx="0" cy="11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28" name="Line 36"/>
            <p:cNvSpPr>
              <a:spLocks noChangeShapeType="1"/>
            </p:cNvSpPr>
            <p:nvPr/>
          </p:nvSpPr>
          <p:spPr bwMode="auto">
            <a:xfrm>
              <a:off x="4163" y="3820"/>
              <a:ext cx="0" cy="11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29" name="Text Box 37"/>
            <p:cNvSpPr txBox="1">
              <a:spLocks noChangeArrowheads="1"/>
            </p:cNvSpPr>
            <p:nvPr/>
          </p:nvSpPr>
          <p:spPr bwMode="auto">
            <a:xfrm>
              <a:off x="1450" y="3888"/>
              <a:ext cx="3055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ru-RU" sz="2600">
                  <a:sym typeface="Wingdings" pitchFamily="2" charset="2"/>
                </a:rPr>
                <a:t></a:t>
              </a:r>
              <a:r>
                <a:rPr lang="ru-RU" sz="2600"/>
                <a:t>         </a:t>
              </a:r>
              <a:r>
                <a:rPr lang="ru-RU" sz="2600">
                  <a:sym typeface="Webdings" pitchFamily="18" charset="2"/>
                </a:rPr>
                <a:t></a:t>
              </a:r>
              <a:r>
                <a:rPr lang="ru-RU" sz="2600"/>
                <a:t>      </a:t>
              </a:r>
              <a:r>
                <a:rPr lang="ru-RU" sz="2600">
                  <a:sym typeface="Webdings" pitchFamily="18" charset="2"/>
                </a:rPr>
                <a:t></a:t>
              </a:r>
              <a:r>
                <a:rPr lang="ru-RU" sz="2600"/>
                <a:t>        </a:t>
              </a:r>
              <a:r>
                <a:rPr lang="ru-RU" sz="2600">
                  <a:sym typeface="Wingdings" pitchFamily="2" charset="2"/>
                </a:rPr>
                <a:t></a:t>
              </a:r>
              <a:r>
                <a:rPr lang="ru-RU" sz="2600"/>
                <a:t>        </a:t>
              </a:r>
              <a:r>
                <a:rPr lang="ru-RU" sz="2600">
                  <a:sym typeface="Webdings" pitchFamily="18" charset="2"/>
                </a:rPr>
                <a:t></a:t>
              </a:r>
              <a:endParaRPr lang="ru-RU" sz="2400"/>
            </a:p>
          </p:txBody>
        </p:sp>
        <p:sp>
          <p:nvSpPr>
            <p:cNvPr id="8230" name="Rectangle 38"/>
            <p:cNvSpPr>
              <a:spLocks noChangeArrowheads="1"/>
            </p:cNvSpPr>
            <p:nvPr/>
          </p:nvSpPr>
          <p:spPr bwMode="auto">
            <a:xfrm>
              <a:off x="333" y="2611"/>
              <a:ext cx="5243" cy="1300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31" name="Text Box 39"/>
            <p:cNvSpPr txBox="1">
              <a:spLocks noChangeArrowheads="1"/>
            </p:cNvSpPr>
            <p:nvPr/>
          </p:nvSpPr>
          <p:spPr bwMode="auto">
            <a:xfrm>
              <a:off x="1519" y="2659"/>
              <a:ext cx="2614" cy="2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ru-RU" sz="1400" b="1"/>
                <a:t>О п е р а ц и о н н а я   с и с т е м а</a:t>
              </a:r>
              <a:endParaRPr lang="ru-RU" sz="1400"/>
            </a:p>
          </p:txBody>
        </p:sp>
        <p:sp>
          <p:nvSpPr>
            <p:cNvPr id="8232" name="Line 40"/>
            <p:cNvSpPr>
              <a:spLocks noChangeShapeType="1"/>
            </p:cNvSpPr>
            <p:nvPr/>
          </p:nvSpPr>
          <p:spPr bwMode="auto">
            <a:xfrm>
              <a:off x="1234" y="3295"/>
              <a:ext cx="33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33" name="Line 41"/>
            <p:cNvSpPr>
              <a:spLocks noChangeShapeType="1"/>
            </p:cNvSpPr>
            <p:nvPr/>
          </p:nvSpPr>
          <p:spPr bwMode="auto">
            <a:xfrm>
              <a:off x="4277" y="3295"/>
              <a:ext cx="23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34" name="Line 42"/>
            <p:cNvSpPr>
              <a:spLocks noChangeShapeType="1"/>
            </p:cNvSpPr>
            <p:nvPr/>
          </p:nvSpPr>
          <p:spPr bwMode="auto">
            <a:xfrm>
              <a:off x="2909" y="3090"/>
              <a:ext cx="0" cy="11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35" name="Rectangle 43"/>
            <p:cNvSpPr>
              <a:spLocks noChangeArrowheads="1"/>
            </p:cNvSpPr>
            <p:nvPr/>
          </p:nvSpPr>
          <p:spPr bwMode="auto">
            <a:xfrm>
              <a:off x="173" y="836"/>
              <a:ext cx="5540" cy="3342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36" name="Rectangle 45"/>
            <p:cNvSpPr>
              <a:spLocks noChangeArrowheads="1"/>
            </p:cNvSpPr>
            <p:nvPr/>
          </p:nvSpPr>
          <p:spPr bwMode="auto">
            <a:xfrm>
              <a:off x="340" y="890"/>
              <a:ext cx="5216" cy="161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37" name="Line 46"/>
            <p:cNvSpPr>
              <a:spLocks noChangeShapeType="1"/>
            </p:cNvSpPr>
            <p:nvPr/>
          </p:nvSpPr>
          <p:spPr bwMode="auto">
            <a:xfrm>
              <a:off x="1134" y="890"/>
              <a:ext cx="0" cy="163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38" name="Line 47"/>
            <p:cNvSpPr>
              <a:spLocks noChangeShapeType="1"/>
            </p:cNvSpPr>
            <p:nvPr/>
          </p:nvSpPr>
          <p:spPr bwMode="auto">
            <a:xfrm>
              <a:off x="1905" y="890"/>
              <a:ext cx="0" cy="163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39" name="Line 48"/>
            <p:cNvSpPr>
              <a:spLocks noChangeShapeType="1"/>
            </p:cNvSpPr>
            <p:nvPr/>
          </p:nvSpPr>
          <p:spPr bwMode="auto">
            <a:xfrm>
              <a:off x="2721" y="890"/>
              <a:ext cx="0" cy="163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40" name="Line 49"/>
            <p:cNvSpPr>
              <a:spLocks noChangeShapeType="1"/>
            </p:cNvSpPr>
            <p:nvPr/>
          </p:nvSpPr>
          <p:spPr bwMode="auto">
            <a:xfrm>
              <a:off x="3492" y="890"/>
              <a:ext cx="0" cy="163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41" name="Line 50"/>
            <p:cNvSpPr>
              <a:spLocks noChangeShapeType="1"/>
            </p:cNvSpPr>
            <p:nvPr/>
          </p:nvSpPr>
          <p:spPr bwMode="auto">
            <a:xfrm>
              <a:off x="4173" y="890"/>
              <a:ext cx="0" cy="163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42" name="Line 51"/>
            <p:cNvSpPr>
              <a:spLocks noChangeShapeType="1"/>
            </p:cNvSpPr>
            <p:nvPr/>
          </p:nvSpPr>
          <p:spPr bwMode="auto">
            <a:xfrm>
              <a:off x="4717" y="890"/>
              <a:ext cx="0" cy="163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13" name="Picture 9" descr="pr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5963" y="4495800"/>
            <a:ext cx="3133725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pPr eaLnBrk="1" hangingPunct="1"/>
            <a:r>
              <a:rPr lang="ru-RU" smtClean="0"/>
              <a:t>Прикладные программы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557338"/>
            <a:ext cx="8229600" cy="1655762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sz="2800" smtClean="0"/>
              <a:t>К </a:t>
            </a:r>
            <a:r>
              <a:rPr lang="ru-RU" sz="2800" b="1" smtClean="0"/>
              <a:t>прикладным</a:t>
            </a:r>
            <a:r>
              <a:rPr lang="ru-RU" sz="2800" smtClean="0"/>
              <a:t> относятся программы, предназначенные для решения задач в различных сферах деятельности человека.</a:t>
            </a:r>
          </a:p>
        </p:txBody>
      </p:sp>
      <p:pic>
        <p:nvPicPr>
          <p:cNvPr id="47114" name="Picture 10" descr="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00563" y="4076700"/>
            <a:ext cx="33528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15" name="Picture 11" descr="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79725" y="3321050"/>
            <a:ext cx="352425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16" name="Picture 12" descr="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7088" y="2960688"/>
            <a:ext cx="3476625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7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7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7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7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7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smtClean="0"/>
              <a:t>Виды прикладного программного обеспечения</a:t>
            </a:r>
          </a:p>
        </p:txBody>
      </p:sp>
      <p:sp>
        <p:nvSpPr>
          <p:cNvPr id="10243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ru-RU" sz="2400" b="1" smtClean="0"/>
              <a:t>Текстовые процессоры</a:t>
            </a:r>
            <a:r>
              <a:rPr lang="ru-RU" sz="2400" smtClean="0"/>
              <a:t> – позволяют вводить, редактировать и форматировать  тест (</a:t>
            </a:r>
            <a:r>
              <a:rPr lang="en-US" sz="2400" b="1" smtClean="0"/>
              <a:t>Microsoft Word</a:t>
            </a:r>
            <a:r>
              <a:rPr lang="ru-RU" sz="2400" smtClean="0"/>
              <a:t>).</a:t>
            </a:r>
          </a:p>
        </p:txBody>
      </p:sp>
      <p:sp>
        <p:nvSpPr>
          <p:cNvPr id="10244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356100" y="1600200"/>
            <a:ext cx="4330700" cy="4525963"/>
          </a:xfrm>
        </p:spPr>
        <p:txBody>
          <a:bodyPr/>
          <a:lstStyle/>
          <a:p>
            <a:pPr eaLnBrk="1" hangingPunct="1"/>
            <a:r>
              <a:rPr lang="ru-RU" sz="2400" b="1" smtClean="0"/>
              <a:t>Графические редакторы</a:t>
            </a:r>
            <a:r>
              <a:rPr lang="ru-RU" sz="2400" smtClean="0"/>
              <a:t> – предназначены для создания и (или) обработки графических изображений. Различают растровые и векторные редакторы и программные средства для создания и обработки трехмерной графики (3</a:t>
            </a:r>
            <a:r>
              <a:rPr lang="en-US" sz="2400" smtClean="0"/>
              <a:t>D</a:t>
            </a:r>
            <a:r>
              <a:rPr lang="ru-RU" sz="2400" smtClean="0"/>
              <a:t>-редакторы) (</a:t>
            </a:r>
            <a:r>
              <a:rPr lang="en-US" sz="2400" b="1" smtClean="0"/>
              <a:t>Adobe PhotoShop</a:t>
            </a:r>
            <a:r>
              <a:rPr lang="ru-RU" sz="2400" i="1" smtClean="0"/>
              <a:t>).</a:t>
            </a:r>
            <a:endParaRPr lang="ru-RU" sz="2400" smtClean="0"/>
          </a:p>
        </p:txBody>
      </p:sp>
      <p:sp>
        <p:nvSpPr>
          <p:cNvPr id="10245" name="AutoShape 10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488238" y="6308725"/>
            <a:ext cx="1655762" cy="549275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Содержание</a:t>
            </a:r>
          </a:p>
        </p:txBody>
      </p:sp>
      <p:pic>
        <p:nvPicPr>
          <p:cNvPr id="10246" name="Picture 11" descr="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650" y="4149725"/>
            <a:ext cx="2733675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7" name="Picture 12" descr="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59338" y="5697538"/>
            <a:ext cx="220027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smtClean="0"/>
              <a:t>Виды прикладного программного обеспечения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38600" cy="3124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400" b="1" smtClean="0"/>
              <a:t>Системы управления базами данных</a:t>
            </a:r>
            <a:r>
              <a:rPr lang="ru-RU" sz="2400" smtClean="0"/>
              <a:t> (СУБД) – предназначены для создания базы данных, централизованного управления данными (</a:t>
            </a:r>
            <a:r>
              <a:rPr lang="en-US" sz="2400" b="1" smtClean="0"/>
              <a:t>Microsoft Access</a:t>
            </a:r>
            <a:r>
              <a:rPr lang="ru-RU" sz="2400" b="1" smtClean="0"/>
              <a:t>, </a:t>
            </a:r>
            <a:r>
              <a:rPr lang="en-US" sz="2400" b="1" smtClean="0"/>
              <a:t>FoxPro, Oracle, Paradox</a:t>
            </a:r>
            <a:r>
              <a:rPr lang="ru-RU" sz="2400" smtClean="0"/>
              <a:t>).</a:t>
            </a:r>
          </a:p>
        </p:txBody>
      </p:sp>
      <p:sp>
        <p:nvSpPr>
          <p:cNvPr id="11268" name="Rectangle 7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ru-RU" sz="2400" b="1" smtClean="0"/>
              <a:t>Табличные процессоры</a:t>
            </a:r>
            <a:r>
              <a:rPr lang="ru-RU" sz="2400" smtClean="0"/>
              <a:t> –  для автоматизации числовых расчетов на основе использования электронных таблиц (</a:t>
            </a:r>
            <a:r>
              <a:rPr lang="en-US" sz="2400" b="1" smtClean="0"/>
              <a:t>Microsoft Excel</a:t>
            </a:r>
            <a:r>
              <a:rPr lang="ru-RU" sz="2400" smtClean="0"/>
              <a:t>).</a:t>
            </a:r>
          </a:p>
        </p:txBody>
      </p:sp>
      <p:pic>
        <p:nvPicPr>
          <p:cNvPr id="11269" name="Picture 11" descr="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8063" y="4648200"/>
            <a:ext cx="2771775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Picture 12" descr="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825" y="4652963"/>
            <a:ext cx="3248025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3366"/>
      </a:hlink>
      <a:folHlink>
        <a:srgbClr val="99CCFF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FFCC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33CCCC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1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CC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1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CC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875</TotalTime>
  <Words>1697</Words>
  <Application>Microsoft Office PowerPoint</Application>
  <PresentationFormat>Экран (4:3)</PresentationFormat>
  <Paragraphs>264</Paragraphs>
  <Slides>39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39</vt:i4>
      </vt:variant>
    </vt:vector>
  </HeadingPairs>
  <TitlesOfParts>
    <vt:vector size="40" baseType="lpstr">
      <vt:lpstr>Оформление по умолчанию</vt:lpstr>
      <vt:lpstr>Программный   принцип работы компьютера     </vt:lpstr>
      <vt:lpstr>Программный принцип работы компьютера</vt:lpstr>
      <vt:lpstr>Программное обеспечение (ПО)</vt:lpstr>
      <vt:lpstr>Программы и данные</vt:lpstr>
      <vt:lpstr>Классификация ПО</vt:lpstr>
      <vt:lpstr>Структура программного обеспечения компьютера</vt:lpstr>
      <vt:lpstr>Прикладные программы</vt:lpstr>
      <vt:lpstr>Виды прикладного программного обеспечения</vt:lpstr>
      <vt:lpstr>Виды прикладного программного обеспечения</vt:lpstr>
      <vt:lpstr>Виды прикладного программного обеспечения</vt:lpstr>
      <vt:lpstr>Виды прикладного программного обеспечения</vt:lpstr>
      <vt:lpstr>Виды прикладного программного обеспечения</vt:lpstr>
      <vt:lpstr>Системы программирования</vt:lpstr>
      <vt:lpstr>Системное программное обеспечение</vt:lpstr>
      <vt:lpstr>Операционные системы</vt:lpstr>
      <vt:lpstr>Состав системных программ</vt:lpstr>
      <vt:lpstr>Действия, осуществляемые ОС при активизации прикладной программы</vt:lpstr>
      <vt:lpstr>Утилиты</vt:lpstr>
      <vt:lpstr>Виды операционных систем</vt:lpstr>
      <vt:lpstr>Операционная система MS DOS</vt:lpstr>
      <vt:lpstr>Операционная система Unix</vt:lpstr>
      <vt:lpstr>Операционная система Linux</vt:lpstr>
      <vt:lpstr>Операционная система Microsoft Windows</vt:lpstr>
      <vt:lpstr>Многозадачный режим работы</vt:lpstr>
      <vt:lpstr>Файлы и файловая система</vt:lpstr>
      <vt:lpstr>Папки</vt:lpstr>
      <vt:lpstr>Логические имена устройств</vt:lpstr>
      <vt:lpstr>Файловая структура жесткого диска</vt:lpstr>
      <vt:lpstr>Полное имя файла</vt:lpstr>
      <vt:lpstr>Операции с файлами</vt:lpstr>
      <vt:lpstr>Командное взаимодействие пользователя с компьютером</vt:lpstr>
      <vt:lpstr>Графический интерфейс пользователя</vt:lpstr>
      <vt:lpstr>Интерфейс Microsoft Windows</vt:lpstr>
      <vt:lpstr>Окна</vt:lpstr>
      <vt:lpstr>Многовариантность подачи команд</vt:lpstr>
      <vt:lpstr>Компьютерные вирусы и антивирусные программы</vt:lpstr>
      <vt:lpstr>«Троянские кони»</vt:lpstr>
      <vt:lpstr>Антивирусные программы</vt:lpstr>
      <vt:lpstr>Архиваторы</vt:lpstr>
    </vt:vector>
  </TitlesOfParts>
  <Company>Main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Программное обеспечение компьютера</dc:title>
  <dc:creator>Main</dc:creator>
  <cp:lastModifiedBy>user</cp:lastModifiedBy>
  <cp:revision>202</cp:revision>
  <dcterms:created xsi:type="dcterms:W3CDTF">2005-04-02T12:34:05Z</dcterms:created>
  <dcterms:modified xsi:type="dcterms:W3CDTF">2015-01-27T18:12:02Z</dcterms:modified>
</cp:coreProperties>
</file>