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90" y="-21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21E5C5-FC2E-4632-A5ED-28982BD96FCA}" type="datetimeFigureOut">
              <a:rPr lang="ru-RU" smtClean="0"/>
              <a:t>25.11.2013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8BD9FD-F721-4CF6-9CD8-A95528377CCB}"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E8BD9FD-F721-4CF6-9CD8-A95528377CCB}" type="slidenum">
              <a:rPr lang="ru-RU" smtClean="0"/>
              <a:t>6</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25.11.2013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25.11.2013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25.11.2013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692696"/>
            <a:ext cx="8229600" cy="5602634"/>
          </a:xfrm>
        </p:spPr>
        <p:txBody>
          <a:bodyPr>
            <a:normAutofit/>
          </a:bodyPr>
          <a:lstStyle/>
          <a:p>
            <a:r>
              <a:rPr lang="ru-RU" dirty="0" err="1" smtClean="0"/>
              <a:t>Презентація</a:t>
            </a:r>
            <a:r>
              <a:rPr lang="ru-RU" dirty="0" smtClean="0"/>
              <a:t> </a:t>
            </a:r>
            <a:br>
              <a:rPr lang="ru-RU" dirty="0" smtClean="0"/>
            </a:br>
            <a:r>
              <a:rPr lang="ru-RU" dirty="0" smtClean="0"/>
              <a:t>на тему:</a:t>
            </a:r>
            <a:br>
              <a:rPr lang="ru-RU" dirty="0" smtClean="0"/>
            </a:br>
            <a:r>
              <a:rPr lang="ru-RU" b="1" dirty="0" smtClean="0"/>
              <a:t>«</a:t>
            </a:r>
            <a:r>
              <a:rPr lang="ru-RU" b="1" dirty="0" err="1" smtClean="0"/>
              <a:t>Основи</a:t>
            </a:r>
            <a:r>
              <a:rPr lang="ru-RU" b="1" dirty="0" smtClean="0"/>
              <a:t> </a:t>
            </a:r>
            <a:r>
              <a:rPr lang="ru-RU" b="1" dirty="0" err="1" smtClean="0"/>
              <a:t>векторної</a:t>
            </a:r>
            <a:r>
              <a:rPr lang="ru-RU" b="1" dirty="0" smtClean="0"/>
              <a:t> </a:t>
            </a:r>
            <a:r>
              <a:rPr lang="ru-RU" b="1" dirty="0" err="1" smtClean="0"/>
              <a:t>графіки</a:t>
            </a:r>
            <a:r>
              <a:rPr lang="ru-RU" b="1" dirty="0" smtClean="0"/>
              <a:t>»</a:t>
            </a:r>
            <a:br>
              <a:rPr lang="ru-RU" b="1" dirty="0" smtClean="0"/>
            </a:br>
            <a:r>
              <a:rPr lang="ru-RU" b="1" dirty="0" smtClean="0"/>
              <a:t/>
            </a:r>
            <a:br>
              <a:rPr lang="ru-RU" b="1" dirty="0" smtClean="0"/>
            </a:br>
            <a:endParaRPr lang="ru-RU" b="1" dirty="0"/>
          </a:p>
        </p:txBody>
      </p:sp>
      <p:pic>
        <p:nvPicPr>
          <p:cNvPr id="7" name="Рисунок 6" descr="coredraw.jpg"/>
          <p:cNvPicPr>
            <a:picLocks noChangeAspect="1"/>
          </p:cNvPicPr>
          <p:nvPr/>
        </p:nvPicPr>
        <p:blipFill>
          <a:blip r:embed="rId2" cstate="print"/>
          <a:stretch>
            <a:fillRect/>
          </a:stretch>
        </p:blipFill>
        <p:spPr>
          <a:xfrm>
            <a:off x="4572000" y="3501008"/>
            <a:ext cx="4320480" cy="3198261"/>
          </a:xfrm>
          <a:prstGeom prst="rect">
            <a:avLst/>
          </a:prstGeom>
        </p:spPr>
      </p:pic>
    </p:spTree>
  </p:cSld>
  <p:clrMapOvr>
    <a:masterClrMapping/>
  </p:clrMapOvr>
  <p:transition spd="slow" advClick="0" advTm="5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5482952" cy="5818976"/>
          </a:xfrm>
        </p:spPr>
        <p:txBody>
          <a:bodyPr>
            <a:normAutofit/>
          </a:bodyPr>
          <a:lstStyle/>
          <a:p>
            <a:r>
              <a:rPr lang="uk-UA" sz="2400" b="1" i="1" dirty="0" smtClean="0">
                <a:latin typeface="+mn-lt"/>
              </a:rPr>
              <a:t>Векторна графіка </a:t>
            </a:r>
            <a:r>
              <a:rPr lang="uk-UA" sz="2400" dirty="0" smtClean="0">
                <a:latin typeface="+mn-lt"/>
              </a:rPr>
              <a:t>- це</a:t>
            </a:r>
            <a:r>
              <a:rPr lang="ru-RU" sz="2400" dirty="0" smtClean="0"/>
              <a:t> </a:t>
            </a:r>
            <a:r>
              <a:rPr lang="ru-RU" sz="2400" dirty="0" err="1" smtClean="0"/>
              <a:t>створення</a:t>
            </a:r>
            <a:r>
              <a:rPr lang="ru-RU" sz="2400" dirty="0" smtClean="0"/>
              <a:t> </a:t>
            </a:r>
            <a:r>
              <a:rPr lang="ru-RU" sz="2400" dirty="0" err="1" smtClean="0"/>
              <a:t>зображення</a:t>
            </a:r>
            <a:r>
              <a:rPr lang="ru-RU" sz="2400" dirty="0" smtClean="0"/>
              <a:t> </a:t>
            </a:r>
            <a:r>
              <a:rPr lang="ru-RU" sz="2400" dirty="0" err="1" smtClean="0"/>
              <a:t>з</a:t>
            </a:r>
            <a:r>
              <a:rPr lang="ru-RU" sz="2400" dirty="0" smtClean="0"/>
              <a:t> </a:t>
            </a:r>
            <a:r>
              <a:rPr lang="ru-RU" sz="2400" dirty="0" err="1" smtClean="0"/>
              <a:t>сукупності</a:t>
            </a:r>
            <a:r>
              <a:rPr lang="ru-RU" sz="2400" dirty="0" smtClean="0"/>
              <a:t> </a:t>
            </a:r>
            <a:r>
              <a:rPr lang="ru-RU" sz="2400" dirty="0" err="1" smtClean="0"/>
              <a:t>геометричних</a:t>
            </a:r>
            <a:r>
              <a:rPr lang="ru-RU" sz="2400" dirty="0" smtClean="0"/>
              <a:t> </a:t>
            </a:r>
            <a:r>
              <a:rPr lang="ru-RU" sz="2400" dirty="0" err="1" smtClean="0"/>
              <a:t>примітивів</a:t>
            </a:r>
            <a:r>
              <a:rPr lang="ru-RU" sz="2400" dirty="0" smtClean="0"/>
              <a:t> (</a:t>
            </a:r>
            <a:r>
              <a:rPr lang="ru-RU" sz="2400" dirty="0" err="1" smtClean="0"/>
              <a:t>точок</a:t>
            </a:r>
            <a:r>
              <a:rPr lang="ru-RU" sz="2400" dirty="0" smtClean="0"/>
              <a:t>, </a:t>
            </a:r>
            <a:r>
              <a:rPr lang="ru-RU" sz="2400" dirty="0" err="1" smtClean="0"/>
              <a:t>ліній</a:t>
            </a:r>
            <a:r>
              <a:rPr lang="ru-RU" sz="2400" dirty="0" smtClean="0"/>
              <a:t>, </a:t>
            </a:r>
            <a:r>
              <a:rPr lang="ru-RU" sz="2400" dirty="0" err="1" smtClean="0"/>
              <a:t>кривих</a:t>
            </a:r>
            <a:r>
              <a:rPr lang="ru-RU" sz="2400" dirty="0" smtClean="0"/>
              <a:t>), </a:t>
            </a:r>
            <a:r>
              <a:rPr lang="ru-RU" sz="2400" dirty="0" err="1" smtClean="0"/>
              <a:t>тобто</a:t>
            </a:r>
            <a:r>
              <a:rPr lang="ru-RU" sz="2400" dirty="0" smtClean="0"/>
              <a:t> </a:t>
            </a:r>
            <a:r>
              <a:rPr lang="ru-RU" sz="2400" dirty="0" err="1" smtClean="0"/>
              <a:t>об’єктів</a:t>
            </a:r>
            <a:r>
              <a:rPr lang="ru-RU" sz="2400" dirty="0" smtClean="0"/>
              <a:t>, </a:t>
            </a:r>
            <a:r>
              <a:rPr lang="ru-RU" sz="2400" dirty="0" err="1" smtClean="0"/>
              <a:t>які</a:t>
            </a:r>
            <a:r>
              <a:rPr lang="ru-RU" sz="2400" dirty="0" smtClean="0"/>
              <a:t> </a:t>
            </a:r>
            <a:r>
              <a:rPr lang="ru-RU" sz="2400" dirty="0" err="1" smtClean="0"/>
              <a:t>можна</a:t>
            </a:r>
            <a:r>
              <a:rPr lang="ru-RU" sz="2400" dirty="0" smtClean="0"/>
              <a:t> </a:t>
            </a:r>
            <a:r>
              <a:rPr lang="ru-RU" sz="2400" dirty="0" err="1" smtClean="0"/>
              <a:t>описати</a:t>
            </a:r>
            <a:r>
              <a:rPr lang="ru-RU" sz="2400" dirty="0" smtClean="0"/>
              <a:t> </a:t>
            </a:r>
            <a:r>
              <a:rPr lang="ru-RU" sz="2400" dirty="0" err="1" smtClean="0"/>
              <a:t>математичним</a:t>
            </a:r>
            <a:r>
              <a:rPr lang="ru-RU" sz="2400" dirty="0" smtClean="0"/>
              <a:t> </a:t>
            </a:r>
            <a:r>
              <a:rPr lang="ru-RU" sz="2400" dirty="0" err="1" smtClean="0"/>
              <a:t>рівнянням</a:t>
            </a:r>
            <a:r>
              <a:rPr lang="ru-RU" sz="2400" dirty="0" smtClean="0"/>
              <a:t>. На </a:t>
            </a:r>
            <a:r>
              <a:rPr lang="ru-RU" sz="2400" dirty="0" err="1" smtClean="0"/>
              <a:t>відміну</a:t>
            </a:r>
            <a:r>
              <a:rPr lang="ru-RU" sz="2400" dirty="0" smtClean="0"/>
              <a:t> </a:t>
            </a:r>
            <a:r>
              <a:rPr lang="ru-RU" sz="2400" dirty="0" err="1" smtClean="0"/>
              <a:t>від</a:t>
            </a:r>
            <a:r>
              <a:rPr lang="ru-RU" sz="2400" dirty="0" smtClean="0"/>
              <a:t> </a:t>
            </a:r>
            <a:r>
              <a:rPr lang="ru-RU" sz="2400" dirty="0" err="1" smtClean="0"/>
              <a:t>растової</a:t>
            </a:r>
            <a:r>
              <a:rPr lang="ru-RU" sz="2400" dirty="0" smtClean="0"/>
              <a:t> </a:t>
            </a:r>
            <a:r>
              <a:rPr lang="ru-RU" sz="2400" dirty="0" err="1" smtClean="0"/>
              <a:t>графіки</a:t>
            </a:r>
            <a:r>
              <a:rPr lang="ru-RU" sz="2400" dirty="0" smtClean="0"/>
              <a:t>, </a:t>
            </a:r>
            <a:r>
              <a:rPr lang="ru-RU" sz="2400" dirty="0" smtClean="0"/>
              <a:t>яка </a:t>
            </a:r>
            <a:r>
              <a:rPr lang="ru-RU" sz="2400" dirty="0" err="1" smtClean="0"/>
              <a:t>подає</a:t>
            </a:r>
            <a:r>
              <a:rPr lang="ru-RU" sz="2400" dirty="0" smtClean="0"/>
              <a:t> </a:t>
            </a:r>
            <a:r>
              <a:rPr lang="ru-RU" sz="2400" dirty="0" err="1" smtClean="0"/>
              <a:t>зображення</a:t>
            </a:r>
            <a:r>
              <a:rPr lang="ru-RU" sz="2400" dirty="0" smtClean="0"/>
              <a:t>, як </a:t>
            </a:r>
            <a:r>
              <a:rPr lang="ru-RU" sz="2400" dirty="0" err="1" smtClean="0"/>
              <a:t>набір</a:t>
            </a:r>
            <a:r>
              <a:rPr lang="ru-RU" sz="2400" dirty="0" smtClean="0"/>
              <a:t> </a:t>
            </a:r>
            <a:r>
              <a:rPr lang="ru-RU" sz="2400" dirty="0" err="1" smtClean="0"/>
              <a:t>пікселів</a:t>
            </a:r>
            <a:r>
              <a:rPr lang="ru-RU" sz="2400" dirty="0" smtClean="0"/>
              <a:t>(</a:t>
            </a:r>
            <a:r>
              <a:rPr lang="ru-RU" sz="2400" dirty="0" err="1" smtClean="0"/>
              <a:t>точок</a:t>
            </a:r>
            <a:r>
              <a:rPr lang="ru-RU" sz="2400" dirty="0" smtClean="0"/>
              <a:t>).</a:t>
            </a:r>
            <a:endParaRPr lang="ru-RU" sz="2400" dirty="0">
              <a:latin typeface="+mn-lt"/>
            </a:endParaRPr>
          </a:p>
        </p:txBody>
      </p:sp>
      <p:pic>
        <p:nvPicPr>
          <p:cNvPr id="3" name="Рисунок 2" descr="do38tsyir7fk.png"/>
          <p:cNvPicPr>
            <a:picLocks noChangeAspect="1"/>
          </p:cNvPicPr>
          <p:nvPr/>
        </p:nvPicPr>
        <p:blipFill>
          <a:blip r:embed="rId2" cstate="print"/>
          <a:stretch>
            <a:fillRect/>
          </a:stretch>
        </p:blipFill>
        <p:spPr>
          <a:xfrm>
            <a:off x="3563888" y="4365104"/>
            <a:ext cx="5022689" cy="1959763"/>
          </a:xfrm>
          <a:prstGeom prst="rect">
            <a:avLst/>
          </a:prstGeom>
          <a:solidFill>
            <a:schemeClr val="bg2">
              <a:lumMod val="90000"/>
            </a:schemeClr>
          </a:solidFill>
        </p:spPr>
      </p:pic>
    </p:spTree>
  </p:cSld>
  <p:clrMapOvr>
    <a:masterClrMapping/>
  </p:clrMapOvr>
  <p:transition spd="slow" advClick="0" advTm="11000">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Равнобедренный треугольник 2"/>
          <p:cNvSpPr/>
          <p:nvPr/>
        </p:nvSpPr>
        <p:spPr>
          <a:xfrm>
            <a:off x="6804248" y="3356992"/>
            <a:ext cx="2483768" cy="2952328"/>
          </a:xfrm>
          <a:prstGeom prst="triangle">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323528" y="548680"/>
            <a:ext cx="5410944" cy="5890984"/>
          </a:xfrm>
        </p:spPr>
        <p:txBody>
          <a:bodyPr>
            <a:normAutofit/>
          </a:bodyPr>
          <a:lstStyle/>
          <a:p>
            <a:r>
              <a:rPr lang="ru-RU" sz="2400" dirty="0" err="1" smtClean="0"/>
              <a:t>Векторні</a:t>
            </a:r>
            <a:r>
              <a:rPr lang="ru-RU" sz="2400" dirty="0" smtClean="0"/>
              <a:t> </a:t>
            </a:r>
            <a:r>
              <a:rPr lang="ru-RU" sz="2400" dirty="0" err="1" smtClean="0"/>
              <a:t>об'єкти</a:t>
            </a:r>
            <a:r>
              <a:rPr lang="ru-RU" sz="2400" dirty="0" smtClean="0"/>
              <a:t> </a:t>
            </a:r>
            <a:r>
              <a:rPr lang="ru-RU" sz="2400" dirty="0" err="1" smtClean="0"/>
              <a:t>завжди</a:t>
            </a:r>
            <a:r>
              <a:rPr lang="ru-RU" sz="2400" dirty="0" smtClean="0"/>
              <a:t> </a:t>
            </a:r>
            <a:r>
              <a:rPr lang="ru-RU" sz="2400" dirty="0" err="1" smtClean="0"/>
              <a:t>мають</a:t>
            </a:r>
            <a:r>
              <a:rPr lang="ru-RU" sz="2400" dirty="0" smtClean="0"/>
              <a:t> шлях, </a:t>
            </a:r>
            <a:r>
              <a:rPr lang="ru-RU" sz="2400" dirty="0" err="1" smtClean="0"/>
              <a:t>що</a:t>
            </a:r>
            <a:r>
              <a:rPr lang="ru-RU" sz="2400" dirty="0" smtClean="0"/>
              <a:t> </a:t>
            </a:r>
            <a:r>
              <a:rPr lang="ru-RU" sz="2400" dirty="0" err="1" smtClean="0"/>
              <a:t>визначає</a:t>
            </a:r>
            <a:r>
              <a:rPr lang="ru-RU" sz="2400" dirty="0" smtClean="0"/>
              <a:t> </a:t>
            </a:r>
            <a:r>
              <a:rPr lang="ru-RU" sz="2400" dirty="0" err="1" smtClean="0"/>
              <a:t>їх</a:t>
            </a:r>
            <a:r>
              <a:rPr lang="ru-RU" sz="2400" dirty="0" smtClean="0"/>
              <a:t> форму. </a:t>
            </a:r>
            <a:r>
              <a:rPr lang="ru-RU" sz="2400" dirty="0" err="1" smtClean="0"/>
              <a:t>Якщо</a:t>
            </a:r>
            <a:r>
              <a:rPr lang="ru-RU" sz="2400" dirty="0" smtClean="0"/>
              <a:t> шлях </a:t>
            </a:r>
            <a:r>
              <a:rPr lang="ru-RU" sz="2400" dirty="0" err="1" smtClean="0"/>
              <a:t>є</a:t>
            </a:r>
            <a:r>
              <a:rPr lang="ru-RU" sz="2400" dirty="0" smtClean="0"/>
              <a:t> </a:t>
            </a:r>
            <a:r>
              <a:rPr lang="ru-RU" sz="2400" dirty="0" err="1" smtClean="0"/>
              <a:t>замкненим</a:t>
            </a:r>
            <a:r>
              <a:rPr lang="ru-RU" sz="2400" dirty="0" smtClean="0"/>
              <a:t>, </a:t>
            </a:r>
            <a:r>
              <a:rPr lang="ru-RU" sz="2400" dirty="0" err="1" smtClean="0"/>
              <a:t>тобто</a:t>
            </a:r>
            <a:r>
              <a:rPr lang="ru-RU" sz="2400" dirty="0" smtClean="0"/>
              <a:t> </a:t>
            </a:r>
            <a:r>
              <a:rPr lang="ru-RU" sz="2400" dirty="0" err="1" smtClean="0"/>
              <a:t>кінцева</a:t>
            </a:r>
            <a:r>
              <a:rPr lang="ru-RU" sz="2400" dirty="0" smtClean="0"/>
              <a:t> точка </a:t>
            </a:r>
            <a:r>
              <a:rPr lang="ru-RU" sz="2400" dirty="0" err="1" smtClean="0"/>
              <a:t>співпадає</a:t>
            </a:r>
            <a:r>
              <a:rPr lang="ru-RU" sz="2400" dirty="0" smtClean="0"/>
              <a:t> </a:t>
            </a:r>
            <a:r>
              <a:rPr lang="ru-RU" sz="2400" dirty="0" err="1" smtClean="0"/>
              <a:t>з</a:t>
            </a:r>
            <a:r>
              <a:rPr lang="ru-RU" sz="2400" dirty="0" smtClean="0"/>
              <a:t> </a:t>
            </a:r>
            <a:r>
              <a:rPr lang="ru-RU" sz="2400" dirty="0" err="1" smtClean="0"/>
              <a:t>початковою</a:t>
            </a:r>
            <a:r>
              <a:rPr lang="ru-RU" sz="2400" dirty="0" smtClean="0"/>
              <a:t>, </a:t>
            </a:r>
            <a:r>
              <a:rPr lang="ru-RU" sz="2400" dirty="0" err="1" smtClean="0"/>
              <a:t>об'єкт</a:t>
            </a:r>
            <a:r>
              <a:rPr lang="ru-RU" sz="2400" dirty="0" smtClean="0"/>
              <a:t> </a:t>
            </a:r>
            <a:r>
              <a:rPr lang="ru-RU" sz="2400" dirty="0" err="1" smtClean="0"/>
              <a:t>має</a:t>
            </a:r>
            <a:r>
              <a:rPr lang="ru-RU" sz="2400" dirty="0" smtClean="0"/>
              <a:t> </a:t>
            </a:r>
            <a:r>
              <a:rPr lang="ru-RU" sz="2400" dirty="0" err="1" smtClean="0"/>
              <a:t>внутрішню</a:t>
            </a:r>
            <a:r>
              <a:rPr lang="ru-RU" sz="2400" dirty="0" smtClean="0"/>
              <a:t> </a:t>
            </a:r>
            <a:r>
              <a:rPr lang="ru-RU" sz="2400" dirty="0" err="1" smtClean="0"/>
              <a:t>ділянку</a:t>
            </a:r>
            <a:r>
              <a:rPr lang="ru-RU" sz="2400" dirty="0" smtClean="0"/>
              <a:t>, яка </a:t>
            </a:r>
            <a:r>
              <a:rPr lang="ru-RU" sz="2400" dirty="0" err="1" smtClean="0"/>
              <a:t>може</a:t>
            </a:r>
            <a:r>
              <a:rPr lang="ru-RU" sz="2400" dirty="0" smtClean="0"/>
              <a:t> бути </a:t>
            </a:r>
            <a:r>
              <a:rPr lang="ru-RU" sz="2400" dirty="0" err="1" smtClean="0"/>
              <a:t>заповненою</a:t>
            </a:r>
            <a:r>
              <a:rPr lang="ru-RU" sz="2400" dirty="0" smtClean="0"/>
              <a:t> </a:t>
            </a:r>
            <a:r>
              <a:rPr lang="ru-RU" sz="2400" dirty="0" err="1" smtClean="0"/>
              <a:t>кольором</a:t>
            </a:r>
            <a:r>
              <a:rPr lang="ru-RU" sz="2400" dirty="0" smtClean="0"/>
              <a:t> </a:t>
            </a:r>
            <a:r>
              <a:rPr lang="ru-RU" sz="2400" dirty="0" err="1" smtClean="0"/>
              <a:t>або</a:t>
            </a:r>
            <a:r>
              <a:rPr lang="ru-RU" sz="2400" dirty="0" smtClean="0"/>
              <a:t> </a:t>
            </a:r>
            <a:r>
              <a:rPr lang="ru-RU" sz="2400" dirty="0" err="1" smtClean="0"/>
              <a:t>іншими</a:t>
            </a:r>
            <a:r>
              <a:rPr lang="ru-RU" sz="2400" dirty="0" smtClean="0"/>
              <a:t> </a:t>
            </a:r>
            <a:r>
              <a:rPr lang="ru-RU" sz="2400" dirty="0" err="1" smtClean="0"/>
              <a:t>об'єктами</a:t>
            </a:r>
            <a:r>
              <a:rPr lang="ru-RU" sz="2400" dirty="0" smtClean="0"/>
              <a:t>. </a:t>
            </a:r>
            <a:r>
              <a:rPr lang="ru-RU" sz="2400" dirty="0" err="1" smtClean="0"/>
              <a:t>Всі</a:t>
            </a:r>
            <a:r>
              <a:rPr lang="ru-RU" sz="2400" dirty="0" smtClean="0"/>
              <a:t> шляхи </a:t>
            </a:r>
            <a:r>
              <a:rPr lang="ru-RU" sz="2400" dirty="0" err="1" smtClean="0"/>
              <a:t>містять</a:t>
            </a:r>
            <a:r>
              <a:rPr lang="ru-RU" sz="2400" dirty="0" smtClean="0"/>
              <a:t> два компонента: </a:t>
            </a:r>
            <a:r>
              <a:rPr lang="ru-RU" sz="2400" dirty="0" err="1" smtClean="0"/>
              <a:t>сегменти</a:t>
            </a:r>
            <a:r>
              <a:rPr lang="ru-RU" sz="2400" dirty="0" smtClean="0"/>
              <a:t> та </a:t>
            </a:r>
            <a:r>
              <a:rPr lang="ru-RU" sz="2400" dirty="0" err="1" smtClean="0"/>
              <a:t>вузли</a:t>
            </a:r>
            <a:r>
              <a:rPr lang="ru-RU" sz="2400" dirty="0" smtClean="0"/>
              <a:t/>
            </a:r>
            <a:br>
              <a:rPr lang="ru-RU" sz="2400" dirty="0" smtClean="0"/>
            </a:br>
            <a:r>
              <a:rPr lang="ru-RU" sz="2400" b="1" dirty="0" smtClean="0"/>
              <a:t> Шлях</a:t>
            </a:r>
            <a:r>
              <a:rPr lang="ru-RU" sz="2400" dirty="0" smtClean="0"/>
              <a:t> </a:t>
            </a:r>
            <a:r>
              <a:rPr lang="ru-RU" sz="2400" dirty="0" err="1" smtClean="0"/>
              <a:t>являє</a:t>
            </a:r>
            <a:r>
              <a:rPr lang="ru-RU" sz="2400" dirty="0" smtClean="0"/>
              <a:t> собою маршрут, </a:t>
            </a:r>
            <a:r>
              <a:rPr lang="ru-RU" sz="2400" dirty="0" err="1" smtClean="0"/>
              <a:t>що</a:t>
            </a:r>
            <a:r>
              <a:rPr lang="ru-RU" sz="2400" dirty="0" smtClean="0"/>
              <a:t> </a:t>
            </a:r>
            <a:r>
              <a:rPr lang="ru-RU" sz="2400" dirty="0" err="1" smtClean="0"/>
              <a:t>з'єднує</a:t>
            </a:r>
            <a:r>
              <a:rPr lang="ru-RU" sz="2400" dirty="0" smtClean="0"/>
              <a:t> </a:t>
            </a:r>
            <a:r>
              <a:rPr lang="ru-RU" sz="2400" dirty="0" err="1" smtClean="0"/>
              <a:t>початкову</a:t>
            </a:r>
            <a:r>
              <a:rPr lang="ru-RU" sz="2400" dirty="0" smtClean="0"/>
              <a:t> та </a:t>
            </a:r>
            <a:r>
              <a:rPr lang="ru-RU" sz="2400" dirty="0" err="1" smtClean="0"/>
              <a:t>кінцеву</a:t>
            </a:r>
            <a:r>
              <a:rPr lang="ru-RU" sz="2400" dirty="0" smtClean="0"/>
              <a:t> точку. </a:t>
            </a:r>
            <a:br>
              <a:rPr lang="ru-RU" sz="2400" dirty="0" smtClean="0"/>
            </a:br>
            <a:r>
              <a:rPr lang="ru-RU" sz="2400" b="1" dirty="0" smtClean="0">
                <a:latin typeface="+mn-lt"/>
              </a:rPr>
              <a:t>Сегмент</a:t>
            </a:r>
            <a:r>
              <a:rPr lang="ru-RU" sz="2400" dirty="0" smtClean="0">
                <a:latin typeface="+mn-lt"/>
              </a:rPr>
              <a:t> </a:t>
            </a:r>
            <a:r>
              <a:rPr lang="ru-RU" sz="2400" dirty="0" smtClean="0">
                <a:latin typeface="+mn-lt"/>
              </a:rPr>
              <a:t>- </a:t>
            </a:r>
            <a:r>
              <a:rPr lang="ru-RU" sz="2200" dirty="0" err="1" smtClean="0">
                <a:latin typeface="+mn-lt"/>
              </a:rPr>
              <a:t>окрема</a:t>
            </a:r>
            <a:r>
              <a:rPr lang="ru-RU" sz="2200" dirty="0" smtClean="0">
                <a:latin typeface="+mn-lt"/>
              </a:rPr>
              <a:t> </a:t>
            </a:r>
            <a:r>
              <a:rPr lang="ru-RU" sz="2200" dirty="0" err="1" smtClean="0">
                <a:latin typeface="+mn-lt"/>
              </a:rPr>
              <a:t>частина</a:t>
            </a:r>
            <a:r>
              <a:rPr lang="ru-RU" sz="2200" dirty="0" smtClean="0">
                <a:latin typeface="+mn-lt"/>
              </a:rPr>
              <a:t> шляху, </a:t>
            </a:r>
            <a:r>
              <a:rPr lang="ru-RU" sz="2200" dirty="0" err="1" smtClean="0">
                <a:latin typeface="+mn-lt"/>
              </a:rPr>
              <a:t>може</a:t>
            </a:r>
            <a:r>
              <a:rPr lang="ru-RU" sz="2200" dirty="0" smtClean="0">
                <a:latin typeface="+mn-lt"/>
              </a:rPr>
              <a:t> бути як прямою, так </a:t>
            </a:r>
            <a:r>
              <a:rPr lang="ru-RU" sz="2200" dirty="0" err="1" smtClean="0">
                <a:latin typeface="+mn-lt"/>
              </a:rPr>
              <a:t>і</a:t>
            </a:r>
            <a:r>
              <a:rPr lang="ru-RU" sz="2200" dirty="0" smtClean="0">
                <a:latin typeface="+mn-lt"/>
              </a:rPr>
              <a:t> кривою </a:t>
            </a:r>
            <a:r>
              <a:rPr lang="ru-RU" sz="2200" dirty="0" err="1" smtClean="0">
                <a:latin typeface="+mn-lt"/>
              </a:rPr>
              <a:t>лінією</a:t>
            </a:r>
            <a:r>
              <a:rPr lang="ru-RU" sz="2400" dirty="0" smtClean="0">
                <a:latin typeface="+mn-lt"/>
              </a:rPr>
              <a:t>.</a:t>
            </a:r>
            <a:br>
              <a:rPr lang="ru-RU" sz="2400" dirty="0" smtClean="0">
                <a:latin typeface="+mn-lt"/>
              </a:rPr>
            </a:br>
            <a:r>
              <a:rPr lang="ru-RU" sz="2400" b="1" dirty="0" err="1" smtClean="0">
                <a:latin typeface="+mn-lt"/>
              </a:rPr>
              <a:t>Вузол</a:t>
            </a:r>
            <a:r>
              <a:rPr lang="ru-RU" sz="2400" dirty="0" smtClean="0">
                <a:latin typeface="+mn-lt"/>
              </a:rPr>
              <a:t> </a:t>
            </a:r>
            <a:r>
              <a:rPr lang="ru-RU" sz="2200" dirty="0" smtClean="0">
                <a:latin typeface="+mn-lt"/>
              </a:rPr>
              <a:t>- </a:t>
            </a:r>
            <a:r>
              <a:rPr lang="ru-RU" sz="2200" dirty="0" err="1" smtClean="0">
                <a:latin typeface="+mn-lt"/>
              </a:rPr>
              <a:t>початкова</a:t>
            </a:r>
            <a:r>
              <a:rPr lang="ru-RU" sz="2200" dirty="0" smtClean="0">
                <a:latin typeface="+mn-lt"/>
              </a:rPr>
              <a:t> </a:t>
            </a:r>
            <a:r>
              <a:rPr lang="ru-RU" sz="2200" dirty="0" err="1" smtClean="0">
                <a:latin typeface="+mn-lt"/>
              </a:rPr>
              <a:t>або</a:t>
            </a:r>
            <a:r>
              <a:rPr lang="ru-RU" sz="2200" dirty="0" smtClean="0">
                <a:latin typeface="+mn-lt"/>
              </a:rPr>
              <a:t> </a:t>
            </a:r>
            <a:r>
              <a:rPr lang="ru-RU" sz="2200" dirty="0" err="1" smtClean="0">
                <a:latin typeface="+mn-lt"/>
              </a:rPr>
              <a:t>кінцева</a:t>
            </a:r>
            <a:r>
              <a:rPr lang="ru-RU" sz="2200" dirty="0" smtClean="0">
                <a:latin typeface="+mn-lt"/>
              </a:rPr>
              <a:t> точка сегмента.</a:t>
            </a:r>
            <a:r>
              <a:rPr lang="ru-RU" sz="2400" dirty="0" smtClean="0"/>
              <a:t/>
            </a:r>
            <a:br>
              <a:rPr lang="ru-RU" sz="2400" dirty="0" smtClean="0"/>
            </a:br>
            <a:endParaRPr lang="ru-RU" sz="2400" dirty="0">
              <a:latin typeface="+mn-lt"/>
            </a:endParaRPr>
          </a:p>
        </p:txBody>
      </p:sp>
      <p:sp>
        <p:nvSpPr>
          <p:cNvPr id="9" name="Овал 8"/>
          <p:cNvSpPr/>
          <p:nvPr/>
        </p:nvSpPr>
        <p:spPr>
          <a:xfrm>
            <a:off x="5436096" y="4841776"/>
            <a:ext cx="2304256" cy="2016224"/>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spd="slow" advClick="0" advTm="20000">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0"/>
                                        <p:tgtEl>
                                          <p:spTgt spid="3"/>
                                        </p:tgtEl>
                                      </p:cBhvr>
                                    </p:animEffect>
                                    <p:anim calcmode="lin" valueType="num">
                                      <p:cBhvr>
                                        <p:cTn id="8" dur="3000" fill="hold"/>
                                        <p:tgtEl>
                                          <p:spTgt spid="3"/>
                                        </p:tgtEl>
                                        <p:attrNameLst>
                                          <p:attrName>ppt_x</p:attrName>
                                        </p:attrNameLst>
                                      </p:cBhvr>
                                      <p:tavLst>
                                        <p:tav tm="0">
                                          <p:val>
                                            <p:strVal val="#ppt_x"/>
                                          </p:val>
                                        </p:tav>
                                        <p:tav tm="100000">
                                          <p:val>
                                            <p:strVal val="#ppt_x"/>
                                          </p:val>
                                        </p:tav>
                                      </p:tavLst>
                                    </p:anim>
                                    <p:anim calcmode="lin" valueType="num">
                                      <p:cBhvr>
                                        <p:cTn id="9" dur="3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3000"/>
                            </p:stCondLst>
                            <p:childTnLst>
                              <p:par>
                                <p:cTn id="11" presetID="2" presetClass="entr" presetSubtype="4"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332656"/>
            <a:ext cx="5616624" cy="5256584"/>
          </a:xfrm>
        </p:spPr>
        <p:txBody>
          <a:bodyPr>
            <a:normAutofit/>
          </a:bodyPr>
          <a:lstStyle/>
          <a:p>
            <a:r>
              <a:rPr lang="uk-UA" sz="2400" dirty="0" smtClean="0">
                <a:latin typeface="+mn-lt"/>
              </a:rPr>
              <a:t>   Основним елементом є лінія, яка </a:t>
            </a:r>
            <a:r>
              <a:rPr lang="uk-UA" sz="2400" dirty="0" err="1" smtClean="0">
                <a:latin typeface="+mn-lt"/>
              </a:rPr>
              <a:t>характерезується</a:t>
            </a:r>
            <a:r>
              <a:rPr lang="uk-UA" sz="2400" dirty="0" smtClean="0">
                <a:latin typeface="+mn-lt"/>
              </a:rPr>
              <a:t> формою</a:t>
            </a:r>
            <a:br>
              <a:rPr lang="uk-UA" sz="2400" dirty="0" smtClean="0">
                <a:latin typeface="+mn-lt"/>
              </a:rPr>
            </a:br>
            <a:r>
              <a:rPr lang="uk-UA" sz="2400" dirty="0" smtClean="0">
                <a:latin typeface="+mn-lt"/>
              </a:rPr>
              <a:t>   </a:t>
            </a:r>
            <a:r>
              <a:rPr lang="uk-UA" sz="2400" i="1" dirty="0" smtClean="0">
                <a:latin typeface="+mn-lt"/>
              </a:rPr>
              <a:t>Найчастіше використовується для             побудови: </a:t>
            </a:r>
            <a:br>
              <a:rPr lang="uk-UA" sz="2400" i="1" dirty="0" smtClean="0">
                <a:latin typeface="+mn-lt"/>
              </a:rPr>
            </a:br>
            <a:r>
              <a:rPr lang="uk-UA" sz="2000" dirty="0" smtClean="0">
                <a:latin typeface="+mn-lt"/>
              </a:rPr>
              <a:t>1. логотипу</a:t>
            </a:r>
            <a:br>
              <a:rPr lang="uk-UA" sz="2000" dirty="0" smtClean="0">
                <a:latin typeface="+mn-lt"/>
              </a:rPr>
            </a:br>
            <a:r>
              <a:rPr lang="uk-UA" sz="2000" dirty="0" smtClean="0">
                <a:latin typeface="+mn-lt"/>
              </a:rPr>
              <a:t>2. графічного знаку</a:t>
            </a:r>
            <a:br>
              <a:rPr lang="uk-UA" sz="2000" dirty="0" smtClean="0">
                <a:latin typeface="+mn-lt"/>
              </a:rPr>
            </a:br>
            <a:r>
              <a:rPr lang="uk-UA" sz="2000" dirty="0" smtClean="0">
                <a:latin typeface="+mn-lt"/>
              </a:rPr>
              <a:t>3. орнаменту</a:t>
            </a:r>
            <a:br>
              <a:rPr lang="uk-UA" sz="2000" dirty="0" smtClean="0">
                <a:latin typeface="+mn-lt"/>
              </a:rPr>
            </a:br>
            <a:r>
              <a:rPr lang="uk-UA" sz="2400" dirty="0" smtClean="0"/>
              <a:t/>
            </a:r>
            <a:br>
              <a:rPr lang="uk-UA" sz="2400" dirty="0" smtClean="0"/>
            </a:br>
            <a:endParaRPr lang="ru-RU" sz="2400" dirty="0">
              <a:latin typeface="+mn-lt"/>
            </a:endParaRPr>
          </a:p>
        </p:txBody>
      </p:sp>
      <p:pic>
        <p:nvPicPr>
          <p:cNvPr id="3" name="Рисунок 2" descr="21.gif"/>
          <p:cNvPicPr>
            <a:picLocks noChangeAspect="1"/>
          </p:cNvPicPr>
          <p:nvPr/>
        </p:nvPicPr>
        <p:blipFill>
          <a:blip r:embed="rId2" cstate="print"/>
          <a:stretch>
            <a:fillRect/>
          </a:stretch>
        </p:blipFill>
        <p:spPr>
          <a:xfrm>
            <a:off x="4644008" y="5229200"/>
            <a:ext cx="3144962" cy="1390943"/>
          </a:xfrm>
          <a:prstGeom prst="rect">
            <a:avLst/>
          </a:prstGeom>
        </p:spPr>
      </p:pic>
      <p:pic>
        <p:nvPicPr>
          <p:cNvPr id="5" name="Рисунок 4" descr="2z.png"/>
          <p:cNvPicPr>
            <a:picLocks noChangeAspect="1"/>
          </p:cNvPicPr>
          <p:nvPr/>
        </p:nvPicPr>
        <p:blipFill>
          <a:blip r:embed="rId3" cstate="print"/>
          <a:stretch>
            <a:fillRect/>
          </a:stretch>
        </p:blipFill>
        <p:spPr>
          <a:xfrm>
            <a:off x="5220072" y="2564904"/>
            <a:ext cx="3388068" cy="2272655"/>
          </a:xfrm>
          <a:prstGeom prst="rect">
            <a:avLst/>
          </a:prstGeom>
        </p:spPr>
      </p:pic>
      <p:pic>
        <p:nvPicPr>
          <p:cNvPr id="6" name="Рисунок 5" descr="1350161103_vectorized_fretwork_pattern.jpg"/>
          <p:cNvPicPr>
            <a:picLocks noChangeAspect="1"/>
          </p:cNvPicPr>
          <p:nvPr/>
        </p:nvPicPr>
        <p:blipFill>
          <a:blip r:embed="rId4" cstate="print"/>
          <a:stretch>
            <a:fillRect/>
          </a:stretch>
        </p:blipFill>
        <p:spPr>
          <a:xfrm>
            <a:off x="1259632" y="4293096"/>
            <a:ext cx="2880320" cy="2383894"/>
          </a:xfrm>
          <a:prstGeom prst="rect">
            <a:avLst/>
          </a:prstGeom>
        </p:spPr>
      </p:pic>
    </p:spTree>
  </p:cSld>
  <p:clrMapOvr>
    <a:masterClrMapping/>
  </p:clrMapOvr>
  <p:transition spd="slow" advClick="0" advTm="10000">
    <p:strips/>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60648"/>
            <a:ext cx="8280920" cy="6408712"/>
          </a:xfrm>
        </p:spPr>
        <p:txBody>
          <a:bodyPr>
            <a:normAutofit fontScale="90000"/>
          </a:bodyPr>
          <a:lstStyle/>
          <a:p>
            <a:r>
              <a:rPr lang="ru-RU" sz="3200" b="1" i="1" dirty="0" err="1" smtClean="0"/>
              <a:t>Математичні</a:t>
            </a:r>
            <a:r>
              <a:rPr lang="ru-RU" sz="3200" b="1" i="1" dirty="0" smtClean="0"/>
              <a:t> </a:t>
            </a:r>
            <a:r>
              <a:rPr lang="ru-RU" sz="3200" b="1" i="1" dirty="0" err="1" smtClean="0"/>
              <a:t>основи</a:t>
            </a:r>
            <a:r>
              <a:rPr lang="ru-RU" sz="3200" b="1" i="1" dirty="0" smtClean="0"/>
              <a:t> </a:t>
            </a:r>
            <a:r>
              <a:rPr lang="ru-RU" sz="3200" b="1" i="1" dirty="0" err="1" smtClean="0"/>
              <a:t>векторної</a:t>
            </a:r>
            <a:r>
              <a:rPr lang="ru-RU" sz="3200" b="1" i="1" dirty="0" smtClean="0"/>
              <a:t> </a:t>
            </a:r>
            <a:r>
              <a:rPr lang="ru-RU" sz="3200" b="1" i="1" dirty="0" err="1" smtClean="0"/>
              <a:t>графіки</a:t>
            </a:r>
            <a:r>
              <a:rPr lang="ru-RU" sz="3200" b="1" i="1" dirty="0" smtClean="0"/>
              <a:t/>
            </a:r>
            <a:br>
              <a:rPr lang="ru-RU" sz="3200" b="1" i="1" dirty="0" smtClean="0"/>
            </a:br>
            <a:r>
              <a:rPr lang="ru-RU" sz="3200" b="1" i="1" dirty="0" smtClean="0"/>
              <a:t/>
            </a:r>
            <a:br>
              <a:rPr lang="ru-RU" sz="3200" b="1" i="1" dirty="0" smtClean="0"/>
            </a:br>
            <a:r>
              <a:rPr lang="ru-RU" sz="3200" dirty="0" smtClean="0"/>
              <a:t> </a:t>
            </a:r>
            <a:r>
              <a:rPr lang="ru-RU" sz="2400" dirty="0" err="1" smtClean="0">
                <a:latin typeface="+mn-lt"/>
              </a:rPr>
              <a:t>Різні</a:t>
            </a:r>
            <a:r>
              <a:rPr lang="ru-RU" sz="2400" dirty="0" smtClean="0">
                <a:latin typeface="+mn-lt"/>
              </a:rPr>
              <a:t> </a:t>
            </a:r>
            <a:r>
              <a:rPr lang="ru-RU" sz="2400" dirty="0" err="1" smtClean="0">
                <a:latin typeface="+mn-lt"/>
              </a:rPr>
              <a:t>об'єкти</a:t>
            </a:r>
            <a:r>
              <a:rPr lang="ru-RU" sz="2400" dirty="0" smtClean="0">
                <a:latin typeface="+mn-lt"/>
              </a:rPr>
              <a:t> </a:t>
            </a:r>
            <a:r>
              <a:rPr lang="ru-RU" sz="2400" dirty="0" err="1" smtClean="0">
                <a:latin typeface="+mn-lt"/>
              </a:rPr>
              <a:t>мають</a:t>
            </a:r>
            <a:r>
              <a:rPr lang="ru-RU" sz="2400" dirty="0" smtClean="0">
                <a:latin typeface="+mn-lt"/>
              </a:rPr>
              <a:t> </a:t>
            </a:r>
            <a:r>
              <a:rPr lang="ru-RU" sz="2400" dirty="0" err="1" smtClean="0">
                <a:latin typeface="+mn-lt"/>
              </a:rPr>
              <a:t>різні</a:t>
            </a:r>
            <a:r>
              <a:rPr lang="ru-RU" sz="2400" dirty="0" smtClean="0">
                <a:latin typeface="+mn-lt"/>
              </a:rPr>
              <a:t> </a:t>
            </a:r>
            <a:r>
              <a:rPr lang="ru-RU" sz="2400" dirty="0" err="1" smtClean="0">
                <a:latin typeface="+mn-lt"/>
              </a:rPr>
              <a:t>способи</a:t>
            </a:r>
            <a:r>
              <a:rPr lang="ru-RU" sz="2400" dirty="0" smtClean="0">
                <a:latin typeface="+mn-lt"/>
              </a:rPr>
              <a:t> </a:t>
            </a:r>
            <a:r>
              <a:rPr lang="ru-RU" sz="2400" dirty="0" err="1" smtClean="0">
                <a:latin typeface="+mn-lt"/>
              </a:rPr>
              <a:t>представлення</a:t>
            </a:r>
            <a:r>
              <a:rPr lang="ru-RU" sz="2400" dirty="0" smtClean="0">
                <a:latin typeface="+mn-lt"/>
              </a:rPr>
              <a:t>. </a:t>
            </a:r>
            <a:r>
              <a:rPr lang="ru-RU" sz="3200" b="1" i="1" dirty="0" smtClean="0"/>
              <a:t/>
            </a:r>
            <a:br>
              <a:rPr lang="ru-RU" sz="3200" b="1" i="1" dirty="0" smtClean="0"/>
            </a:br>
            <a:r>
              <a:rPr lang="ru-RU" sz="3200" b="1" i="1" dirty="0" smtClean="0"/>
              <a:t> </a:t>
            </a:r>
            <a:r>
              <a:rPr lang="ru-RU" sz="2400" b="1" dirty="0" smtClean="0"/>
              <a:t>Точка</a:t>
            </a:r>
            <a:r>
              <a:rPr lang="ru-RU" sz="2700" b="1" dirty="0" smtClean="0"/>
              <a:t>.</a:t>
            </a:r>
            <a:r>
              <a:rPr lang="ru-RU" sz="2700" dirty="0" smtClean="0"/>
              <a:t> </a:t>
            </a:r>
            <a:r>
              <a:rPr lang="ru-RU" sz="2200" dirty="0" err="1" smtClean="0">
                <a:latin typeface="+mn-lt"/>
              </a:rPr>
              <a:t>Об'єкт</a:t>
            </a:r>
            <a:r>
              <a:rPr lang="ru-RU" sz="2200" dirty="0" smtClean="0">
                <a:latin typeface="+mn-lt"/>
              </a:rPr>
              <a:t> на </a:t>
            </a:r>
            <a:r>
              <a:rPr lang="ru-RU" sz="2200" dirty="0" err="1" smtClean="0">
                <a:latin typeface="+mn-lt"/>
              </a:rPr>
              <a:t>площині</a:t>
            </a:r>
            <a:r>
              <a:rPr lang="ru-RU" sz="2200" dirty="0" smtClean="0">
                <a:latin typeface="+mn-lt"/>
              </a:rPr>
              <a:t> </a:t>
            </a:r>
            <a:r>
              <a:rPr lang="ru-RU" sz="2200" dirty="0" err="1" smtClean="0">
                <a:latin typeface="+mn-lt"/>
              </a:rPr>
              <a:t>представляється</a:t>
            </a:r>
            <a:r>
              <a:rPr lang="ru-RU" sz="2200" dirty="0" smtClean="0">
                <a:latin typeface="+mn-lt"/>
              </a:rPr>
              <a:t> </a:t>
            </a:r>
            <a:r>
              <a:rPr lang="ru-RU" sz="2200" dirty="0" err="1" smtClean="0">
                <a:latin typeface="+mn-lt"/>
              </a:rPr>
              <a:t>двома</a:t>
            </a:r>
            <a:r>
              <a:rPr lang="ru-RU" sz="2200" dirty="0" smtClean="0">
                <a:latin typeface="+mn-lt"/>
              </a:rPr>
              <a:t> числами (</a:t>
            </a:r>
            <a:r>
              <a:rPr lang="ru-RU" sz="2200" dirty="0" err="1" smtClean="0">
                <a:latin typeface="+mn-lt"/>
              </a:rPr>
              <a:t>х</a:t>
            </a:r>
            <a:r>
              <a:rPr lang="ru-RU" sz="2200" dirty="0" smtClean="0">
                <a:latin typeface="+mn-lt"/>
              </a:rPr>
              <a:t>, у) </a:t>
            </a:r>
            <a:r>
              <a:rPr lang="ru-RU" sz="2200" dirty="0" err="1" smtClean="0">
                <a:latin typeface="+mn-lt"/>
              </a:rPr>
              <a:t>відносно</a:t>
            </a:r>
            <a:r>
              <a:rPr lang="ru-RU" sz="2200" dirty="0" smtClean="0">
                <a:latin typeface="+mn-lt"/>
              </a:rPr>
              <a:t> початку координат</a:t>
            </a:r>
            <a:r>
              <a:rPr lang="ru-RU" sz="2200" dirty="0" smtClean="0">
                <a:latin typeface="+mn-lt"/>
              </a:rPr>
              <a:t>.</a:t>
            </a:r>
            <a:br>
              <a:rPr lang="ru-RU" sz="2200" dirty="0" smtClean="0">
                <a:latin typeface="+mn-lt"/>
              </a:rPr>
            </a:br>
            <a:r>
              <a:rPr lang="ru-RU" sz="2200" dirty="0" smtClean="0">
                <a:latin typeface="+mn-lt"/>
              </a:rPr>
              <a:t>  </a:t>
            </a:r>
            <a:r>
              <a:rPr lang="ru-RU" sz="2200" b="1" dirty="0" smtClean="0">
                <a:latin typeface="+mn-lt"/>
              </a:rPr>
              <a:t>Пряма </a:t>
            </a:r>
            <a:r>
              <a:rPr lang="ru-RU" sz="2200" b="1" dirty="0" err="1" smtClean="0">
                <a:latin typeface="+mn-lt"/>
              </a:rPr>
              <a:t>лінія</a:t>
            </a:r>
            <a:r>
              <a:rPr lang="ru-RU" sz="2200" b="1" dirty="0" smtClean="0">
                <a:latin typeface="+mn-lt"/>
              </a:rPr>
              <a:t>.</a:t>
            </a:r>
            <a:r>
              <a:rPr lang="ru-RU" sz="2200" dirty="0" smtClean="0">
                <a:latin typeface="+mn-lt"/>
              </a:rPr>
              <a:t> </a:t>
            </a:r>
            <a:r>
              <a:rPr lang="ru-RU" sz="2200" dirty="0" err="1" smtClean="0">
                <a:latin typeface="+mn-lt"/>
              </a:rPr>
              <a:t>Їй</a:t>
            </a:r>
            <a:r>
              <a:rPr lang="ru-RU" sz="2200" dirty="0" smtClean="0">
                <a:latin typeface="+mn-lt"/>
              </a:rPr>
              <a:t> </a:t>
            </a:r>
            <a:r>
              <a:rPr lang="ru-RU" sz="2200" dirty="0" err="1" smtClean="0">
                <a:latin typeface="+mn-lt"/>
              </a:rPr>
              <a:t>відповідає</a:t>
            </a:r>
            <a:r>
              <a:rPr lang="ru-RU" sz="2200" dirty="0" smtClean="0">
                <a:latin typeface="+mn-lt"/>
              </a:rPr>
              <a:t> </a:t>
            </a:r>
            <a:r>
              <a:rPr lang="ru-RU" sz="2200" dirty="0" err="1" smtClean="0">
                <a:latin typeface="+mn-lt"/>
              </a:rPr>
              <a:t>рівняння</a:t>
            </a:r>
            <a:r>
              <a:rPr lang="ru-RU" sz="2200" dirty="0" smtClean="0">
                <a:latin typeface="+mn-lt"/>
              </a:rPr>
              <a:t> </a:t>
            </a:r>
            <a:r>
              <a:rPr lang="ru-RU" sz="2200" dirty="0" smtClean="0">
                <a:latin typeface="+mn-lt"/>
              </a:rPr>
              <a:t>у = </a:t>
            </a:r>
            <a:r>
              <a:rPr lang="en-US" sz="2200" dirty="0" err="1" smtClean="0">
                <a:latin typeface="+mn-lt"/>
              </a:rPr>
              <a:t>kx+b</a:t>
            </a:r>
            <a:r>
              <a:rPr lang="en-US" sz="2200" dirty="0" smtClean="0">
                <a:latin typeface="+mn-lt"/>
              </a:rPr>
              <a:t>. </a:t>
            </a:r>
            <a:r>
              <a:rPr lang="ru-RU" sz="2200" dirty="0" err="1" smtClean="0">
                <a:latin typeface="+mn-lt"/>
              </a:rPr>
              <a:t>Вказавши</a:t>
            </a:r>
            <a:r>
              <a:rPr lang="ru-RU" sz="2200" dirty="0" smtClean="0">
                <a:latin typeface="+mn-lt"/>
              </a:rPr>
              <a:t> </a:t>
            </a:r>
            <a:r>
              <a:rPr lang="ru-RU" sz="2200" dirty="0" err="1" smtClean="0">
                <a:latin typeface="+mn-lt"/>
              </a:rPr>
              <a:t>параметри</a:t>
            </a:r>
            <a:r>
              <a:rPr lang="ru-RU" sz="2200" dirty="0" smtClean="0">
                <a:latin typeface="+mn-lt"/>
              </a:rPr>
              <a:t> </a:t>
            </a:r>
            <a:r>
              <a:rPr lang="en-US" sz="2200" dirty="0" smtClean="0">
                <a:latin typeface="+mn-lt"/>
              </a:rPr>
              <a:t>k </a:t>
            </a:r>
            <a:r>
              <a:rPr lang="ru-RU" sz="2200" dirty="0" smtClean="0">
                <a:latin typeface="+mn-lt"/>
              </a:rPr>
              <a:t>та </a:t>
            </a:r>
            <a:r>
              <a:rPr lang="en-US" sz="2200" dirty="0" smtClean="0">
                <a:latin typeface="+mn-lt"/>
              </a:rPr>
              <a:t>b </a:t>
            </a:r>
            <a:r>
              <a:rPr lang="ru-RU" sz="2200" dirty="0" err="1" smtClean="0">
                <a:latin typeface="+mn-lt"/>
              </a:rPr>
              <a:t>можна</a:t>
            </a:r>
            <a:r>
              <a:rPr lang="ru-RU" sz="2200" dirty="0" smtClean="0">
                <a:latin typeface="+mn-lt"/>
              </a:rPr>
              <a:t> </a:t>
            </a:r>
            <a:r>
              <a:rPr lang="ru-RU" sz="2200" dirty="0" err="1" smtClean="0">
                <a:latin typeface="+mn-lt"/>
              </a:rPr>
              <a:t>створити</a:t>
            </a:r>
            <a:r>
              <a:rPr lang="ru-RU" sz="2200" dirty="0" smtClean="0">
                <a:latin typeface="+mn-lt"/>
              </a:rPr>
              <a:t> </a:t>
            </a:r>
            <a:r>
              <a:rPr lang="ru-RU" sz="2200" dirty="0" err="1" smtClean="0">
                <a:latin typeface="+mn-lt"/>
              </a:rPr>
              <a:t>пряму</a:t>
            </a:r>
            <a:r>
              <a:rPr lang="ru-RU" sz="2200" dirty="0" smtClean="0">
                <a:latin typeface="+mn-lt"/>
              </a:rPr>
              <a:t> </a:t>
            </a:r>
            <a:r>
              <a:rPr lang="ru-RU" sz="2200" dirty="0" err="1" smtClean="0">
                <a:latin typeface="+mn-lt"/>
              </a:rPr>
              <a:t>лінію</a:t>
            </a:r>
            <a:r>
              <a:rPr lang="ru-RU" sz="2200" dirty="0" smtClean="0">
                <a:latin typeface="+mn-lt"/>
              </a:rPr>
              <a:t> у </a:t>
            </a:r>
            <a:r>
              <a:rPr lang="ru-RU" sz="2200" dirty="0" err="1" smtClean="0">
                <a:latin typeface="+mn-lt"/>
              </a:rPr>
              <a:t>відомій</a:t>
            </a:r>
            <a:r>
              <a:rPr lang="ru-RU" sz="2200" dirty="0" smtClean="0">
                <a:latin typeface="+mn-lt"/>
              </a:rPr>
              <a:t> </a:t>
            </a:r>
            <a:r>
              <a:rPr lang="ru-RU" sz="2200" dirty="0" err="1" smtClean="0">
                <a:latin typeface="+mn-lt"/>
              </a:rPr>
              <a:t>системі</a:t>
            </a:r>
            <a:r>
              <a:rPr lang="ru-RU" sz="2200" dirty="0" smtClean="0">
                <a:latin typeface="+mn-lt"/>
              </a:rPr>
              <a:t> координат. </a:t>
            </a:r>
            <a:r>
              <a:rPr lang="ru-RU" sz="2200" dirty="0" smtClean="0">
                <a:latin typeface="+mn-lt"/>
              </a:rPr>
              <a:t/>
            </a:r>
            <a:br>
              <a:rPr lang="ru-RU" sz="2200" dirty="0" smtClean="0">
                <a:latin typeface="+mn-lt"/>
              </a:rPr>
            </a:br>
            <a:r>
              <a:rPr lang="ru-RU" sz="2200" b="1" i="1" dirty="0" smtClean="0">
                <a:latin typeface="+mn-lt"/>
              </a:rPr>
              <a:t>  </a:t>
            </a:r>
            <a:r>
              <a:rPr lang="ru-RU" sz="2200" b="1" dirty="0" smtClean="0">
                <a:latin typeface="+mn-lt"/>
              </a:rPr>
              <a:t>Сегмент </a:t>
            </a:r>
            <a:r>
              <a:rPr lang="ru-RU" sz="2200" b="1" dirty="0" err="1" smtClean="0">
                <a:latin typeface="+mn-lt"/>
              </a:rPr>
              <a:t>прямої</a:t>
            </a:r>
            <a:r>
              <a:rPr lang="ru-RU" sz="2200" b="1" dirty="0" smtClean="0">
                <a:latin typeface="+mn-lt"/>
              </a:rPr>
              <a:t>.</a:t>
            </a:r>
            <a:r>
              <a:rPr lang="ru-RU" sz="2200" dirty="0" smtClean="0">
                <a:latin typeface="+mn-lt"/>
              </a:rPr>
              <a:t> Для </a:t>
            </a:r>
            <a:r>
              <a:rPr lang="ru-RU" sz="2200" dirty="0" err="1" smtClean="0">
                <a:latin typeface="+mn-lt"/>
              </a:rPr>
              <a:t>опису</a:t>
            </a:r>
            <a:r>
              <a:rPr lang="ru-RU" sz="2200" dirty="0" smtClean="0">
                <a:latin typeface="+mn-lt"/>
              </a:rPr>
              <a:t> </a:t>
            </a:r>
            <a:r>
              <a:rPr lang="ru-RU" sz="2200" dirty="0" err="1" smtClean="0">
                <a:latin typeface="+mn-lt"/>
              </a:rPr>
              <a:t>потрібно</a:t>
            </a:r>
            <a:r>
              <a:rPr lang="ru-RU" sz="2200" dirty="0" smtClean="0">
                <a:latin typeface="+mn-lt"/>
              </a:rPr>
              <a:t> </a:t>
            </a:r>
            <a:r>
              <a:rPr lang="ru-RU" sz="2200" dirty="0" err="1" smtClean="0">
                <a:latin typeface="+mn-lt"/>
              </a:rPr>
              <a:t>додатково</a:t>
            </a:r>
            <a:r>
              <a:rPr lang="ru-RU" sz="2200" dirty="0" smtClean="0">
                <a:latin typeface="+mn-lt"/>
              </a:rPr>
              <a:t> </a:t>
            </a:r>
            <a:r>
              <a:rPr lang="ru-RU" sz="2200" dirty="0" err="1" smtClean="0">
                <a:latin typeface="+mn-lt"/>
              </a:rPr>
              <a:t>вказати</a:t>
            </a:r>
            <a:r>
              <a:rPr lang="ru-RU" sz="2200" dirty="0" smtClean="0">
                <a:latin typeface="+mn-lt"/>
              </a:rPr>
              <a:t> </a:t>
            </a:r>
            <a:r>
              <a:rPr lang="ru-RU" sz="2200" dirty="0" err="1" smtClean="0">
                <a:latin typeface="+mn-lt"/>
              </a:rPr>
              <a:t>параметри</a:t>
            </a:r>
            <a:r>
              <a:rPr lang="ru-RU" sz="2200" dirty="0" smtClean="0">
                <a:latin typeface="+mn-lt"/>
              </a:rPr>
              <a:t> х</a:t>
            </a:r>
            <a:r>
              <a:rPr lang="ru-RU" sz="2200" baseline="-25000" dirty="0" smtClean="0">
                <a:latin typeface="+mn-lt"/>
              </a:rPr>
              <a:t>1</a:t>
            </a:r>
            <a:r>
              <a:rPr lang="ru-RU" sz="2200" dirty="0" smtClean="0">
                <a:latin typeface="+mn-lt"/>
              </a:rPr>
              <a:t> та х</a:t>
            </a:r>
            <a:r>
              <a:rPr lang="ru-RU" sz="2200" baseline="-25000" dirty="0" smtClean="0">
                <a:latin typeface="+mn-lt"/>
              </a:rPr>
              <a:t>2</a:t>
            </a:r>
            <a:r>
              <a:rPr lang="ru-RU" sz="2200" dirty="0" smtClean="0">
                <a:latin typeface="+mn-lt"/>
              </a:rPr>
              <a:t>, </a:t>
            </a:r>
            <a:r>
              <a:rPr lang="ru-RU" sz="2200" dirty="0" err="1" smtClean="0">
                <a:latin typeface="+mn-lt"/>
              </a:rPr>
              <a:t>відповідно</a:t>
            </a:r>
            <a:r>
              <a:rPr lang="ru-RU" sz="2200" dirty="0" smtClean="0">
                <a:latin typeface="+mn-lt"/>
              </a:rPr>
              <a:t> початку та </a:t>
            </a:r>
            <a:r>
              <a:rPr lang="ru-RU" sz="2200" dirty="0" err="1" smtClean="0">
                <a:latin typeface="+mn-lt"/>
              </a:rPr>
              <a:t>кінця</a:t>
            </a:r>
            <a:r>
              <a:rPr lang="ru-RU" sz="2200" dirty="0" smtClean="0">
                <a:latin typeface="+mn-lt"/>
              </a:rPr>
              <a:t> </a:t>
            </a:r>
            <a:r>
              <a:rPr lang="ru-RU" sz="2200" dirty="0" err="1" smtClean="0">
                <a:latin typeface="+mn-lt"/>
              </a:rPr>
              <a:t>відрізку</a:t>
            </a:r>
            <a:r>
              <a:rPr lang="ru-RU" sz="2200" dirty="0" smtClean="0">
                <a:latin typeface="+mn-lt"/>
              </a:rPr>
              <a:t>. </a:t>
            </a:r>
            <a:r>
              <a:rPr lang="ru-RU" sz="2200" dirty="0" smtClean="0">
                <a:latin typeface="+mn-lt"/>
              </a:rPr>
              <a:t/>
            </a:r>
            <a:br>
              <a:rPr lang="ru-RU" sz="2200" dirty="0" smtClean="0">
                <a:latin typeface="+mn-lt"/>
              </a:rPr>
            </a:br>
            <a:r>
              <a:rPr lang="ru-RU" sz="2200" dirty="0" smtClean="0">
                <a:latin typeface="+mn-lt"/>
              </a:rPr>
              <a:t> </a:t>
            </a:r>
            <a:r>
              <a:rPr lang="ru-RU" sz="2200" dirty="0" smtClean="0">
                <a:latin typeface="+mn-lt"/>
              </a:rPr>
              <a:t> </a:t>
            </a:r>
            <a:r>
              <a:rPr lang="ru-RU" sz="2200" b="1" dirty="0" err="1" smtClean="0">
                <a:latin typeface="+mn-lt"/>
              </a:rPr>
              <a:t>Криві</a:t>
            </a:r>
            <a:r>
              <a:rPr lang="ru-RU" sz="2200" b="1" dirty="0" smtClean="0">
                <a:latin typeface="+mn-lt"/>
              </a:rPr>
              <a:t> </a:t>
            </a:r>
            <a:r>
              <a:rPr lang="ru-RU" sz="2200" b="1" dirty="0" err="1" smtClean="0">
                <a:latin typeface="+mn-lt"/>
              </a:rPr>
              <a:t>лінії</a:t>
            </a:r>
            <a:r>
              <a:rPr lang="ru-RU" sz="2200" b="1" dirty="0" smtClean="0">
                <a:latin typeface="+mn-lt"/>
              </a:rPr>
              <a:t>. </a:t>
            </a:r>
            <a:r>
              <a:rPr lang="ru-RU" sz="2200" dirty="0" smtClean="0">
                <a:latin typeface="+mn-lt"/>
              </a:rPr>
              <a:t>За </a:t>
            </a:r>
            <a:r>
              <a:rPr lang="ru-RU" sz="2200" dirty="0" err="1" smtClean="0">
                <a:latin typeface="+mn-lt"/>
              </a:rPr>
              <a:t>допомогою</a:t>
            </a:r>
            <a:r>
              <a:rPr lang="ru-RU" sz="2200" dirty="0" smtClean="0">
                <a:latin typeface="+mn-lt"/>
              </a:rPr>
              <a:t> </a:t>
            </a:r>
            <a:r>
              <a:rPr lang="ru-RU" sz="2200" dirty="0" err="1" smtClean="0">
                <a:latin typeface="+mn-lt"/>
              </a:rPr>
              <a:t>кривих</a:t>
            </a:r>
            <a:r>
              <a:rPr lang="ru-RU" sz="2200" dirty="0" smtClean="0">
                <a:latin typeface="+mn-lt"/>
              </a:rPr>
              <a:t> </a:t>
            </a:r>
            <a:r>
              <a:rPr lang="ru-RU" sz="2200" dirty="0" err="1" smtClean="0">
                <a:latin typeface="+mn-lt"/>
              </a:rPr>
              <a:t>створюється</a:t>
            </a:r>
            <a:r>
              <a:rPr lang="ru-RU" sz="2200" dirty="0" smtClean="0">
                <a:latin typeface="+mn-lt"/>
              </a:rPr>
              <a:t> </a:t>
            </a:r>
            <a:r>
              <a:rPr lang="ru-RU" sz="2000" dirty="0" smtClean="0">
                <a:latin typeface="+mn-lt"/>
              </a:rPr>
              <a:t>контур</a:t>
            </a:r>
            <a:r>
              <a:rPr lang="ru-RU" sz="2200" dirty="0" smtClean="0">
                <a:latin typeface="+mn-lt"/>
              </a:rPr>
              <a:t> </a:t>
            </a:r>
            <a:r>
              <a:rPr lang="ru-RU" sz="2200" dirty="0" err="1" smtClean="0">
                <a:latin typeface="+mn-lt"/>
              </a:rPr>
              <a:t>об'єкта</a:t>
            </a:r>
            <a:r>
              <a:rPr lang="ru-RU" sz="2200" dirty="0" smtClean="0">
                <a:latin typeface="+mn-lt"/>
              </a:rPr>
              <a:t>, </a:t>
            </a:r>
            <a:r>
              <a:rPr lang="ru-RU" sz="2200" dirty="0" err="1" smtClean="0">
                <a:latin typeface="+mn-lt"/>
              </a:rPr>
              <a:t>всередині</a:t>
            </a:r>
            <a:r>
              <a:rPr lang="ru-RU" sz="2200" dirty="0" smtClean="0">
                <a:latin typeface="+mn-lt"/>
              </a:rPr>
              <a:t> </a:t>
            </a:r>
            <a:r>
              <a:rPr lang="ru-RU" sz="2200" dirty="0" err="1" smtClean="0">
                <a:latin typeface="+mn-lt"/>
              </a:rPr>
              <a:t>якого</a:t>
            </a:r>
            <a:r>
              <a:rPr lang="ru-RU" sz="2200" dirty="0" smtClean="0">
                <a:latin typeface="+mn-lt"/>
              </a:rPr>
              <a:t> </a:t>
            </a:r>
            <a:r>
              <a:rPr lang="ru-RU" sz="2200" dirty="0" err="1" smtClean="0">
                <a:latin typeface="+mn-lt"/>
              </a:rPr>
              <a:t>може</a:t>
            </a:r>
            <a:r>
              <a:rPr lang="ru-RU" sz="2200" dirty="0" smtClean="0">
                <a:latin typeface="+mn-lt"/>
              </a:rPr>
              <a:t> бути </a:t>
            </a:r>
            <a:r>
              <a:rPr lang="ru-RU" sz="2200" dirty="0" err="1" smtClean="0">
                <a:latin typeface="+mn-lt"/>
              </a:rPr>
              <a:t>заповнений</a:t>
            </a:r>
            <a:r>
              <a:rPr lang="ru-RU" sz="2200" dirty="0" smtClean="0">
                <a:latin typeface="+mn-lt"/>
              </a:rPr>
              <a:t> </a:t>
            </a:r>
            <a:r>
              <a:rPr lang="ru-RU" sz="2200" dirty="0" smtClean="0">
                <a:latin typeface="+mn-lt"/>
              </a:rPr>
              <a:t>(</a:t>
            </a:r>
            <a:r>
              <a:rPr lang="ru-RU" sz="2200" dirty="0" err="1" smtClean="0">
                <a:latin typeface="+mn-lt"/>
              </a:rPr>
              <a:t>любий</a:t>
            </a:r>
            <a:r>
              <a:rPr lang="ru-RU" sz="2200" dirty="0" smtClean="0">
                <a:latin typeface="+mn-lt"/>
              </a:rPr>
              <a:t> </a:t>
            </a:r>
            <a:r>
              <a:rPr lang="ru-RU" sz="2200" dirty="0" err="1" smtClean="0">
                <a:latin typeface="+mn-lt"/>
              </a:rPr>
              <a:t>колір</a:t>
            </a:r>
            <a:r>
              <a:rPr lang="ru-RU" sz="2200" dirty="0" smtClean="0">
                <a:latin typeface="+mn-lt"/>
              </a:rPr>
              <a:t>, </a:t>
            </a:r>
            <a:r>
              <a:rPr lang="ru-RU" sz="2200" dirty="0" err="1" smtClean="0">
                <a:latin typeface="+mn-lt"/>
              </a:rPr>
              <a:t>штрихування</a:t>
            </a:r>
            <a:r>
              <a:rPr lang="ru-RU" sz="2200" dirty="0" smtClean="0">
                <a:latin typeface="+mn-lt"/>
              </a:rPr>
              <a:t> </a:t>
            </a:r>
            <a:r>
              <a:rPr lang="ru-RU" sz="2200" dirty="0" err="1" smtClean="0">
                <a:latin typeface="+mn-lt"/>
              </a:rPr>
              <a:t>або</a:t>
            </a:r>
            <a:r>
              <a:rPr lang="ru-RU" sz="2200" dirty="0" smtClean="0">
                <a:latin typeface="+mn-lt"/>
              </a:rPr>
              <a:t> </a:t>
            </a:r>
            <a:r>
              <a:rPr lang="ru-RU" sz="2200" dirty="0" err="1" smtClean="0">
                <a:latin typeface="+mn-lt"/>
              </a:rPr>
              <a:t>зображення</a:t>
            </a:r>
            <a:r>
              <a:rPr lang="ru-RU" sz="2200" dirty="0" smtClean="0">
                <a:latin typeface="+mn-lt"/>
              </a:rPr>
              <a:t>). </a:t>
            </a:r>
            <a:r>
              <a:rPr lang="ru-RU" sz="2200" dirty="0" smtClean="0">
                <a:latin typeface="+mn-lt"/>
              </a:rPr>
              <a:t/>
            </a:r>
            <a:br>
              <a:rPr lang="ru-RU" sz="2200" dirty="0" smtClean="0">
                <a:latin typeface="+mn-lt"/>
              </a:rPr>
            </a:br>
            <a:r>
              <a:rPr lang="ru-RU" sz="2200" dirty="0" smtClean="0">
                <a:latin typeface="+mn-lt"/>
              </a:rPr>
              <a:t> </a:t>
            </a:r>
            <a:r>
              <a:rPr lang="ru-RU" sz="2200" dirty="0" smtClean="0">
                <a:latin typeface="+mn-lt"/>
              </a:rPr>
              <a:t>   У </a:t>
            </a:r>
            <a:r>
              <a:rPr lang="ru-RU" sz="2200" dirty="0" err="1" smtClean="0">
                <a:latin typeface="+mn-lt"/>
              </a:rPr>
              <a:t>векторних</a:t>
            </a:r>
            <a:r>
              <a:rPr lang="ru-RU" sz="2200" dirty="0" smtClean="0">
                <a:latin typeface="+mn-lt"/>
              </a:rPr>
              <a:t> </a:t>
            </a:r>
            <a:r>
              <a:rPr lang="ru-RU" sz="2200" dirty="0" err="1" smtClean="0">
                <a:latin typeface="+mn-lt"/>
              </a:rPr>
              <a:t>редакторів</a:t>
            </a:r>
            <a:r>
              <a:rPr lang="ru-RU" sz="2200" dirty="0" smtClean="0">
                <a:latin typeface="+mn-lt"/>
              </a:rPr>
              <a:t> </a:t>
            </a:r>
            <a:r>
              <a:rPr lang="ru-RU" sz="2200" dirty="0" err="1" smtClean="0">
                <a:latin typeface="+mn-lt"/>
              </a:rPr>
              <a:t>є</a:t>
            </a:r>
            <a:r>
              <a:rPr lang="ru-RU" sz="2200" dirty="0" smtClean="0">
                <a:latin typeface="+mn-lt"/>
              </a:rPr>
              <a:t> </a:t>
            </a:r>
            <a:r>
              <a:rPr lang="ru-RU" sz="2200" dirty="0" err="1" smtClean="0">
                <a:latin typeface="+mn-lt"/>
              </a:rPr>
              <a:t>засоби</a:t>
            </a:r>
            <a:r>
              <a:rPr lang="ru-RU" sz="2200" dirty="0" smtClean="0">
                <a:latin typeface="+mn-lt"/>
              </a:rPr>
              <a:t> </a:t>
            </a:r>
            <a:r>
              <a:rPr lang="ru-RU" sz="2200" dirty="0" err="1" smtClean="0">
                <a:latin typeface="+mn-lt"/>
              </a:rPr>
              <a:t>застосування</a:t>
            </a:r>
            <a:r>
              <a:rPr lang="ru-RU" sz="2200" dirty="0" smtClean="0">
                <a:latin typeface="+mn-lt"/>
              </a:rPr>
              <a:t> </a:t>
            </a:r>
            <a:r>
              <a:rPr lang="ru-RU" sz="2200" dirty="0" err="1" smtClean="0">
                <a:latin typeface="+mn-lt"/>
              </a:rPr>
              <a:t>ефектів</a:t>
            </a:r>
            <a:r>
              <a:rPr lang="ru-RU" sz="2200" dirty="0" smtClean="0">
                <a:latin typeface="+mn-lt"/>
              </a:rPr>
              <a:t> до </a:t>
            </a:r>
            <a:r>
              <a:rPr lang="ru-RU" sz="2200" dirty="0" err="1" smtClean="0">
                <a:latin typeface="+mn-lt"/>
              </a:rPr>
              <a:t>простих</a:t>
            </a:r>
            <a:r>
              <a:rPr lang="ru-RU" sz="2200" dirty="0" smtClean="0">
                <a:latin typeface="+mn-lt"/>
              </a:rPr>
              <a:t> </a:t>
            </a:r>
            <a:r>
              <a:rPr lang="ru-RU" sz="2200" dirty="0" err="1" smtClean="0">
                <a:latin typeface="+mn-lt"/>
              </a:rPr>
              <a:t>об'єктів</a:t>
            </a:r>
            <a:r>
              <a:rPr lang="ru-RU" sz="2200" dirty="0" smtClean="0">
                <a:latin typeface="+mn-lt"/>
              </a:rPr>
              <a:t> (</a:t>
            </a:r>
            <a:r>
              <a:rPr lang="ru-RU" sz="2200" dirty="0" err="1" smtClean="0">
                <a:latin typeface="+mn-lt"/>
              </a:rPr>
              <a:t>відтінювання</a:t>
            </a:r>
            <a:r>
              <a:rPr lang="ru-RU" sz="2200" dirty="0" smtClean="0">
                <a:latin typeface="+mn-lt"/>
              </a:rPr>
              <a:t>, </a:t>
            </a:r>
            <a:r>
              <a:rPr lang="ru-RU" sz="2200" dirty="0" err="1" smtClean="0">
                <a:latin typeface="+mn-lt"/>
              </a:rPr>
              <a:t>витискування</a:t>
            </a:r>
            <a:r>
              <a:rPr lang="ru-RU" sz="2200" dirty="0" smtClean="0">
                <a:latin typeface="+mn-lt"/>
              </a:rPr>
              <a:t>, </a:t>
            </a:r>
            <a:r>
              <a:rPr lang="ru-RU" sz="2200" dirty="0" err="1" smtClean="0">
                <a:latin typeface="+mn-lt"/>
              </a:rPr>
              <a:t>викривлення</a:t>
            </a:r>
            <a:r>
              <a:rPr lang="ru-RU" sz="2200" dirty="0" smtClean="0">
                <a:latin typeface="+mn-lt"/>
              </a:rPr>
              <a:t>, </a:t>
            </a:r>
            <a:r>
              <a:rPr lang="ru-RU" sz="2200" dirty="0" err="1" smtClean="0">
                <a:latin typeface="+mn-lt"/>
              </a:rPr>
              <a:t>прозорість</a:t>
            </a:r>
            <a:r>
              <a:rPr lang="ru-RU" sz="2200" dirty="0" smtClean="0">
                <a:latin typeface="+mn-lt"/>
              </a:rPr>
              <a:t> </a:t>
            </a:r>
            <a:r>
              <a:rPr lang="ru-RU" sz="2200" dirty="0" err="1" smtClean="0">
                <a:latin typeface="+mn-lt"/>
              </a:rPr>
              <a:t>тощо</a:t>
            </a:r>
            <a:r>
              <a:rPr lang="ru-RU" sz="2200" dirty="0" smtClean="0">
                <a:latin typeface="+mn-lt"/>
              </a:rPr>
              <a:t>) </a:t>
            </a:r>
            <a:r>
              <a:rPr lang="ru-RU" sz="3200" i="1" dirty="0" smtClean="0"/>
              <a:t/>
            </a:r>
            <a:br>
              <a:rPr lang="ru-RU" sz="3200" i="1" dirty="0" smtClean="0"/>
            </a:br>
            <a:r>
              <a:rPr lang="ru-RU" sz="3200" b="1" i="1" dirty="0" smtClean="0"/>
              <a:t/>
            </a:r>
            <a:br>
              <a:rPr lang="ru-RU" sz="3200" b="1" i="1" dirty="0" smtClean="0"/>
            </a:br>
            <a:r>
              <a:rPr lang="ru-RU" sz="3200" b="1" i="1" dirty="0" smtClean="0"/>
              <a:t/>
            </a:r>
            <a:br>
              <a:rPr lang="ru-RU" sz="3200" b="1" i="1" dirty="0" smtClean="0"/>
            </a:br>
            <a:r>
              <a:rPr lang="ru-RU" sz="3200" b="1" i="1" dirty="0" smtClean="0"/>
              <a:t/>
            </a:r>
            <a:br>
              <a:rPr lang="ru-RU" sz="3200" b="1" i="1" dirty="0" smtClean="0"/>
            </a:br>
            <a:r>
              <a:rPr lang="ru-RU" sz="3200" b="1" i="1" dirty="0" smtClean="0"/>
              <a:t/>
            </a:r>
            <a:br>
              <a:rPr lang="ru-RU" sz="3200" b="1" i="1" dirty="0" smtClean="0"/>
            </a:br>
            <a:endParaRPr lang="ru-RU" sz="3200" b="1" i="1" dirty="0"/>
          </a:p>
        </p:txBody>
      </p:sp>
      <p:pic>
        <p:nvPicPr>
          <p:cNvPr id="14" name="Рисунок 13" descr="image077.gif"/>
          <p:cNvPicPr>
            <a:picLocks noChangeAspect="1"/>
          </p:cNvPicPr>
          <p:nvPr/>
        </p:nvPicPr>
        <p:blipFill>
          <a:blip r:embed="rId2" cstate="print"/>
          <a:stretch>
            <a:fillRect/>
          </a:stretch>
        </p:blipFill>
        <p:spPr>
          <a:xfrm>
            <a:off x="7020272" y="404664"/>
            <a:ext cx="1800200" cy="1008112"/>
          </a:xfrm>
          <a:prstGeom prst="rect">
            <a:avLst/>
          </a:prstGeom>
        </p:spPr>
      </p:pic>
      <p:sp>
        <p:nvSpPr>
          <p:cNvPr id="15" name="Куб 14"/>
          <p:cNvSpPr/>
          <p:nvPr/>
        </p:nvSpPr>
        <p:spPr>
          <a:xfrm>
            <a:off x="2195736" y="4941168"/>
            <a:ext cx="2448272" cy="1656184"/>
          </a:xfrm>
          <a:prstGeom prst="cube">
            <a:avLst/>
          </a:prstGeom>
          <a:effectLst>
            <a:outerShdw blurRad="76200" dist="12700" dir="2700000" sy="-23000" kx="-8004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ransition spd="slow" advClick="0" advTm="20000">
    <p:wheel spokes="3"/>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80920" cy="6408712"/>
          </a:xfrm>
        </p:spPr>
        <p:txBody>
          <a:bodyPr>
            <a:normAutofit fontScale="90000"/>
          </a:bodyPr>
          <a:lstStyle/>
          <a:p>
            <a:r>
              <a:rPr lang="ru-RU" sz="4000" b="1" i="1" dirty="0" smtClean="0"/>
              <a:t/>
            </a:r>
            <a:br>
              <a:rPr lang="ru-RU" sz="4000" b="1" i="1" dirty="0" smtClean="0"/>
            </a:br>
            <a:r>
              <a:rPr lang="ru-RU" sz="4000" b="1" i="1" dirty="0" smtClean="0"/>
              <a:t/>
            </a:r>
            <a:br>
              <a:rPr lang="ru-RU" sz="4000" b="1" i="1" dirty="0" smtClean="0"/>
            </a:br>
            <a:r>
              <a:rPr lang="ru-RU" sz="4000" b="1" i="1" dirty="0" smtClean="0"/>
              <a:t/>
            </a:r>
            <a:br>
              <a:rPr lang="ru-RU" sz="4000" b="1" i="1" dirty="0" smtClean="0"/>
            </a:br>
            <a:r>
              <a:rPr lang="ru-RU" sz="4000" b="1" i="1" dirty="0" smtClean="0"/>
              <a:t/>
            </a:r>
            <a:br>
              <a:rPr lang="ru-RU" sz="4000" b="1" i="1" dirty="0" smtClean="0"/>
            </a:br>
            <a:r>
              <a:rPr lang="ru-RU" sz="4000" b="1" i="1" dirty="0" smtClean="0"/>
              <a:t/>
            </a:r>
            <a:br>
              <a:rPr lang="ru-RU" sz="4000" b="1" i="1" dirty="0" smtClean="0"/>
            </a:br>
            <a:r>
              <a:rPr lang="ru-RU" sz="4000" b="1" i="1" dirty="0" err="1" smtClean="0"/>
              <a:t>Переваги</a:t>
            </a:r>
            <a:r>
              <a:rPr lang="ru-RU" sz="4000" b="1" i="1" dirty="0" smtClean="0"/>
              <a:t> </a:t>
            </a:r>
            <a:r>
              <a:rPr lang="ru-RU" sz="4000" b="1" i="1" dirty="0" err="1" smtClean="0"/>
              <a:t>векторної</a:t>
            </a:r>
            <a:r>
              <a:rPr lang="ru-RU" sz="4000" b="1" i="1" dirty="0" smtClean="0"/>
              <a:t> </a:t>
            </a:r>
            <a:r>
              <a:rPr lang="ru-RU" sz="4000" b="1" i="1" dirty="0" err="1" smtClean="0"/>
              <a:t>графіки</a:t>
            </a:r>
            <a:r>
              <a:rPr lang="ru-RU" sz="4000" b="1" i="1" dirty="0" smtClean="0"/>
              <a:t/>
            </a:r>
            <a:br>
              <a:rPr lang="ru-RU" sz="4000" b="1" i="1" dirty="0" smtClean="0"/>
            </a:br>
            <a:r>
              <a:rPr lang="ru-RU" sz="1800" dirty="0" smtClean="0">
                <a:latin typeface="+mn-lt"/>
              </a:rPr>
              <a:t>1.Невеликі за </a:t>
            </a:r>
            <a:r>
              <a:rPr lang="ru-RU" sz="1800" dirty="0" err="1" smtClean="0">
                <a:latin typeface="+mn-lt"/>
              </a:rPr>
              <a:t>розміром</a:t>
            </a:r>
            <a:r>
              <a:rPr lang="ru-RU" sz="1800" dirty="0" smtClean="0">
                <a:latin typeface="+mn-lt"/>
              </a:rPr>
              <a:t> </a:t>
            </a:r>
            <a:r>
              <a:rPr lang="ru-RU" sz="1800" dirty="0" err="1" smtClean="0">
                <a:latin typeface="+mn-lt"/>
              </a:rPr>
              <a:t>файли</a:t>
            </a:r>
            <a:r>
              <a:rPr lang="ru-RU" sz="1800" dirty="0" smtClean="0">
                <a:latin typeface="+mn-lt"/>
              </a:rPr>
              <a:t>, </a:t>
            </a:r>
            <a:r>
              <a:rPr lang="ru-RU" sz="1800" dirty="0" err="1" smtClean="0">
                <a:latin typeface="+mn-lt"/>
              </a:rPr>
              <a:t>оскільки</a:t>
            </a:r>
            <a:r>
              <a:rPr lang="ru-RU" sz="1800" dirty="0" smtClean="0">
                <a:latin typeface="+mn-lt"/>
              </a:rPr>
              <a:t> </a:t>
            </a:r>
            <a:r>
              <a:rPr lang="ru-RU" sz="1800" dirty="0" err="1" smtClean="0">
                <a:latin typeface="+mn-lt"/>
              </a:rPr>
              <a:t>зберігається</a:t>
            </a:r>
            <a:r>
              <a:rPr lang="ru-RU" sz="1800" dirty="0" smtClean="0">
                <a:latin typeface="+mn-lt"/>
              </a:rPr>
              <a:t> не </a:t>
            </a:r>
            <a:r>
              <a:rPr lang="ru-RU" sz="1800" dirty="0" err="1" smtClean="0">
                <a:latin typeface="+mn-lt"/>
              </a:rPr>
              <a:t>зображення</a:t>
            </a:r>
            <a:r>
              <a:rPr lang="ru-RU" sz="1800" dirty="0" smtClean="0">
                <a:latin typeface="+mn-lt"/>
              </a:rPr>
              <a:t>, а </a:t>
            </a:r>
            <a:r>
              <a:rPr lang="ru-RU" sz="1800" dirty="0" err="1" smtClean="0">
                <a:latin typeface="+mn-lt"/>
              </a:rPr>
              <a:t>лише</a:t>
            </a:r>
            <a:r>
              <a:rPr lang="ru-RU" sz="1800" dirty="0" smtClean="0">
                <a:latin typeface="+mn-lt"/>
              </a:rPr>
              <a:t> </a:t>
            </a:r>
            <a:r>
              <a:rPr lang="ru-RU" sz="1800" dirty="0" err="1" smtClean="0">
                <a:latin typeface="+mn-lt"/>
              </a:rPr>
              <a:t>його</a:t>
            </a:r>
            <a:r>
              <a:rPr lang="ru-RU" sz="1800" dirty="0" smtClean="0">
                <a:latin typeface="+mn-lt"/>
              </a:rPr>
              <a:t> </a:t>
            </a:r>
            <a:r>
              <a:rPr lang="ru-RU" sz="1800" dirty="0" err="1" smtClean="0">
                <a:latin typeface="+mn-lt"/>
              </a:rPr>
              <a:t>основні</a:t>
            </a:r>
            <a:r>
              <a:rPr lang="ru-RU" sz="1800" dirty="0" smtClean="0">
                <a:latin typeface="+mn-lt"/>
              </a:rPr>
              <a:t> </a:t>
            </a:r>
            <a:r>
              <a:rPr lang="ru-RU" sz="1800" dirty="0" err="1" smtClean="0">
                <a:latin typeface="+mn-lt"/>
              </a:rPr>
              <a:t>дані</a:t>
            </a:r>
            <a:r>
              <a:rPr lang="ru-RU" sz="1800" dirty="0" smtClean="0">
                <a:latin typeface="+mn-lt"/>
              </a:rPr>
              <a:t>, </a:t>
            </a:r>
            <a:r>
              <a:rPr lang="ru-RU" sz="1800" dirty="0" err="1" smtClean="0">
                <a:latin typeface="+mn-lt"/>
              </a:rPr>
              <a:t>використовуючи</a:t>
            </a:r>
            <a:r>
              <a:rPr lang="ru-RU" sz="1800" dirty="0" smtClean="0">
                <a:latin typeface="+mn-lt"/>
              </a:rPr>
              <a:t> </a:t>
            </a:r>
            <a:r>
              <a:rPr lang="ru-RU" sz="1800" dirty="0" err="1" smtClean="0">
                <a:latin typeface="+mn-lt"/>
              </a:rPr>
              <a:t>які</a:t>
            </a:r>
            <a:r>
              <a:rPr lang="ru-RU" sz="1800" dirty="0" smtClean="0">
                <a:latin typeface="+mn-lt"/>
              </a:rPr>
              <a:t>, </a:t>
            </a:r>
            <a:r>
              <a:rPr lang="ru-RU" sz="1800" dirty="0" err="1" smtClean="0">
                <a:latin typeface="+mn-lt"/>
              </a:rPr>
              <a:t>програма</a:t>
            </a:r>
            <a:r>
              <a:rPr lang="ru-RU" sz="1800" dirty="0" smtClean="0">
                <a:latin typeface="+mn-lt"/>
              </a:rPr>
              <a:t> </a:t>
            </a:r>
            <a:r>
              <a:rPr lang="ru-RU" sz="1800" dirty="0" err="1" smtClean="0">
                <a:latin typeface="+mn-lt"/>
              </a:rPr>
              <a:t>відновлює</a:t>
            </a:r>
            <a:r>
              <a:rPr lang="ru-RU" sz="1800" dirty="0" smtClean="0">
                <a:latin typeface="+mn-lt"/>
              </a:rPr>
              <a:t> </a:t>
            </a:r>
            <a:r>
              <a:rPr lang="ru-RU" sz="1800" dirty="0" err="1" smtClean="0">
                <a:latin typeface="+mn-lt"/>
              </a:rPr>
              <a:t>зображення</a:t>
            </a:r>
            <a:r>
              <a:rPr lang="ru-RU" sz="1800" dirty="0" smtClean="0">
                <a:latin typeface="+mn-lt"/>
              </a:rPr>
              <a:t>;</a:t>
            </a:r>
            <a:br>
              <a:rPr lang="ru-RU" sz="1800" dirty="0" smtClean="0">
                <a:latin typeface="+mn-lt"/>
              </a:rPr>
            </a:br>
            <a:r>
              <a:rPr lang="ru-RU" sz="1800" dirty="0" smtClean="0">
                <a:latin typeface="+mn-lt"/>
              </a:rPr>
              <a:t/>
            </a:r>
            <a:br>
              <a:rPr lang="ru-RU" sz="1800" dirty="0" smtClean="0">
                <a:latin typeface="+mn-lt"/>
              </a:rPr>
            </a:br>
            <a:r>
              <a:rPr lang="ru-RU" sz="1800" dirty="0" smtClean="0">
                <a:latin typeface="+mn-lt"/>
              </a:rPr>
              <a:t>2. </a:t>
            </a:r>
            <a:r>
              <a:rPr lang="ru-RU" sz="1800" dirty="0" err="1" smtClean="0">
                <a:latin typeface="+mn-lt"/>
              </a:rPr>
              <a:t>Розмір</a:t>
            </a:r>
            <a:r>
              <a:rPr lang="ru-RU" sz="1800" dirty="0" smtClean="0">
                <a:latin typeface="+mn-lt"/>
              </a:rPr>
              <a:t> </a:t>
            </a:r>
            <a:r>
              <a:rPr lang="ru-RU" sz="1800" dirty="0" err="1" smtClean="0">
                <a:latin typeface="+mn-lt"/>
              </a:rPr>
              <a:t>об'єктів</a:t>
            </a:r>
            <a:r>
              <a:rPr lang="ru-RU" sz="1800" dirty="0" smtClean="0">
                <a:latin typeface="+mn-lt"/>
              </a:rPr>
              <a:t> та </a:t>
            </a:r>
            <a:r>
              <a:rPr lang="ru-RU" sz="1800" dirty="0" err="1" smtClean="0">
                <a:latin typeface="+mn-lt"/>
              </a:rPr>
              <a:t>опис</a:t>
            </a:r>
            <a:r>
              <a:rPr lang="ru-RU" sz="1800" dirty="0" smtClean="0">
                <a:latin typeface="+mn-lt"/>
              </a:rPr>
              <a:t> </a:t>
            </a:r>
            <a:r>
              <a:rPr lang="ru-RU" sz="1800" dirty="0" err="1" smtClean="0">
                <a:latin typeface="+mn-lt"/>
              </a:rPr>
              <a:t>колірних</a:t>
            </a:r>
            <a:r>
              <a:rPr lang="ru-RU" sz="1800" dirty="0" smtClean="0">
                <a:latin typeface="+mn-lt"/>
              </a:rPr>
              <a:t> характеристик </a:t>
            </a:r>
            <a:r>
              <a:rPr lang="ru-RU" sz="1800" dirty="0" err="1" smtClean="0">
                <a:latin typeface="+mn-lt"/>
              </a:rPr>
              <a:t>майже</a:t>
            </a:r>
            <a:r>
              <a:rPr lang="ru-RU" sz="1800" dirty="0" smtClean="0">
                <a:latin typeface="+mn-lt"/>
              </a:rPr>
              <a:t> не </a:t>
            </a:r>
            <a:r>
              <a:rPr lang="ru-RU" sz="1800" dirty="0" err="1" smtClean="0">
                <a:latin typeface="+mn-lt"/>
              </a:rPr>
              <a:t>збільшує</a:t>
            </a:r>
            <a:r>
              <a:rPr lang="ru-RU" sz="1800" dirty="0" smtClean="0">
                <a:latin typeface="+mn-lt"/>
              </a:rPr>
              <a:t> </a:t>
            </a:r>
            <a:r>
              <a:rPr lang="ru-RU" sz="1800" dirty="0" err="1" smtClean="0">
                <a:latin typeface="+mn-lt"/>
              </a:rPr>
              <a:t>розміри</a:t>
            </a:r>
            <a:r>
              <a:rPr lang="ru-RU" sz="1800" dirty="0" smtClean="0">
                <a:latin typeface="+mn-lt"/>
              </a:rPr>
              <a:t> файлу</a:t>
            </a:r>
            <a:r>
              <a:rPr lang="ru-RU" sz="1800" dirty="0" smtClean="0">
                <a:latin typeface="+mn-lt"/>
              </a:rPr>
              <a:t>;</a:t>
            </a:r>
            <a:br>
              <a:rPr lang="ru-RU" sz="1800" dirty="0" smtClean="0">
                <a:latin typeface="+mn-lt"/>
              </a:rPr>
            </a:br>
            <a:r>
              <a:rPr lang="ru-RU" sz="1800" dirty="0" smtClean="0">
                <a:latin typeface="+mn-lt"/>
              </a:rPr>
              <a:t/>
            </a:r>
            <a:br>
              <a:rPr lang="ru-RU" sz="1800" dirty="0" smtClean="0">
                <a:latin typeface="+mn-lt"/>
              </a:rPr>
            </a:br>
            <a:r>
              <a:rPr lang="ru-RU" sz="1800" dirty="0" smtClean="0">
                <a:latin typeface="+mn-lt"/>
              </a:rPr>
              <a:t>3. </a:t>
            </a:r>
            <a:r>
              <a:rPr lang="ru-RU" sz="1600" dirty="0" err="1" smtClean="0"/>
              <a:t>Об'єкти</a:t>
            </a:r>
            <a:r>
              <a:rPr lang="ru-RU" sz="1600" dirty="0" smtClean="0"/>
              <a:t> </a:t>
            </a:r>
            <a:r>
              <a:rPr lang="ru-RU" sz="1600" dirty="0" smtClean="0"/>
              <a:t>легко </a:t>
            </a:r>
            <a:r>
              <a:rPr lang="ru-RU" sz="1600" dirty="0" err="1" smtClean="0"/>
              <a:t>трансформуються</a:t>
            </a:r>
            <a:r>
              <a:rPr lang="ru-RU" sz="1600" dirty="0" smtClean="0"/>
              <a:t>. </a:t>
            </a:r>
            <a:r>
              <a:rPr lang="ru-RU" sz="1800" dirty="0" err="1" smtClean="0">
                <a:latin typeface="+mn-lt"/>
              </a:rPr>
              <a:t>Редагуючи</a:t>
            </a:r>
            <a:r>
              <a:rPr lang="ru-RU" sz="1800" dirty="0" smtClean="0">
                <a:latin typeface="+mn-lt"/>
              </a:rPr>
              <a:t> </a:t>
            </a:r>
            <a:r>
              <a:rPr lang="ru-RU" sz="1800" dirty="0" err="1" smtClean="0">
                <a:latin typeface="+mn-lt"/>
              </a:rPr>
              <a:t>векторний</a:t>
            </a:r>
            <a:r>
              <a:rPr lang="ru-RU" sz="1800" dirty="0" smtClean="0">
                <a:latin typeface="+mn-lt"/>
              </a:rPr>
              <a:t> </a:t>
            </a:r>
            <a:r>
              <a:rPr lang="ru-RU" sz="1800" dirty="0" err="1" smtClean="0">
                <a:latin typeface="+mn-lt"/>
              </a:rPr>
              <a:t>об'єкт</a:t>
            </a:r>
            <a:r>
              <a:rPr lang="ru-RU" sz="1800" dirty="0" smtClean="0">
                <a:latin typeface="+mn-lt"/>
              </a:rPr>
              <a:t>, </a:t>
            </a:r>
            <a:r>
              <a:rPr lang="ru-RU" sz="1800" dirty="0" err="1" smtClean="0">
                <a:latin typeface="+mn-lt"/>
              </a:rPr>
              <a:t>можна</a:t>
            </a:r>
            <a:r>
              <a:rPr lang="ru-RU" sz="1800" dirty="0" smtClean="0">
                <a:latin typeface="+mn-lt"/>
              </a:rPr>
              <a:t> </a:t>
            </a:r>
            <a:r>
              <a:rPr lang="ru-RU" sz="1800" dirty="0" err="1" smtClean="0">
                <a:latin typeface="+mn-lt"/>
              </a:rPr>
              <a:t>змінити</a:t>
            </a:r>
            <a:r>
              <a:rPr lang="ru-RU" sz="1800" dirty="0" smtClean="0">
                <a:latin typeface="+mn-lt"/>
              </a:rPr>
              <a:t> </a:t>
            </a:r>
            <a:r>
              <a:rPr lang="ru-RU" sz="1800" dirty="0" err="1" smtClean="0">
                <a:latin typeface="+mn-lt"/>
              </a:rPr>
              <a:t>властивості</a:t>
            </a:r>
            <a:r>
              <a:rPr lang="ru-RU" sz="1800" dirty="0" smtClean="0">
                <a:latin typeface="+mn-lt"/>
              </a:rPr>
              <a:t> </a:t>
            </a:r>
            <a:r>
              <a:rPr lang="ru-RU" sz="1800" dirty="0" err="1" smtClean="0">
                <a:latin typeface="+mn-lt"/>
              </a:rPr>
              <a:t>ліній</a:t>
            </a:r>
            <a:r>
              <a:rPr lang="ru-RU" sz="1800" dirty="0" smtClean="0">
                <a:latin typeface="+mn-lt"/>
              </a:rPr>
              <a:t>, </a:t>
            </a:r>
            <a:r>
              <a:rPr lang="ru-RU" sz="1800" dirty="0" err="1" smtClean="0">
                <a:latin typeface="+mn-lt"/>
              </a:rPr>
              <a:t>з</a:t>
            </a:r>
            <a:r>
              <a:rPr lang="ru-RU" sz="1800" dirty="0" smtClean="0">
                <a:latin typeface="+mn-lt"/>
              </a:rPr>
              <a:t> </a:t>
            </a:r>
            <a:r>
              <a:rPr lang="ru-RU" sz="1800" dirty="0" err="1" smtClean="0">
                <a:latin typeface="+mn-lt"/>
              </a:rPr>
              <a:t>яких</a:t>
            </a:r>
            <a:r>
              <a:rPr lang="ru-RU" sz="1800" dirty="0" smtClean="0">
                <a:latin typeface="+mn-lt"/>
              </a:rPr>
              <a:t> </a:t>
            </a:r>
            <a:r>
              <a:rPr lang="ru-RU" sz="1800" dirty="0" err="1" smtClean="0">
                <a:latin typeface="+mn-lt"/>
              </a:rPr>
              <a:t>складається</a:t>
            </a:r>
            <a:r>
              <a:rPr lang="ru-RU" sz="1800" dirty="0" smtClean="0">
                <a:latin typeface="+mn-lt"/>
              </a:rPr>
              <a:t> </a:t>
            </a:r>
            <a:r>
              <a:rPr lang="ru-RU" sz="1800" dirty="0" err="1" smtClean="0">
                <a:latin typeface="+mn-lt"/>
              </a:rPr>
              <a:t>зображення</a:t>
            </a:r>
            <a:r>
              <a:rPr lang="ru-RU" sz="1800" dirty="0" smtClean="0">
                <a:latin typeface="+mn-lt"/>
              </a:rPr>
              <a:t>. </a:t>
            </a:r>
            <a:r>
              <a:rPr lang="ru-RU" sz="1800" dirty="0" err="1" smtClean="0">
                <a:latin typeface="+mn-lt"/>
              </a:rPr>
              <a:t>Можна</a:t>
            </a:r>
            <a:r>
              <a:rPr lang="ru-RU" sz="1800" dirty="0" smtClean="0">
                <a:latin typeface="+mn-lt"/>
              </a:rPr>
              <a:t> </a:t>
            </a:r>
            <a:r>
              <a:rPr lang="ru-RU" sz="1800" dirty="0" err="1" smtClean="0">
                <a:latin typeface="+mn-lt"/>
              </a:rPr>
              <a:t>пересувати</a:t>
            </a:r>
            <a:r>
              <a:rPr lang="ru-RU" sz="1800" dirty="0" smtClean="0">
                <a:latin typeface="+mn-lt"/>
              </a:rPr>
              <a:t> </a:t>
            </a:r>
            <a:r>
              <a:rPr lang="ru-RU" sz="1800" dirty="0" err="1" smtClean="0">
                <a:latin typeface="+mn-lt"/>
              </a:rPr>
              <a:t>об'єкт</a:t>
            </a:r>
            <a:r>
              <a:rPr lang="ru-RU" sz="1800" dirty="0" smtClean="0">
                <a:latin typeface="+mn-lt"/>
              </a:rPr>
              <a:t>, </a:t>
            </a:r>
            <a:r>
              <a:rPr lang="ru-RU" sz="1800" dirty="0" err="1" smtClean="0">
                <a:latin typeface="+mn-lt"/>
              </a:rPr>
              <a:t>змінювати</a:t>
            </a:r>
            <a:r>
              <a:rPr lang="ru-RU" sz="1800" dirty="0" smtClean="0">
                <a:latin typeface="+mn-lt"/>
              </a:rPr>
              <a:t> </a:t>
            </a:r>
            <a:r>
              <a:rPr lang="ru-RU" sz="1800" dirty="0" err="1" smtClean="0">
                <a:latin typeface="+mn-lt"/>
              </a:rPr>
              <a:t>його</a:t>
            </a:r>
            <a:r>
              <a:rPr lang="ru-RU" sz="1800" dirty="0" smtClean="0">
                <a:latin typeface="+mn-lt"/>
              </a:rPr>
              <a:t> </a:t>
            </a:r>
            <a:r>
              <a:rPr lang="ru-RU" sz="1800" dirty="0" err="1" smtClean="0">
                <a:latin typeface="+mn-lt"/>
              </a:rPr>
              <a:t>розміри</a:t>
            </a:r>
            <a:r>
              <a:rPr lang="ru-RU" sz="1800" dirty="0" smtClean="0">
                <a:latin typeface="+mn-lt"/>
              </a:rPr>
              <a:t>, форму та </a:t>
            </a:r>
            <a:r>
              <a:rPr lang="ru-RU" sz="1800" dirty="0" err="1" smtClean="0">
                <a:latin typeface="+mn-lt"/>
              </a:rPr>
              <a:t>колір</a:t>
            </a:r>
            <a:r>
              <a:rPr lang="ru-RU" sz="1800" dirty="0" smtClean="0">
                <a:latin typeface="+mn-lt"/>
              </a:rPr>
              <a:t>, </a:t>
            </a:r>
            <a:r>
              <a:rPr lang="ru-RU" sz="1800" dirty="0" smtClean="0">
                <a:latin typeface="+mn-lt"/>
              </a:rPr>
              <a:t>не </a:t>
            </a:r>
            <a:r>
              <a:rPr lang="ru-RU" sz="1800" dirty="0" err="1" smtClean="0">
                <a:latin typeface="+mn-lt"/>
              </a:rPr>
              <a:t>впливаючи</a:t>
            </a:r>
            <a:r>
              <a:rPr lang="ru-RU" sz="1800" dirty="0" smtClean="0">
                <a:latin typeface="+mn-lt"/>
              </a:rPr>
              <a:t> на </a:t>
            </a:r>
            <a:r>
              <a:rPr lang="ru-RU" sz="1800" dirty="0" err="1" smtClean="0">
                <a:latin typeface="+mn-lt"/>
              </a:rPr>
              <a:t>якість</a:t>
            </a:r>
            <a:r>
              <a:rPr lang="ru-RU" sz="1800" dirty="0" smtClean="0">
                <a:latin typeface="+mn-lt"/>
              </a:rPr>
              <a:t> </a:t>
            </a:r>
            <a:r>
              <a:rPr lang="ru-RU" sz="1800" dirty="0" err="1" smtClean="0">
                <a:latin typeface="+mn-lt"/>
              </a:rPr>
              <a:t>зображення</a:t>
            </a:r>
            <a:r>
              <a:rPr lang="ru-RU" sz="1800" dirty="0" smtClean="0">
                <a:latin typeface="+mn-lt"/>
              </a:rPr>
              <a:t/>
            </a:r>
            <a:br>
              <a:rPr lang="ru-RU" sz="1800" dirty="0" smtClean="0">
                <a:latin typeface="+mn-lt"/>
              </a:rPr>
            </a:br>
            <a:r>
              <a:rPr lang="ru-RU" sz="1800" dirty="0" smtClean="0">
                <a:latin typeface="+mn-lt"/>
              </a:rPr>
              <a:t/>
            </a:r>
            <a:br>
              <a:rPr lang="ru-RU" sz="1800" dirty="0" smtClean="0">
                <a:latin typeface="+mn-lt"/>
              </a:rPr>
            </a:br>
            <a:r>
              <a:rPr lang="ru-RU" sz="1800" dirty="0" smtClean="0">
                <a:latin typeface="+mn-lt"/>
              </a:rPr>
              <a:t>4. </a:t>
            </a:r>
            <a:r>
              <a:rPr lang="ru-RU" sz="1600" dirty="0" err="1" smtClean="0"/>
              <a:t>В</a:t>
            </a:r>
            <a:r>
              <a:rPr lang="ru-RU" sz="1600" dirty="0" err="1" smtClean="0"/>
              <a:t>екторна</a:t>
            </a:r>
            <a:r>
              <a:rPr lang="ru-RU" sz="1600" dirty="0" smtClean="0"/>
              <a:t> </a:t>
            </a:r>
            <a:r>
              <a:rPr lang="ru-RU" sz="1600" dirty="0" err="1" smtClean="0"/>
              <a:t>графіка</a:t>
            </a:r>
            <a:r>
              <a:rPr lang="ru-RU" sz="1600" dirty="0" smtClean="0"/>
              <a:t> не </a:t>
            </a:r>
            <a:r>
              <a:rPr lang="ru-RU" sz="1600" dirty="0" err="1" smtClean="0"/>
              <a:t>залежить</a:t>
            </a:r>
            <a:r>
              <a:rPr lang="ru-RU" sz="1600" dirty="0" smtClean="0"/>
              <a:t> </a:t>
            </a:r>
            <a:r>
              <a:rPr lang="ru-RU" sz="1600" dirty="0" err="1" smtClean="0"/>
              <a:t>від</a:t>
            </a:r>
            <a:r>
              <a:rPr lang="ru-RU" sz="1600" dirty="0" smtClean="0"/>
              <a:t> </a:t>
            </a:r>
            <a:r>
              <a:rPr lang="ru-RU" sz="1600" dirty="0" err="1" smtClean="0"/>
              <a:t>роздільчості</a:t>
            </a:r>
            <a:r>
              <a:rPr lang="ru-RU" sz="1600" dirty="0" smtClean="0"/>
              <a:t>, </a:t>
            </a:r>
            <a:r>
              <a:rPr lang="ru-RU" sz="1600" dirty="0" err="1" smtClean="0"/>
              <a:t>тобто</a:t>
            </a:r>
            <a:r>
              <a:rPr lang="ru-RU" sz="1600" dirty="0" smtClean="0"/>
              <a:t> </a:t>
            </a:r>
            <a:r>
              <a:rPr lang="ru-RU" sz="1600" dirty="0" err="1" smtClean="0"/>
              <a:t>векторні</a:t>
            </a:r>
            <a:r>
              <a:rPr lang="ru-RU" sz="1600" dirty="0" smtClean="0"/>
              <a:t> </a:t>
            </a:r>
            <a:r>
              <a:rPr lang="ru-RU" sz="1600" dirty="0" err="1" smtClean="0"/>
              <a:t>об'єкти</a:t>
            </a:r>
            <a:r>
              <a:rPr lang="ru-RU" sz="1600" dirty="0" smtClean="0"/>
              <a:t> </a:t>
            </a:r>
            <a:r>
              <a:rPr lang="ru-RU" sz="1600" dirty="0" err="1" smtClean="0"/>
              <a:t>відтворюють</a:t>
            </a:r>
            <a:r>
              <a:rPr lang="ru-RU" sz="1600" dirty="0" smtClean="0"/>
              <a:t> на </a:t>
            </a:r>
            <a:r>
              <a:rPr lang="ru-RU" sz="1600" dirty="0" err="1" smtClean="0"/>
              <a:t>пристроях</a:t>
            </a:r>
            <a:r>
              <a:rPr lang="ru-RU" sz="1600" dirty="0" smtClean="0"/>
              <a:t> </a:t>
            </a:r>
            <a:r>
              <a:rPr lang="ru-RU" sz="1600" dirty="0" err="1" smtClean="0"/>
              <a:t>з</a:t>
            </a:r>
            <a:r>
              <a:rPr lang="ru-RU" sz="1600" dirty="0" smtClean="0"/>
              <a:t> </a:t>
            </a:r>
            <a:r>
              <a:rPr lang="ru-RU" sz="1600" dirty="0" err="1" smtClean="0"/>
              <a:t>різною</a:t>
            </a:r>
            <a:r>
              <a:rPr lang="ru-RU" sz="1600" dirty="0" smtClean="0"/>
              <a:t> </a:t>
            </a:r>
            <a:r>
              <a:rPr lang="ru-RU" sz="1600" dirty="0" err="1" smtClean="0"/>
              <a:t>роздільчістю</a:t>
            </a:r>
            <a:r>
              <a:rPr lang="ru-RU" sz="1600" dirty="0" smtClean="0"/>
              <a:t> без </a:t>
            </a:r>
            <a:r>
              <a:rPr lang="ru-RU" sz="1600" dirty="0" err="1" smtClean="0"/>
              <a:t>втрати</a:t>
            </a:r>
            <a:r>
              <a:rPr lang="ru-RU" sz="1600" dirty="0" smtClean="0"/>
              <a:t> </a:t>
            </a:r>
            <a:r>
              <a:rPr lang="ru-RU" sz="1600" dirty="0" err="1" smtClean="0"/>
              <a:t>якості</a:t>
            </a:r>
            <a:r>
              <a:rPr lang="ru-RU" sz="1600" dirty="0" smtClean="0"/>
              <a:t> </a:t>
            </a:r>
            <a:r>
              <a:rPr lang="ru-RU" sz="1600" dirty="0" err="1" smtClean="0"/>
              <a:t>зображення</a:t>
            </a:r>
            <a:r>
              <a:rPr lang="ru-RU" sz="1600" dirty="0" smtClean="0"/>
              <a:t>; </a:t>
            </a:r>
            <a:r>
              <a:rPr lang="ru-RU" sz="1600" dirty="0" smtClean="0"/>
              <a:t/>
            </a:r>
            <a:br>
              <a:rPr lang="ru-RU" sz="1600" dirty="0" smtClean="0"/>
            </a:br>
            <a:r>
              <a:rPr lang="ru-RU" sz="1600" dirty="0" smtClean="0"/>
              <a:t/>
            </a:r>
            <a:br>
              <a:rPr lang="ru-RU" sz="1600" dirty="0" smtClean="0"/>
            </a:br>
            <a:r>
              <a:rPr lang="ru-RU" sz="1600" dirty="0" smtClean="0"/>
              <a:t>5. </a:t>
            </a:r>
            <a:r>
              <a:rPr lang="ru-RU" sz="1600" dirty="0" err="1" smtClean="0"/>
              <a:t>Векторна</a:t>
            </a:r>
            <a:r>
              <a:rPr lang="ru-RU" sz="1600" dirty="0" smtClean="0"/>
              <a:t> </a:t>
            </a:r>
            <a:r>
              <a:rPr lang="ru-RU" sz="1600" dirty="0" err="1" smtClean="0"/>
              <a:t>графіка</a:t>
            </a:r>
            <a:r>
              <a:rPr lang="ru-RU" sz="1600" dirty="0" smtClean="0"/>
              <a:t> </a:t>
            </a:r>
            <a:r>
              <a:rPr lang="ru-RU" sz="1600" dirty="0" err="1" smtClean="0"/>
              <a:t>може</a:t>
            </a:r>
            <a:r>
              <a:rPr lang="ru-RU" sz="1600" dirty="0" smtClean="0"/>
              <a:t> </a:t>
            </a:r>
            <a:r>
              <a:rPr lang="ru-RU" sz="1600" dirty="0" err="1" smtClean="0"/>
              <a:t>містити</a:t>
            </a:r>
            <a:r>
              <a:rPr lang="ru-RU" sz="1600" dirty="0" smtClean="0"/>
              <a:t> в </a:t>
            </a:r>
            <a:r>
              <a:rPr lang="ru-RU" sz="1600" dirty="0" err="1" smtClean="0"/>
              <a:t>собі</a:t>
            </a:r>
            <a:r>
              <a:rPr lang="ru-RU" sz="1600" dirty="0" smtClean="0"/>
              <a:t> </a:t>
            </a:r>
            <a:r>
              <a:rPr lang="ru-RU" sz="1600" dirty="0" err="1" smtClean="0"/>
              <a:t>фрагменти</a:t>
            </a:r>
            <a:r>
              <a:rPr lang="ru-RU" sz="1600" dirty="0" smtClean="0"/>
              <a:t> </a:t>
            </a:r>
            <a:r>
              <a:rPr lang="ru-RU" sz="1600" dirty="0" err="1" smtClean="0"/>
              <a:t>растрової</a:t>
            </a:r>
            <a:r>
              <a:rPr lang="ru-RU" sz="1600" dirty="0" smtClean="0"/>
              <a:t> </a:t>
            </a:r>
            <a:r>
              <a:rPr lang="ru-RU" sz="1600" dirty="0" err="1" smtClean="0"/>
              <a:t>графіки</a:t>
            </a:r>
            <a:r>
              <a:rPr lang="ru-RU" sz="1600" dirty="0" smtClean="0"/>
              <a:t>, </a:t>
            </a:r>
            <a:r>
              <a:rPr lang="ru-RU" sz="1600" dirty="0" err="1" smtClean="0"/>
              <a:t>які</a:t>
            </a:r>
            <a:r>
              <a:rPr lang="ru-RU" sz="1600" dirty="0" smtClean="0"/>
              <a:t> </a:t>
            </a:r>
            <a:r>
              <a:rPr lang="ru-RU" sz="1600" dirty="0" err="1" smtClean="0"/>
              <a:t>перетворюються</a:t>
            </a:r>
            <a:r>
              <a:rPr lang="ru-RU" sz="1600" dirty="0" smtClean="0"/>
              <a:t> </a:t>
            </a:r>
            <a:r>
              <a:rPr lang="ru-RU" sz="1600" dirty="0" err="1" smtClean="0"/>
              <a:t>в</a:t>
            </a:r>
            <a:r>
              <a:rPr lang="ru-RU" sz="1600" dirty="0" smtClean="0"/>
              <a:t> </a:t>
            </a:r>
            <a:r>
              <a:rPr lang="ru-RU" sz="1600" dirty="0" err="1" smtClean="0"/>
              <a:t>об'єкти</a:t>
            </a:r>
            <a:r>
              <a:rPr lang="ru-RU" sz="1600" dirty="0" smtClean="0"/>
              <a:t>, </a:t>
            </a:r>
            <a:r>
              <a:rPr lang="ru-RU" sz="1600" dirty="0" err="1" smtClean="0"/>
              <a:t>але</a:t>
            </a:r>
            <a:r>
              <a:rPr lang="ru-RU" sz="1600" dirty="0" smtClean="0"/>
              <a:t> </a:t>
            </a:r>
            <a:r>
              <a:rPr lang="ru-RU" sz="1600" dirty="0" err="1" smtClean="0"/>
              <a:t>мають</a:t>
            </a:r>
            <a:r>
              <a:rPr lang="ru-RU" sz="1600" dirty="0" smtClean="0"/>
              <a:t> </a:t>
            </a:r>
            <a:r>
              <a:rPr lang="ru-RU" sz="1600" dirty="0" err="1" smtClean="0"/>
              <a:t>обмеження</a:t>
            </a:r>
            <a:r>
              <a:rPr lang="ru-RU" sz="1600" dirty="0" smtClean="0"/>
              <a:t> у </a:t>
            </a:r>
            <a:r>
              <a:rPr lang="ru-RU" sz="1600" dirty="0" err="1" smtClean="0"/>
              <a:t>їх</a:t>
            </a:r>
            <a:r>
              <a:rPr lang="ru-RU" sz="1600" dirty="0" smtClean="0"/>
              <a:t> </a:t>
            </a:r>
            <a:r>
              <a:rPr lang="ru-RU" sz="1600" dirty="0" err="1" smtClean="0"/>
              <a:t>обробці</a:t>
            </a:r>
            <a:r>
              <a:rPr lang="ru-RU" sz="1600" dirty="0" smtClean="0"/>
              <a:t>; </a:t>
            </a:r>
            <a:r>
              <a:rPr lang="ru-RU" sz="1600" dirty="0" smtClean="0"/>
              <a:t/>
            </a:r>
            <a:br>
              <a:rPr lang="ru-RU" sz="1600" dirty="0" smtClean="0"/>
            </a:br>
            <a:r>
              <a:rPr lang="ru-RU" sz="1600" dirty="0" smtClean="0"/>
              <a:t/>
            </a:r>
            <a:br>
              <a:rPr lang="ru-RU" sz="1600" dirty="0" smtClean="0"/>
            </a:br>
            <a:r>
              <a:rPr lang="ru-RU" sz="1600" dirty="0" smtClean="0"/>
              <a:t>6. </a:t>
            </a:r>
            <a:r>
              <a:rPr lang="ru-RU" sz="1600" dirty="0" smtClean="0">
                <a:latin typeface="+mn-lt"/>
              </a:rPr>
              <a:t>У </a:t>
            </a:r>
            <a:r>
              <a:rPr lang="ru-RU" sz="1600" dirty="0" err="1" smtClean="0">
                <a:latin typeface="+mn-lt"/>
              </a:rPr>
              <a:t>програмах</a:t>
            </a:r>
            <a:r>
              <a:rPr lang="ru-RU" sz="1600" dirty="0" smtClean="0">
                <a:latin typeface="+mn-lt"/>
              </a:rPr>
              <a:t> </a:t>
            </a:r>
            <a:r>
              <a:rPr lang="ru-RU" sz="1600" dirty="0" err="1" smtClean="0">
                <a:latin typeface="+mn-lt"/>
              </a:rPr>
              <a:t>векторної</a:t>
            </a:r>
            <a:r>
              <a:rPr lang="ru-RU" sz="1600" dirty="0" smtClean="0">
                <a:latin typeface="+mn-lt"/>
              </a:rPr>
              <a:t> </a:t>
            </a:r>
            <a:r>
              <a:rPr lang="ru-RU" sz="1600" dirty="0" err="1" smtClean="0">
                <a:latin typeface="+mn-lt"/>
              </a:rPr>
              <a:t>графіки</a:t>
            </a:r>
            <a:r>
              <a:rPr lang="ru-RU" sz="1600" dirty="0" smtClean="0">
                <a:latin typeface="+mn-lt"/>
              </a:rPr>
              <a:t> </a:t>
            </a:r>
            <a:r>
              <a:rPr lang="ru-RU" sz="1600" dirty="0" err="1" smtClean="0">
                <a:latin typeface="+mn-lt"/>
              </a:rPr>
              <a:t>є</a:t>
            </a:r>
            <a:r>
              <a:rPr lang="ru-RU" sz="1600" dirty="0" smtClean="0">
                <a:latin typeface="+mn-lt"/>
              </a:rPr>
              <a:t> </a:t>
            </a:r>
            <a:r>
              <a:rPr lang="ru-RU" sz="1600" dirty="0" err="1" smtClean="0">
                <a:latin typeface="+mn-lt"/>
              </a:rPr>
              <a:t>розвинуті</a:t>
            </a:r>
            <a:r>
              <a:rPr lang="ru-RU" sz="1600" dirty="0" smtClean="0">
                <a:latin typeface="+mn-lt"/>
              </a:rPr>
              <a:t> </a:t>
            </a:r>
            <a:r>
              <a:rPr lang="ru-RU" sz="1600" dirty="0" err="1" smtClean="0">
                <a:latin typeface="+mn-lt"/>
              </a:rPr>
              <a:t>засоби</a:t>
            </a:r>
            <a:r>
              <a:rPr lang="ru-RU" sz="1600" dirty="0" smtClean="0">
                <a:latin typeface="+mn-lt"/>
              </a:rPr>
              <a:t> </a:t>
            </a:r>
            <a:r>
              <a:rPr lang="ru-RU" sz="1600" dirty="0" err="1" smtClean="0">
                <a:latin typeface="+mn-lt"/>
              </a:rPr>
              <a:t>інтеграції</a:t>
            </a:r>
            <a:r>
              <a:rPr lang="ru-RU" sz="1600" dirty="0" smtClean="0">
                <a:latin typeface="+mn-lt"/>
              </a:rPr>
              <a:t> </a:t>
            </a:r>
            <a:r>
              <a:rPr lang="ru-RU" sz="1600" dirty="0" err="1" smtClean="0">
                <a:latin typeface="+mn-lt"/>
              </a:rPr>
              <a:t>зображення</a:t>
            </a:r>
            <a:r>
              <a:rPr lang="ru-RU" sz="1600" dirty="0" smtClean="0">
                <a:latin typeface="+mn-lt"/>
              </a:rPr>
              <a:t> та тексту. </a:t>
            </a:r>
            <a:r>
              <a:rPr lang="ru-RU" sz="1600" dirty="0" err="1" smtClean="0">
                <a:latin typeface="+mn-lt"/>
              </a:rPr>
              <a:t>Єдиний</a:t>
            </a:r>
            <a:r>
              <a:rPr lang="ru-RU" sz="1600" dirty="0" smtClean="0">
                <a:latin typeface="+mn-lt"/>
              </a:rPr>
              <a:t> </a:t>
            </a:r>
            <a:r>
              <a:rPr lang="ru-RU" sz="1600" dirty="0" err="1" smtClean="0">
                <a:latin typeface="+mn-lt"/>
              </a:rPr>
              <a:t>підхід</a:t>
            </a:r>
            <a:r>
              <a:rPr lang="ru-RU" sz="1600" dirty="0" smtClean="0">
                <a:latin typeface="+mn-lt"/>
              </a:rPr>
              <a:t> до них </a:t>
            </a:r>
            <a:r>
              <a:rPr lang="ru-RU" sz="1600" dirty="0" err="1" smtClean="0">
                <a:latin typeface="+mn-lt"/>
              </a:rPr>
              <a:t>обумовлює</a:t>
            </a:r>
            <a:r>
              <a:rPr lang="ru-RU" sz="1600" dirty="0" smtClean="0">
                <a:latin typeface="+mn-lt"/>
              </a:rPr>
              <a:t> </a:t>
            </a:r>
            <a:r>
              <a:rPr lang="ru-RU" sz="1600" dirty="0" err="1" smtClean="0">
                <a:latin typeface="+mn-lt"/>
              </a:rPr>
              <a:t>створення</a:t>
            </a:r>
            <a:r>
              <a:rPr lang="ru-RU" sz="1600" dirty="0" smtClean="0">
                <a:latin typeface="+mn-lt"/>
              </a:rPr>
              <a:t> </a:t>
            </a:r>
            <a:r>
              <a:rPr lang="ru-RU" sz="1600" dirty="0" err="1" smtClean="0">
                <a:latin typeface="+mn-lt"/>
              </a:rPr>
              <a:t>кінцевого</a:t>
            </a:r>
            <a:r>
              <a:rPr lang="ru-RU" sz="1600" dirty="0" smtClean="0">
                <a:latin typeface="+mn-lt"/>
              </a:rPr>
              <a:t> продукту. </a:t>
            </a:r>
            <a:r>
              <a:rPr lang="ru-RU" sz="1600" dirty="0" err="1" smtClean="0">
                <a:latin typeface="+mn-lt"/>
              </a:rPr>
              <a:t>Векторні</a:t>
            </a:r>
            <a:r>
              <a:rPr lang="ru-RU" sz="1600" dirty="0" smtClean="0">
                <a:latin typeface="+mn-lt"/>
              </a:rPr>
              <a:t> </a:t>
            </a:r>
            <a:r>
              <a:rPr lang="ru-RU" sz="1600" dirty="0" err="1" smtClean="0">
                <a:latin typeface="+mn-lt"/>
              </a:rPr>
              <a:t>програми</a:t>
            </a:r>
            <a:r>
              <a:rPr lang="ru-RU" sz="1600" dirty="0" smtClean="0">
                <a:latin typeface="+mn-lt"/>
              </a:rPr>
              <a:t> </a:t>
            </a:r>
            <a:r>
              <a:rPr lang="ru-RU" sz="1600" dirty="0" err="1" smtClean="0">
                <a:latin typeface="+mn-lt"/>
              </a:rPr>
              <a:t>незамінні</a:t>
            </a:r>
            <a:r>
              <a:rPr lang="ru-RU" sz="1600" dirty="0" smtClean="0">
                <a:latin typeface="+mn-lt"/>
              </a:rPr>
              <a:t> там, де </a:t>
            </a:r>
            <a:r>
              <a:rPr lang="ru-RU" sz="1600" dirty="0" err="1" smtClean="0">
                <a:latin typeface="+mn-lt"/>
              </a:rPr>
              <a:t>принципове</a:t>
            </a:r>
            <a:r>
              <a:rPr lang="ru-RU" sz="1600" dirty="0" smtClean="0">
                <a:latin typeface="+mn-lt"/>
              </a:rPr>
              <a:t> </a:t>
            </a:r>
            <a:r>
              <a:rPr lang="ru-RU" sz="1600" dirty="0" err="1" smtClean="0">
                <a:latin typeface="+mn-lt"/>
              </a:rPr>
              <a:t>значення</a:t>
            </a:r>
            <a:r>
              <a:rPr lang="ru-RU" sz="1600" dirty="0" smtClean="0">
                <a:latin typeface="+mn-lt"/>
              </a:rPr>
              <a:t> </a:t>
            </a:r>
            <a:r>
              <a:rPr lang="ru-RU" sz="1600" dirty="0" err="1" smtClean="0">
                <a:latin typeface="+mn-lt"/>
              </a:rPr>
              <a:t>має</a:t>
            </a:r>
            <a:r>
              <a:rPr lang="ru-RU" sz="1600" dirty="0" smtClean="0">
                <a:latin typeface="+mn-lt"/>
              </a:rPr>
              <a:t> </a:t>
            </a:r>
            <a:r>
              <a:rPr lang="ru-RU" sz="1600" dirty="0" err="1" smtClean="0">
                <a:latin typeface="+mn-lt"/>
              </a:rPr>
              <a:t>збереження</a:t>
            </a:r>
            <a:r>
              <a:rPr lang="ru-RU" sz="1600" dirty="0" smtClean="0">
                <a:latin typeface="+mn-lt"/>
              </a:rPr>
              <a:t> </a:t>
            </a:r>
            <a:r>
              <a:rPr lang="ru-RU" sz="1600" dirty="0" err="1" smtClean="0">
                <a:latin typeface="+mn-lt"/>
              </a:rPr>
              <a:t>чітких</a:t>
            </a:r>
            <a:r>
              <a:rPr lang="ru-RU" sz="1600" dirty="0" smtClean="0">
                <a:latin typeface="+mn-lt"/>
              </a:rPr>
              <a:t> </a:t>
            </a:r>
            <a:r>
              <a:rPr lang="ru-RU" sz="1600" dirty="0" err="1" smtClean="0">
                <a:latin typeface="+mn-lt"/>
              </a:rPr>
              <a:t>контурів</a:t>
            </a:r>
            <a:r>
              <a:rPr lang="ru-RU" sz="1600" dirty="0" smtClean="0">
                <a:latin typeface="+mn-lt"/>
              </a:rPr>
              <a:t>, а </a:t>
            </a:r>
            <a:r>
              <a:rPr lang="ru-RU" sz="1600" dirty="0" err="1" smtClean="0">
                <a:latin typeface="+mn-lt"/>
              </a:rPr>
              <a:t>саме</a:t>
            </a:r>
            <a:r>
              <a:rPr lang="ru-RU" sz="1600" dirty="0" smtClean="0">
                <a:latin typeface="+mn-lt"/>
              </a:rPr>
              <a:t>:</a:t>
            </a:r>
            <a:br>
              <a:rPr lang="ru-RU" sz="1600" dirty="0" smtClean="0">
                <a:latin typeface="+mn-lt"/>
              </a:rPr>
            </a:br>
            <a:r>
              <a:rPr lang="ru-RU" sz="1600" dirty="0" smtClean="0">
                <a:latin typeface="+mn-lt"/>
              </a:rPr>
              <a:t> </a:t>
            </a:r>
            <a:r>
              <a:rPr lang="ru-RU" sz="1600" dirty="0" smtClean="0">
                <a:latin typeface="+mn-lt"/>
              </a:rPr>
              <a:t> - </a:t>
            </a:r>
            <a:r>
              <a:rPr lang="ru-RU" sz="1600" dirty="0" err="1" smtClean="0">
                <a:latin typeface="+mn-lt"/>
              </a:rPr>
              <a:t>повноколірні</a:t>
            </a:r>
            <a:r>
              <a:rPr lang="ru-RU" sz="1600" dirty="0" smtClean="0">
                <a:latin typeface="+mn-lt"/>
              </a:rPr>
              <a:t> </a:t>
            </a:r>
            <a:r>
              <a:rPr lang="ru-RU" sz="1600" dirty="0" err="1" smtClean="0">
                <a:latin typeface="+mn-lt"/>
              </a:rPr>
              <a:t>ілюстрації</a:t>
            </a:r>
            <a:r>
              <a:rPr lang="ru-RU" sz="1600" dirty="0" smtClean="0">
                <a:latin typeface="+mn-lt"/>
              </a:rPr>
              <a:t>; </a:t>
            </a:r>
            <a:r>
              <a:rPr lang="ru-RU" sz="1600" dirty="0" smtClean="0">
                <a:latin typeface="+mn-lt"/>
              </a:rPr>
              <a:t/>
            </a:r>
            <a:br>
              <a:rPr lang="ru-RU" sz="1600" dirty="0" smtClean="0">
                <a:latin typeface="+mn-lt"/>
              </a:rPr>
            </a:br>
            <a:r>
              <a:rPr lang="ru-RU" sz="1600" dirty="0" smtClean="0">
                <a:latin typeface="+mn-lt"/>
              </a:rPr>
              <a:t>  - </a:t>
            </a:r>
            <a:r>
              <a:rPr lang="ru-RU" sz="1600" dirty="0" err="1" smtClean="0">
                <a:latin typeface="+mn-lt"/>
              </a:rPr>
              <a:t>складні</a:t>
            </a:r>
            <a:r>
              <a:rPr lang="ru-RU" sz="1600" dirty="0" smtClean="0">
                <a:latin typeface="+mn-lt"/>
              </a:rPr>
              <a:t> </a:t>
            </a:r>
            <a:r>
              <a:rPr lang="ru-RU" sz="1600" dirty="0" err="1" smtClean="0">
                <a:latin typeface="+mn-lt"/>
              </a:rPr>
              <a:t>креслення</a:t>
            </a:r>
            <a:r>
              <a:rPr lang="ru-RU" sz="1600" dirty="0" smtClean="0">
                <a:latin typeface="+mn-lt"/>
              </a:rPr>
              <a:t>; </a:t>
            </a:r>
            <a:r>
              <a:rPr lang="ru-RU" sz="1600" dirty="0" smtClean="0">
                <a:latin typeface="+mn-lt"/>
              </a:rPr>
              <a:t/>
            </a:r>
            <a:br>
              <a:rPr lang="ru-RU" sz="1600" dirty="0" smtClean="0">
                <a:latin typeface="+mn-lt"/>
              </a:rPr>
            </a:br>
            <a:r>
              <a:rPr lang="ru-RU" sz="1600" dirty="0" smtClean="0">
                <a:latin typeface="+mn-lt"/>
              </a:rPr>
              <a:t>  - </a:t>
            </a:r>
            <a:r>
              <a:rPr lang="ru-RU" sz="1600" dirty="0" err="1" smtClean="0">
                <a:latin typeface="+mn-lt"/>
              </a:rPr>
              <a:t>логотипи</a:t>
            </a:r>
            <a:r>
              <a:rPr lang="ru-RU" sz="1600" dirty="0" smtClean="0">
                <a:latin typeface="+mn-lt"/>
              </a:rPr>
              <a:t> </a:t>
            </a:r>
            <a:r>
              <a:rPr lang="ru-RU" sz="1600" dirty="0" smtClean="0">
                <a:latin typeface="+mn-lt"/>
              </a:rPr>
              <a:t>та </a:t>
            </a:r>
            <a:r>
              <a:rPr lang="ru-RU" sz="1600" dirty="0" err="1" smtClean="0">
                <a:latin typeface="+mn-lt"/>
              </a:rPr>
              <a:t>емблеми</a:t>
            </a:r>
            <a:r>
              <a:rPr lang="ru-RU" sz="1600" dirty="0" smtClean="0">
                <a:latin typeface="+mn-lt"/>
              </a:rPr>
              <a:t>; </a:t>
            </a:r>
            <a:r>
              <a:rPr lang="ru-RU" sz="1600" dirty="0" smtClean="0">
                <a:latin typeface="+mn-lt"/>
              </a:rPr>
              <a:t/>
            </a:r>
            <a:br>
              <a:rPr lang="ru-RU" sz="1600" dirty="0" smtClean="0">
                <a:latin typeface="+mn-lt"/>
              </a:rPr>
            </a:br>
            <a:r>
              <a:rPr lang="ru-RU" sz="1600" dirty="0" smtClean="0">
                <a:latin typeface="+mn-lt"/>
              </a:rPr>
              <a:t>  - </a:t>
            </a:r>
            <a:r>
              <a:rPr lang="ru-RU" sz="1600" dirty="0" err="1" smtClean="0">
                <a:latin typeface="+mn-lt"/>
              </a:rPr>
              <a:t>мультиплікація</a:t>
            </a:r>
            <a:r>
              <a:rPr lang="ru-RU" sz="1600" dirty="0" smtClean="0">
                <a:latin typeface="+mn-lt"/>
              </a:rPr>
              <a:t>. </a:t>
            </a:r>
            <a:r>
              <a:rPr lang="ru-RU" sz="1600" i="1" dirty="0" smtClean="0">
                <a:latin typeface="+mn-lt"/>
              </a:rPr>
              <a:t/>
            </a:r>
            <a:br>
              <a:rPr lang="ru-RU" sz="1600" i="1" dirty="0" smtClean="0">
                <a:latin typeface="+mn-lt"/>
              </a:rPr>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endParaRPr lang="ru-RU" i="1" dirty="0"/>
          </a:p>
        </p:txBody>
      </p:sp>
      <p:pic>
        <p:nvPicPr>
          <p:cNvPr id="3" name="Рисунок 2" descr="68529-31_5.jpg"/>
          <p:cNvPicPr>
            <a:picLocks noChangeAspect="1"/>
          </p:cNvPicPr>
          <p:nvPr/>
        </p:nvPicPr>
        <p:blipFill>
          <a:blip r:embed="rId3" cstate="print"/>
          <a:stretch>
            <a:fillRect/>
          </a:stretch>
        </p:blipFill>
        <p:spPr>
          <a:xfrm>
            <a:off x="5580112" y="4752166"/>
            <a:ext cx="3384376" cy="2105834"/>
          </a:xfrm>
          <a:prstGeom prst="rect">
            <a:avLst/>
          </a:prstGeom>
        </p:spPr>
      </p:pic>
    </p:spTree>
  </p:cSld>
  <p:clrMapOvr>
    <a:masterClrMapping/>
  </p:clrMapOvr>
  <p:transition spd="slow" advTm="25000">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7704856" cy="6192688"/>
          </a:xfrm>
        </p:spPr>
        <p:txBody>
          <a:bodyPr>
            <a:normAutofit fontScale="90000"/>
          </a:bodyPr>
          <a:lstStyle/>
          <a:p>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err="1" smtClean="0"/>
              <a:t>Векторні</a:t>
            </a:r>
            <a:r>
              <a:rPr lang="ru-RU" i="1" dirty="0" smtClean="0"/>
              <a:t> </a:t>
            </a:r>
            <a:r>
              <a:rPr lang="ru-RU" i="1" dirty="0" err="1" smtClean="0"/>
              <a:t>графічні</a:t>
            </a:r>
            <a:r>
              <a:rPr lang="ru-RU" i="1" dirty="0" smtClean="0"/>
              <a:t> </a:t>
            </a:r>
            <a:r>
              <a:rPr lang="ru-RU" i="1" dirty="0" err="1" smtClean="0"/>
              <a:t>редактори</a:t>
            </a:r>
            <a:r>
              <a:rPr lang="ru-RU" i="1" dirty="0" smtClean="0"/>
              <a:t/>
            </a:r>
            <a:br>
              <a:rPr lang="ru-RU" i="1" dirty="0" smtClean="0"/>
            </a:br>
            <a:r>
              <a:rPr lang="ru-RU" dirty="0" smtClean="0"/>
              <a:t> </a:t>
            </a:r>
            <a:r>
              <a:rPr lang="ru-RU" dirty="0" smtClean="0"/>
              <a:t/>
            </a:r>
            <a:br>
              <a:rPr lang="ru-RU" dirty="0" smtClean="0"/>
            </a:br>
            <a:r>
              <a:rPr lang="ru-RU" sz="1800" dirty="0" err="1" smtClean="0">
                <a:latin typeface="+mn-lt"/>
              </a:rPr>
              <a:t>Векторні</a:t>
            </a:r>
            <a:r>
              <a:rPr lang="ru-RU" sz="1800" dirty="0" smtClean="0">
                <a:latin typeface="+mn-lt"/>
              </a:rPr>
              <a:t> </a:t>
            </a:r>
            <a:r>
              <a:rPr lang="ru-RU" sz="1800" dirty="0" err="1" smtClean="0">
                <a:latin typeface="+mn-lt"/>
              </a:rPr>
              <a:t>графічні</a:t>
            </a:r>
            <a:r>
              <a:rPr lang="ru-RU" sz="1800" dirty="0" smtClean="0">
                <a:latin typeface="+mn-lt"/>
              </a:rPr>
              <a:t> </a:t>
            </a:r>
            <a:r>
              <a:rPr lang="ru-RU" sz="1800" dirty="0" err="1" smtClean="0">
                <a:latin typeface="+mn-lt"/>
              </a:rPr>
              <a:t>зображення</a:t>
            </a:r>
            <a:r>
              <a:rPr lang="ru-RU" sz="1800" dirty="0" smtClean="0">
                <a:latin typeface="+mn-lt"/>
              </a:rPr>
              <a:t> </a:t>
            </a:r>
            <a:r>
              <a:rPr lang="ru-RU" sz="1800" dirty="0" err="1" smtClean="0">
                <a:latin typeface="+mn-lt"/>
              </a:rPr>
              <a:t>є</a:t>
            </a:r>
            <a:r>
              <a:rPr lang="ru-RU" sz="1800" dirty="0" smtClean="0">
                <a:latin typeface="+mn-lt"/>
              </a:rPr>
              <a:t> </a:t>
            </a:r>
            <a:r>
              <a:rPr lang="ru-RU" sz="1800" dirty="0" err="1" smtClean="0">
                <a:latin typeface="+mn-lt"/>
              </a:rPr>
              <a:t>оптимальним</a:t>
            </a:r>
            <a:r>
              <a:rPr lang="ru-RU" sz="1800" dirty="0" smtClean="0">
                <a:latin typeface="+mn-lt"/>
              </a:rPr>
              <a:t> </a:t>
            </a:r>
            <a:r>
              <a:rPr lang="ru-RU" sz="1800" dirty="0" err="1" smtClean="0">
                <a:latin typeface="+mn-lt"/>
              </a:rPr>
              <a:t>засобом</a:t>
            </a:r>
            <a:r>
              <a:rPr lang="ru-RU" sz="1800" dirty="0" smtClean="0">
                <a:latin typeface="+mn-lt"/>
              </a:rPr>
              <a:t> для </a:t>
            </a:r>
            <a:r>
              <a:rPr lang="ru-RU" sz="1800" dirty="0" err="1" smtClean="0">
                <a:latin typeface="+mn-lt"/>
              </a:rPr>
              <a:t>зберігання</a:t>
            </a:r>
            <a:r>
              <a:rPr lang="ru-RU" sz="1800" dirty="0" smtClean="0">
                <a:latin typeface="+mn-lt"/>
              </a:rPr>
              <a:t> </a:t>
            </a:r>
            <a:r>
              <a:rPr lang="ru-RU" sz="1800" dirty="0" err="1" smtClean="0">
                <a:latin typeface="+mn-lt"/>
              </a:rPr>
              <a:t>високоточних</a:t>
            </a:r>
            <a:r>
              <a:rPr lang="ru-RU" sz="1800" dirty="0" smtClean="0">
                <a:latin typeface="+mn-lt"/>
              </a:rPr>
              <a:t> </a:t>
            </a:r>
            <a:r>
              <a:rPr lang="ru-RU" sz="1800" dirty="0" err="1" smtClean="0">
                <a:latin typeface="+mn-lt"/>
              </a:rPr>
              <a:t>графічних</a:t>
            </a:r>
            <a:r>
              <a:rPr lang="ru-RU" sz="1800" dirty="0" smtClean="0">
                <a:latin typeface="+mn-lt"/>
              </a:rPr>
              <a:t> </a:t>
            </a:r>
            <a:r>
              <a:rPr lang="ru-RU" sz="1800" dirty="0" err="1" smtClean="0">
                <a:latin typeface="+mn-lt"/>
              </a:rPr>
              <a:t>об’єктів</a:t>
            </a:r>
            <a:r>
              <a:rPr lang="ru-RU" sz="1800" dirty="0" smtClean="0">
                <a:latin typeface="+mn-lt"/>
              </a:rPr>
              <a:t> (</a:t>
            </a:r>
            <a:r>
              <a:rPr lang="ru-RU" sz="1800" dirty="0" err="1" smtClean="0">
                <a:latin typeface="+mn-lt"/>
              </a:rPr>
              <a:t>креслення</a:t>
            </a:r>
            <a:r>
              <a:rPr lang="ru-RU" sz="1800" dirty="0" smtClean="0">
                <a:latin typeface="+mn-lt"/>
              </a:rPr>
              <a:t>, </a:t>
            </a:r>
            <a:r>
              <a:rPr lang="ru-RU" sz="1800" dirty="0" err="1" smtClean="0">
                <a:latin typeface="+mn-lt"/>
              </a:rPr>
              <a:t>схеми</a:t>
            </a:r>
            <a:r>
              <a:rPr lang="ru-RU" sz="1800" dirty="0" smtClean="0">
                <a:latin typeface="+mn-lt"/>
              </a:rPr>
              <a:t> </a:t>
            </a:r>
            <a:r>
              <a:rPr lang="ru-RU" sz="1800" dirty="0" err="1" smtClean="0">
                <a:latin typeface="+mn-lt"/>
              </a:rPr>
              <a:t>тощо</a:t>
            </a:r>
            <a:r>
              <a:rPr lang="ru-RU" sz="1800" dirty="0" smtClean="0">
                <a:latin typeface="+mn-lt"/>
              </a:rPr>
              <a:t>), </a:t>
            </a:r>
            <a:r>
              <a:rPr lang="ru-RU" sz="1800" dirty="0" err="1" smtClean="0">
                <a:latin typeface="+mn-lt"/>
              </a:rPr>
              <a:t>для</a:t>
            </a:r>
            <a:r>
              <a:rPr lang="ru-RU" sz="1800" dirty="0" smtClean="0">
                <a:latin typeface="+mn-lt"/>
              </a:rPr>
              <a:t> </a:t>
            </a:r>
            <a:r>
              <a:rPr lang="ru-RU" sz="1800" dirty="0" err="1" smtClean="0">
                <a:latin typeface="+mn-lt"/>
              </a:rPr>
              <a:t>котрих</a:t>
            </a:r>
            <a:r>
              <a:rPr lang="ru-RU" sz="1800" dirty="0" smtClean="0">
                <a:latin typeface="+mn-lt"/>
              </a:rPr>
              <a:t> </a:t>
            </a:r>
            <a:r>
              <a:rPr lang="ru-RU" sz="1800" dirty="0" err="1" smtClean="0">
                <a:latin typeface="+mn-lt"/>
              </a:rPr>
              <a:t>має</a:t>
            </a:r>
            <a:r>
              <a:rPr lang="ru-RU" sz="1800" dirty="0" smtClean="0">
                <a:latin typeface="+mn-lt"/>
              </a:rPr>
              <a:t> </a:t>
            </a:r>
            <a:r>
              <a:rPr lang="ru-RU" sz="1800" dirty="0" err="1" smtClean="0">
                <a:latin typeface="+mn-lt"/>
              </a:rPr>
              <a:t>значення</a:t>
            </a:r>
            <a:r>
              <a:rPr lang="ru-RU" sz="1800" dirty="0" smtClean="0">
                <a:latin typeface="+mn-lt"/>
              </a:rPr>
              <a:t> </a:t>
            </a:r>
            <a:r>
              <a:rPr lang="ru-RU" sz="1800" dirty="0" err="1" smtClean="0">
                <a:latin typeface="+mn-lt"/>
              </a:rPr>
              <a:t>наявність</a:t>
            </a:r>
            <a:r>
              <a:rPr lang="ru-RU" sz="1800" dirty="0" smtClean="0">
                <a:latin typeface="+mn-lt"/>
              </a:rPr>
              <a:t> </a:t>
            </a:r>
            <a:r>
              <a:rPr lang="ru-RU" sz="1800" dirty="0" err="1" smtClean="0">
                <a:latin typeface="+mn-lt"/>
              </a:rPr>
              <a:t>чітких</a:t>
            </a:r>
            <a:r>
              <a:rPr lang="ru-RU" sz="1800" dirty="0" smtClean="0">
                <a:latin typeface="+mn-lt"/>
              </a:rPr>
              <a:t> </a:t>
            </a:r>
            <a:r>
              <a:rPr lang="ru-RU" sz="1800" dirty="0" err="1" smtClean="0">
                <a:latin typeface="+mn-lt"/>
              </a:rPr>
              <a:t>контурів</a:t>
            </a:r>
            <a:r>
              <a:rPr lang="ru-RU" sz="1800" dirty="0" smtClean="0">
                <a:latin typeface="+mn-lt"/>
              </a:rPr>
              <a:t>. З векторною </a:t>
            </a:r>
            <a:r>
              <a:rPr lang="ru-RU" sz="1800" dirty="0" err="1" smtClean="0">
                <a:latin typeface="+mn-lt"/>
              </a:rPr>
              <a:t>графікою</a:t>
            </a:r>
            <a:r>
              <a:rPr lang="ru-RU" sz="1800" dirty="0" smtClean="0">
                <a:latin typeface="+mn-lt"/>
              </a:rPr>
              <a:t> </a:t>
            </a:r>
            <a:r>
              <a:rPr lang="ru-RU" sz="1800" dirty="0" err="1" smtClean="0">
                <a:latin typeface="+mn-lt"/>
              </a:rPr>
              <a:t>Ви</a:t>
            </a:r>
            <a:r>
              <a:rPr lang="ru-RU" sz="1800" dirty="0" smtClean="0">
                <a:latin typeface="+mn-lt"/>
              </a:rPr>
              <a:t> </a:t>
            </a:r>
            <a:r>
              <a:rPr lang="ru-RU" sz="1800" dirty="0" err="1" smtClean="0">
                <a:latin typeface="+mn-lt"/>
              </a:rPr>
              <a:t>зустрічаєтесь</a:t>
            </a:r>
            <a:r>
              <a:rPr lang="ru-RU" sz="1800" dirty="0" smtClean="0">
                <a:latin typeface="+mn-lt"/>
              </a:rPr>
              <a:t>, коли </a:t>
            </a:r>
            <a:r>
              <a:rPr lang="ru-RU" sz="1800" dirty="0" err="1" smtClean="0">
                <a:latin typeface="+mn-lt"/>
              </a:rPr>
              <a:t>працюєте</a:t>
            </a:r>
            <a:r>
              <a:rPr lang="ru-RU" sz="1800" dirty="0" smtClean="0">
                <a:latin typeface="+mn-lt"/>
              </a:rPr>
              <a:t> </a:t>
            </a:r>
            <a:r>
              <a:rPr lang="ru-RU" sz="1800" dirty="0" err="1" smtClean="0">
                <a:latin typeface="+mn-lt"/>
              </a:rPr>
              <a:t>з</a:t>
            </a:r>
            <a:r>
              <a:rPr lang="ru-RU" sz="1800" dirty="0" smtClean="0">
                <a:latin typeface="+mn-lt"/>
              </a:rPr>
              <a:t> системами </a:t>
            </a:r>
            <a:r>
              <a:rPr lang="ru-RU" sz="1800" dirty="0" err="1" smtClean="0">
                <a:latin typeface="+mn-lt"/>
              </a:rPr>
              <a:t>комп’ютерного</a:t>
            </a:r>
            <a:r>
              <a:rPr lang="ru-RU" sz="1800" dirty="0" smtClean="0">
                <a:latin typeface="+mn-lt"/>
              </a:rPr>
              <a:t> </a:t>
            </a:r>
            <a:r>
              <a:rPr lang="ru-RU" sz="1800" dirty="0" err="1" smtClean="0">
                <a:latin typeface="+mn-lt"/>
              </a:rPr>
              <a:t>креслення</a:t>
            </a:r>
            <a:r>
              <a:rPr lang="ru-RU" sz="1800" dirty="0" smtClean="0">
                <a:latin typeface="+mn-lt"/>
              </a:rPr>
              <a:t> та </a:t>
            </a:r>
            <a:r>
              <a:rPr lang="ru-RU" sz="1800" dirty="0" err="1" smtClean="0">
                <a:latin typeface="+mn-lt"/>
              </a:rPr>
              <a:t>автоматизованого</a:t>
            </a:r>
            <a:r>
              <a:rPr lang="ru-RU" sz="1800" dirty="0" smtClean="0">
                <a:latin typeface="+mn-lt"/>
              </a:rPr>
              <a:t> </a:t>
            </a:r>
            <a:r>
              <a:rPr lang="ru-RU" sz="1800" dirty="0" err="1" smtClean="0">
                <a:latin typeface="+mn-lt"/>
              </a:rPr>
              <a:t>проектування</a:t>
            </a:r>
            <a:r>
              <a:rPr lang="ru-RU" sz="1800" dirty="0" smtClean="0">
                <a:latin typeface="+mn-lt"/>
              </a:rPr>
              <a:t>.</a:t>
            </a:r>
            <a:br>
              <a:rPr lang="ru-RU" sz="1800" dirty="0" smtClean="0">
                <a:latin typeface="+mn-lt"/>
              </a:rPr>
            </a:br>
            <a:r>
              <a:rPr lang="ru-RU" sz="1800" dirty="0" smtClean="0">
                <a:latin typeface="+mn-lt"/>
              </a:rPr>
              <a:t>До </a:t>
            </a:r>
            <a:r>
              <a:rPr lang="ru-RU" sz="1800" dirty="0" err="1" smtClean="0">
                <a:latin typeface="+mn-lt"/>
              </a:rPr>
              <a:t>векторних</a:t>
            </a:r>
            <a:r>
              <a:rPr lang="ru-RU" sz="1800" dirty="0" smtClean="0">
                <a:latin typeface="+mn-lt"/>
              </a:rPr>
              <a:t> </a:t>
            </a:r>
            <a:r>
              <a:rPr lang="ru-RU" sz="1800" dirty="0" err="1" smtClean="0">
                <a:latin typeface="+mn-lt"/>
              </a:rPr>
              <a:t>графічних</a:t>
            </a:r>
            <a:r>
              <a:rPr lang="ru-RU" sz="1800" dirty="0" smtClean="0">
                <a:latin typeface="+mn-lt"/>
              </a:rPr>
              <a:t> </a:t>
            </a:r>
            <a:r>
              <a:rPr lang="ru-RU" sz="1800" dirty="0" err="1" smtClean="0">
                <a:latin typeface="+mn-lt"/>
              </a:rPr>
              <a:t>редакторів</a:t>
            </a:r>
            <a:r>
              <a:rPr lang="ru-RU" sz="1800" dirty="0" smtClean="0">
                <a:latin typeface="+mn-lt"/>
              </a:rPr>
              <a:t> </a:t>
            </a:r>
            <a:r>
              <a:rPr lang="ru-RU" sz="1800" dirty="0" err="1" smtClean="0">
                <a:latin typeface="+mn-lt"/>
              </a:rPr>
              <a:t>відноситься</a:t>
            </a:r>
            <a:r>
              <a:rPr lang="ru-RU" sz="1800" dirty="0" smtClean="0">
                <a:latin typeface="+mn-lt"/>
              </a:rPr>
              <a:t> </a:t>
            </a:r>
            <a:r>
              <a:rPr lang="ru-RU" sz="1800" dirty="0" err="1" smtClean="0">
                <a:latin typeface="+mn-lt"/>
              </a:rPr>
              <a:t>графічний</a:t>
            </a:r>
            <a:r>
              <a:rPr lang="ru-RU" sz="1800" dirty="0" smtClean="0">
                <a:latin typeface="+mn-lt"/>
              </a:rPr>
              <a:t> редактор, </a:t>
            </a:r>
            <a:r>
              <a:rPr lang="ru-RU" sz="1800" dirty="0" err="1" smtClean="0">
                <a:latin typeface="+mn-lt"/>
              </a:rPr>
              <a:t>вбудований</a:t>
            </a:r>
            <a:r>
              <a:rPr lang="ru-RU" sz="1800" dirty="0" smtClean="0">
                <a:latin typeface="+mn-lt"/>
              </a:rPr>
              <a:t> у </a:t>
            </a:r>
            <a:r>
              <a:rPr lang="ru-RU" sz="1800" dirty="0" err="1" smtClean="0">
                <a:latin typeface="+mn-lt"/>
              </a:rPr>
              <a:t>текстовий</a:t>
            </a:r>
            <a:r>
              <a:rPr lang="ru-RU" sz="1800" dirty="0" smtClean="0">
                <a:latin typeface="+mn-lt"/>
              </a:rPr>
              <a:t> редактор </a:t>
            </a:r>
            <a:r>
              <a:rPr lang="en-US" sz="1800" dirty="0" smtClean="0">
                <a:latin typeface="+mn-lt"/>
              </a:rPr>
              <a:t>Word. </a:t>
            </a:r>
            <a:r>
              <a:rPr lang="ru-RU" sz="1800" dirty="0" err="1" smtClean="0">
                <a:latin typeface="+mn-lt"/>
              </a:rPr>
              <a:t>Серед</a:t>
            </a:r>
            <a:r>
              <a:rPr lang="ru-RU" sz="1800" dirty="0" smtClean="0">
                <a:latin typeface="+mn-lt"/>
              </a:rPr>
              <a:t> </a:t>
            </a:r>
            <a:r>
              <a:rPr lang="ru-RU" sz="1800" dirty="0" err="1" smtClean="0">
                <a:latin typeface="+mn-lt"/>
              </a:rPr>
              <a:t>професійних</a:t>
            </a:r>
            <a:r>
              <a:rPr lang="ru-RU" sz="1800" dirty="0" smtClean="0">
                <a:latin typeface="+mn-lt"/>
              </a:rPr>
              <a:t> </a:t>
            </a:r>
            <a:r>
              <a:rPr lang="ru-RU" sz="1800" dirty="0" err="1" smtClean="0">
                <a:latin typeface="+mn-lt"/>
              </a:rPr>
              <a:t>векторних</a:t>
            </a:r>
            <a:r>
              <a:rPr lang="ru-RU" sz="1800" dirty="0" smtClean="0">
                <a:latin typeface="+mn-lt"/>
              </a:rPr>
              <a:t> </a:t>
            </a:r>
            <a:r>
              <a:rPr lang="ru-RU" sz="1800" dirty="0" err="1" smtClean="0">
                <a:latin typeface="+mn-lt"/>
              </a:rPr>
              <a:t>графічних</a:t>
            </a:r>
            <a:r>
              <a:rPr lang="ru-RU" sz="1800" dirty="0" smtClean="0">
                <a:latin typeface="+mn-lt"/>
              </a:rPr>
              <a:t> систем </a:t>
            </a:r>
            <a:r>
              <a:rPr lang="ru-RU" sz="1800" dirty="0" err="1" smtClean="0">
                <a:latin typeface="+mn-lt"/>
              </a:rPr>
              <a:t>найбільш</a:t>
            </a:r>
            <a:r>
              <a:rPr lang="ru-RU" sz="1800" dirty="0" smtClean="0">
                <a:latin typeface="+mn-lt"/>
              </a:rPr>
              <a:t> </a:t>
            </a:r>
            <a:r>
              <a:rPr lang="ru-RU" sz="1800" dirty="0" err="1" smtClean="0">
                <a:latin typeface="+mn-lt"/>
              </a:rPr>
              <a:t>поширені</a:t>
            </a:r>
            <a:r>
              <a:rPr lang="ru-RU" sz="1800" dirty="0" smtClean="0">
                <a:latin typeface="+mn-lt"/>
              </a:rPr>
              <a:t> </a:t>
            </a:r>
            <a:r>
              <a:rPr lang="en-US" sz="1800" b="1" dirty="0" err="1" smtClean="0">
                <a:latin typeface="+mn-lt"/>
              </a:rPr>
              <a:t>CorelDRAW</a:t>
            </a:r>
            <a:r>
              <a:rPr lang="en-US" sz="1800" dirty="0" smtClean="0">
                <a:latin typeface="+mn-lt"/>
              </a:rPr>
              <a:t> </a:t>
            </a:r>
            <a:r>
              <a:rPr lang="ru-RU" sz="1800" dirty="0" err="1" smtClean="0">
                <a:latin typeface="+mn-lt"/>
              </a:rPr>
              <a:t>і</a:t>
            </a:r>
            <a:r>
              <a:rPr lang="ru-RU" sz="1800" dirty="0" smtClean="0">
                <a:latin typeface="+mn-lt"/>
              </a:rPr>
              <a:t> </a:t>
            </a:r>
            <a:r>
              <a:rPr lang="en-US" sz="1800" b="1" dirty="0" smtClean="0">
                <a:latin typeface="+mn-lt"/>
              </a:rPr>
              <a:t>Adobe Illustrator</a:t>
            </a:r>
            <a:r>
              <a:rPr lang="en-US" sz="1800" dirty="0" smtClean="0">
                <a:latin typeface="+mn-lt"/>
              </a:rPr>
              <a:t>.</a:t>
            </a:r>
            <a:r>
              <a:rPr lang="en-US" sz="1800" dirty="0" smtClean="0"/>
              <a:t/>
            </a:r>
            <a:br>
              <a:rPr lang="en-US" sz="1800" dirty="0" smtClean="0"/>
            </a:br>
            <a:r>
              <a:rPr lang="ru-RU" dirty="0" smtClean="0"/>
              <a:t> </a:t>
            </a:r>
            <a:r>
              <a:rPr lang="ru-RU" sz="1800" dirty="0" err="1" smtClean="0">
                <a:latin typeface="+mn-lt"/>
              </a:rPr>
              <a:t>Важливо</a:t>
            </a:r>
            <a:r>
              <a:rPr lang="ru-RU" sz="1800" dirty="0" smtClean="0">
                <a:latin typeface="+mn-lt"/>
              </a:rPr>
              <a:t> </a:t>
            </a:r>
            <a:r>
              <a:rPr lang="ru-RU" sz="1800" dirty="0" err="1" smtClean="0">
                <a:latin typeface="+mn-lt"/>
              </a:rPr>
              <a:t>також</a:t>
            </a:r>
            <a:r>
              <a:rPr lang="ru-RU" sz="1800" dirty="0" smtClean="0">
                <a:latin typeface="+mn-lt"/>
              </a:rPr>
              <a:t>, </a:t>
            </a:r>
            <a:r>
              <a:rPr lang="ru-RU" sz="1800" dirty="0" err="1" smtClean="0">
                <a:latin typeface="+mn-lt"/>
              </a:rPr>
              <a:t>що</a:t>
            </a:r>
            <a:r>
              <a:rPr lang="ru-RU" sz="1800" dirty="0" smtClean="0">
                <a:latin typeface="+mn-lt"/>
              </a:rPr>
              <a:t> </a:t>
            </a:r>
            <a:r>
              <a:rPr lang="ru-RU" sz="1800" dirty="0" err="1" smtClean="0">
                <a:latin typeface="+mn-lt"/>
              </a:rPr>
              <a:t>векторні</a:t>
            </a:r>
            <a:r>
              <a:rPr lang="ru-RU" sz="1800" dirty="0" smtClean="0">
                <a:latin typeface="+mn-lt"/>
              </a:rPr>
              <a:t> </a:t>
            </a:r>
            <a:r>
              <a:rPr lang="ru-RU" sz="1800" dirty="0" err="1" smtClean="0">
                <a:latin typeface="+mn-lt"/>
              </a:rPr>
              <a:t>графічні</a:t>
            </a:r>
            <a:r>
              <a:rPr lang="ru-RU" sz="1800" dirty="0" smtClean="0">
                <a:latin typeface="+mn-lt"/>
              </a:rPr>
              <a:t> </a:t>
            </a:r>
            <a:r>
              <a:rPr lang="ru-RU" sz="1800" dirty="0" err="1" smtClean="0">
                <a:latin typeface="+mn-lt"/>
              </a:rPr>
              <a:t>зображення</a:t>
            </a:r>
            <a:r>
              <a:rPr lang="ru-RU" sz="1800" dirty="0" smtClean="0">
                <a:latin typeface="+mn-lt"/>
              </a:rPr>
              <a:t> </a:t>
            </a:r>
            <a:r>
              <a:rPr lang="ru-RU" sz="1800" dirty="0" err="1" smtClean="0">
                <a:latin typeface="+mn-lt"/>
              </a:rPr>
              <a:t>можуть</a:t>
            </a:r>
            <a:r>
              <a:rPr lang="ru-RU" sz="1800" dirty="0" smtClean="0">
                <a:latin typeface="+mn-lt"/>
              </a:rPr>
              <a:t> бути </a:t>
            </a:r>
            <a:r>
              <a:rPr lang="ru-RU" sz="1800" dirty="0" err="1" smtClean="0">
                <a:latin typeface="+mn-lt"/>
              </a:rPr>
              <a:t>збільшені</a:t>
            </a:r>
            <a:r>
              <a:rPr lang="ru-RU" sz="1800" dirty="0" smtClean="0">
                <a:latin typeface="+mn-lt"/>
              </a:rPr>
              <a:t> </a:t>
            </a:r>
            <a:r>
              <a:rPr lang="ru-RU" sz="1800" dirty="0" err="1" smtClean="0">
                <a:latin typeface="+mn-lt"/>
              </a:rPr>
              <a:t>або</a:t>
            </a:r>
            <a:r>
              <a:rPr lang="ru-RU" sz="1800" dirty="0" smtClean="0">
                <a:latin typeface="+mn-lt"/>
              </a:rPr>
              <a:t> </a:t>
            </a:r>
            <a:r>
              <a:rPr lang="ru-RU" sz="1800" dirty="0" err="1" smtClean="0">
                <a:latin typeface="+mn-lt"/>
              </a:rPr>
              <a:t>зменшені</a:t>
            </a:r>
            <a:r>
              <a:rPr lang="ru-RU" sz="1800" dirty="0" smtClean="0">
                <a:latin typeface="+mn-lt"/>
              </a:rPr>
              <a:t> </a:t>
            </a:r>
            <a:r>
              <a:rPr lang="ru-RU" sz="1800" dirty="0" smtClean="0">
                <a:latin typeface="+mn-lt"/>
              </a:rPr>
              <a:t>без </a:t>
            </a:r>
            <a:r>
              <a:rPr lang="ru-RU" sz="1800" dirty="0" err="1" smtClean="0">
                <a:latin typeface="+mn-lt"/>
              </a:rPr>
              <a:t>втрати</a:t>
            </a:r>
            <a:r>
              <a:rPr lang="ru-RU" sz="1800" dirty="0" smtClean="0">
                <a:latin typeface="+mn-lt"/>
              </a:rPr>
              <a:t> </a:t>
            </a:r>
            <a:r>
              <a:rPr lang="ru-RU" sz="1800" dirty="0" err="1" smtClean="0">
                <a:latin typeface="+mn-lt"/>
              </a:rPr>
              <a:t>якості</a:t>
            </a:r>
            <a:r>
              <a:rPr lang="ru-RU" sz="1800" dirty="0" smtClean="0">
                <a:latin typeface="+mn-lt"/>
              </a:rPr>
              <a:t>.</a:t>
            </a:r>
            <a:br>
              <a:rPr lang="ru-RU" sz="1800" dirty="0" smtClean="0">
                <a:latin typeface="+mn-lt"/>
              </a:rPr>
            </a:br>
            <a:r>
              <a:rPr lang="ru-RU" sz="1800" b="1" dirty="0" err="1" smtClean="0">
                <a:latin typeface="+mn-lt"/>
              </a:rPr>
              <a:t>Найпопулярнішими</a:t>
            </a:r>
            <a:r>
              <a:rPr lang="ru-RU" sz="1800" b="1" dirty="0" smtClean="0">
                <a:latin typeface="+mn-lt"/>
              </a:rPr>
              <a:t> </a:t>
            </a:r>
            <a:r>
              <a:rPr lang="ru-RU" sz="1800" b="1" dirty="0" err="1" smtClean="0">
                <a:latin typeface="+mn-lt"/>
              </a:rPr>
              <a:t>прикладними</a:t>
            </a:r>
            <a:r>
              <a:rPr lang="ru-RU" sz="1800" b="1" dirty="0" smtClean="0">
                <a:latin typeface="+mn-lt"/>
              </a:rPr>
              <a:t> </a:t>
            </a:r>
            <a:r>
              <a:rPr lang="ru-RU" sz="1800" b="1" dirty="0" err="1" smtClean="0">
                <a:latin typeface="+mn-lt"/>
              </a:rPr>
              <a:t>програмами</a:t>
            </a:r>
            <a:r>
              <a:rPr lang="ru-RU" sz="1800" b="1" dirty="0" smtClean="0">
                <a:latin typeface="+mn-lt"/>
              </a:rPr>
              <a:t> </a:t>
            </a:r>
            <a:r>
              <a:rPr lang="ru-RU" sz="1800" b="1" dirty="0" err="1" smtClean="0">
                <a:latin typeface="+mn-lt"/>
              </a:rPr>
              <a:t>є</a:t>
            </a:r>
            <a:r>
              <a:rPr lang="ru-RU" sz="1800" b="1" dirty="0" smtClean="0">
                <a:latin typeface="+mn-lt"/>
              </a:rPr>
              <a:t> </a:t>
            </a:r>
            <a:r>
              <a:rPr lang="ru-RU" sz="1800" b="1" dirty="0" err="1" smtClean="0">
                <a:latin typeface="+mn-lt"/>
              </a:rPr>
              <a:t>продукти</a:t>
            </a:r>
            <a:r>
              <a:rPr lang="ru-RU" sz="1800" b="1" dirty="0" smtClean="0">
                <a:latin typeface="+mn-lt"/>
              </a:rPr>
              <a:t> </a:t>
            </a:r>
            <a:r>
              <a:rPr lang="ru-RU" sz="1800" b="1" dirty="0" err="1" smtClean="0">
                <a:latin typeface="+mn-lt"/>
              </a:rPr>
              <a:t>фірм</a:t>
            </a:r>
            <a:r>
              <a:rPr lang="ru-RU" sz="1800" b="1" dirty="0" smtClean="0">
                <a:latin typeface="+mn-lt"/>
              </a:rPr>
              <a:t>:</a:t>
            </a:r>
            <a:r>
              <a:rPr lang="ru-RU" sz="1800" dirty="0" smtClean="0">
                <a:latin typeface="+mn-lt"/>
              </a:rPr>
              <a:t/>
            </a:r>
            <a:br>
              <a:rPr lang="ru-RU" sz="1800" dirty="0" smtClean="0">
                <a:latin typeface="+mn-lt"/>
              </a:rPr>
            </a:br>
            <a:r>
              <a:rPr lang="en-US" sz="1800" dirty="0" smtClean="0">
                <a:latin typeface="+mn-lt"/>
              </a:rPr>
              <a:t>Corel - CorelDraw,</a:t>
            </a:r>
            <a:br>
              <a:rPr lang="en-US" sz="1800" dirty="0" smtClean="0">
                <a:latin typeface="+mn-lt"/>
              </a:rPr>
            </a:br>
            <a:r>
              <a:rPr lang="en-US" sz="1800" dirty="0" smtClean="0">
                <a:latin typeface="+mn-lt"/>
              </a:rPr>
              <a:t>Adobe - Illustrator,</a:t>
            </a:r>
            <a:br>
              <a:rPr lang="en-US" sz="1800" dirty="0" smtClean="0">
                <a:latin typeface="+mn-lt"/>
              </a:rPr>
            </a:br>
            <a:r>
              <a:rPr lang="en-US" sz="1800" dirty="0" smtClean="0">
                <a:latin typeface="+mn-lt"/>
              </a:rPr>
              <a:t>Macromedia - FreeHand,</a:t>
            </a:r>
            <a:br>
              <a:rPr lang="en-US" sz="1800" dirty="0" smtClean="0">
                <a:latin typeface="+mn-lt"/>
              </a:rPr>
            </a:br>
            <a:r>
              <a:rPr lang="ru-RU" sz="1800" dirty="0" err="1" smtClean="0">
                <a:latin typeface="+mn-lt"/>
              </a:rPr>
              <a:t>стандартний</a:t>
            </a:r>
            <a:r>
              <a:rPr lang="ru-RU" sz="1800" dirty="0" smtClean="0">
                <a:latin typeface="+mn-lt"/>
              </a:rPr>
              <a:t> </a:t>
            </a:r>
            <a:r>
              <a:rPr lang="ru-RU" sz="1800" dirty="0" err="1" smtClean="0">
                <a:latin typeface="+mn-lt"/>
              </a:rPr>
              <a:t>додаток</a:t>
            </a:r>
            <a:r>
              <a:rPr lang="ru-RU" sz="1800" dirty="0" smtClean="0">
                <a:latin typeface="+mn-lt"/>
              </a:rPr>
              <a:t> у </a:t>
            </a:r>
            <a:r>
              <a:rPr lang="en-US" sz="1800" dirty="0" smtClean="0">
                <a:latin typeface="+mn-lt"/>
              </a:rPr>
              <a:t>MS Office - Word Editor.</a:t>
            </a:r>
            <a:r>
              <a:rPr lang="en-US" dirty="0" smtClean="0"/>
              <a:t/>
            </a:r>
            <a:br>
              <a:rPr lang="en-US"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r>
              <a:rPr lang="ru-RU" i="1" dirty="0" smtClean="0"/>
              <a:t/>
            </a:r>
            <a:br>
              <a:rPr lang="ru-RU" i="1" dirty="0" smtClean="0"/>
            </a:br>
            <a:endParaRPr lang="ru-RU" i="1" dirty="0"/>
          </a:p>
        </p:txBody>
      </p:sp>
    </p:spTree>
  </p:cSld>
  <p:clrMapOvr>
    <a:masterClrMapping/>
  </p:clrMapOvr>
  <p:transition spd="slow" advClick="0" advTm="30000">
    <p:cover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96952"/>
            <a:ext cx="4042792" cy="3528392"/>
          </a:xfrm>
        </p:spPr>
        <p:txBody>
          <a:bodyPr>
            <a:normAutofit/>
          </a:bodyPr>
          <a:lstStyle/>
          <a:p>
            <a:r>
              <a:rPr lang="uk-UA" sz="3200" dirty="0" smtClean="0"/>
              <a:t>Підготувала</a:t>
            </a:r>
            <a:br>
              <a:rPr lang="uk-UA" sz="3200" dirty="0" smtClean="0"/>
            </a:br>
            <a:r>
              <a:rPr lang="uk-UA" sz="3200" dirty="0" smtClean="0"/>
              <a:t>учениця 10 класу</a:t>
            </a:r>
            <a:br>
              <a:rPr lang="uk-UA" sz="3200" dirty="0" smtClean="0"/>
            </a:br>
            <a:r>
              <a:rPr lang="uk-UA" sz="3200" dirty="0" err="1" smtClean="0"/>
              <a:t>Стефанків</a:t>
            </a:r>
            <a:r>
              <a:rPr lang="uk-UA" sz="3200" dirty="0" smtClean="0"/>
              <a:t> Зоряна</a:t>
            </a:r>
            <a:endParaRPr lang="ru-RU" sz="3200" dirty="0"/>
          </a:p>
        </p:txBody>
      </p:sp>
      <p:pic>
        <p:nvPicPr>
          <p:cNvPr id="3" name="Рисунок 2" descr="Изображение 195НРАРПД.jpg"/>
          <p:cNvPicPr>
            <a:picLocks noChangeAspect="1"/>
          </p:cNvPicPr>
          <p:nvPr/>
        </p:nvPicPr>
        <p:blipFill>
          <a:blip r:embed="rId2" cstate="print"/>
          <a:stretch>
            <a:fillRect/>
          </a:stretch>
        </p:blipFill>
        <p:spPr>
          <a:xfrm>
            <a:off x="4283968" y="188640"/>
            <a:ext cx="4248472" cy="6453336"/>
          </a:xfrm>
          <a:prstGeom prst="rect">
            <a:avLst/>
          </a:prstGeom>
        </p:spPr>
      </p:pic>
    </p:spTree>
  </p:cSld>
  <p:clrMapOvr>
    <a:masterClrMapping/>
  </p:clrMapOvr>
  <p:transition spd="slow" advClick="0" advTm="5000">
    <p:newsflash/>
  </p:transition>
  <p:timing>
    <p:tnLst>
      <p:par>
        <p:cTn id="1" dur="indefinite" restart="never" nodeType="tmRoot"/>
      </p:par>
    </p:tnLst>
  </p:timing>
</p:sld>
</file>

<file path=ppt/theme/theme1.xml><?xml version="1.0" encoding="utf-8"?>
<a:theme xmlns:a="http://schemas.openxmlformats.org/drawingml/2006/main" name="Техническая">
  <a:themeElements>
    <a:clrScheme name="Другая 1">
      <a:dk1>
        <a:sysClr val="windowText" lastClr="000000"/>
      </a:dk1>
      <a:lt1>
        <a:sysClr val="window" lastClr="FFFFFF"/>
      </a:lt1>
      <a:dk2>
        <a:srgbClr val="4E3B30"/>
      </a:dk2>
      <a:lt2>
        <a:srgbClr val="FBEEC9"/>
      </a:lt2>
      <a:accent1>
        <a:srgbClr val="00B0F0"/>
      </a:accent1>
      <a:accent2>
        <a:srgbClr val="00B0F0"/>
      </a:accent2>
      <a:accent3>
        <a:srgbClr val="0070C0"/>
      </a:accent3>
      <a:accent4>
        <a:srgbClr val="D8D8D8"/>
      </a:accent4>
      <a:accent5>
        <a:srgbClr val="FFFF00"/>
      </a:accent5>
      <a:accent6>
        <a:srgbClr val="7F7F7F"/>
      </a:accent6>
      <a:hlink>
        <a:srgbClr val="F2F2F2"/>
      </a:hlink>
      <a:folHlink>
        <a:srgbClr val="00B0F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TotalTime>
  <Words>102</Words>
  <Application>Microsoft Office PowerPoint</Application>
  <PresentationFormat>Экран (4:3)</PresentationFormat>
  <Paragraphs>9</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Техническая</vt:lpstr>
      <vt:lpstr>Презентація  на тему: «Основи векторної графіки»  </vt:lpstr>
      <vt:lpstr>Векторна графіка - це створення зображення з сукупності геометричних примітивів (точок, ліній, кривих), тобто об’єктів, які можна описати математичним рівнянням. На відміну від растової графіки, яка подає зображення, як набір пікселів(точок).</vt:lpstr>
      <vt:lpstr>Векторні об'єкти завжди мають шлях, що визначає їх форму. Якщо шлях є замкненим, тобто кінцева точка співпадає з початковою, об'єкт має внутрішню ділянку, яка може бути заповненою кольором або іншими об'єктами. Всі шляхи містять два компонента: сегменти та вузли  Шлях являє собою маршрут, що з'єднує початкову та кінцеву точку.  Сегмент - окрема частина шляху, може бути як прямою, так і кривою лінією. Вузол - початкова або кінцева точка сегмента. </vt:lpstr>
      <vt:lpstr>   Основним елементом є лінія, яка характерезується формою    Найчастіше використовується для             побудови:  1. логотипу 2. графічного знаку 3. орнаменту  </vt:lpstr>
      <vt:lpstr>Математичні основи векторної графіки   Різні об'єкти мають різні способи представлення.   Точка. Об'єкт на площині представляється двома числами (х, у) відносно початку координат.   Пряма лінія. Їй відповідає рівняння у = kx+b. Вказавши параметри k та b можна створити пряму лінію у відомій системі координат.    Сегмент прямої. Для опису потрібно додатково вказати параметри х1 та х2, відповідно початку та кінця відрізку.    Криві лінії. За допомогою кривих створюється контур об'єкта, всередині якого може бути заповнений (любий колір, штрихування або зображення).      У векторних редакторів є засоби застосування ефектів до простих об'єктів (відтінювання, витискування, викривлення, прозорість тощо)      </vt:lpstr>
      <vt:lpstr>     Переваги векторної графіки 1.Невеликі за розміром файли, оскільки зберігається не зображення, а лише його основні дані, використовуючи які, програма відновлює зображення;  2. Розмір об'єктів та опис колірних характеристик майже не збільшує розміри файлу;  3. Об'єкти легко трансформуються. Редагуючи векторний об'єкт, можна змінити властивості ліній, з яких складається зображення. Можна пересувати об'єкт, змінювати його розміри, форму та колір, не впливаючи на якість зображення  4. Векторна графіка не залежить від роздільчості, тобто векторні об'єкти відтворюють на пристроях з різною роздільчістю без втрати якості зображення;   5. Векторна графіка може містити в собі фрагменти растрової графіки, які перетворюються в об'єкти, але мають обмеження у їх обробці;   6. У програмах векторної графіки є розвинуті засоби інтеграції зображення та тексту. Єдиний підхід до них обумовлює створення кінцевого продукту. Векторні програми незамінні там, де принципове значення має збереження чітких контурів, а саме:   - повноколірні ілюстрації;    - складні креслення;    - логотипи та емблеми;    - мультиплікація.       </vt:lpstr>
      <vt:lpstr>      Векторні графічні редактори   Векторні графічні зображення є оптимальним засобом для зберігання високоточних графічних об’єктів (креслення, схеми тощо), для котрих має значення наявність чітких контурів. З векторною графікою Ви зустрічаєтесь, коли працюєте з системами комп’ютерного креслення та автоматизованого проектування. До векторних графічних редакторів відноситься графічний редактор, вбудований у текстовий редактор Word. Серед професійних векторних графічних систем найбільш поширені CorelDRAW і Adobe Illustrator.  Важливо також, що векторні графічні зображення можуть бути збільшені або зменшені без втрати якості. Найпопулярнішими прикладними програмами є продукти фірм: Corel - CorelDraw, Adobe - Illustrator, Macromedia - FreeHand, стандартний додаток у MS Office - Word Editor.       </vt:lpstr>
      <vt:lpstr>Підготувала учениця 10 класу Стефанків Зоряна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на тему: «Основи векторної графіки»</dc:title>
  <dc:creator>Seven</dc:creator>
  <cp:lastModifiedBy>Seven</cp:lastModifiedBy>
  <cp:revision>14</cp:revision>
  <dcterms:created xsi:type="dcterms:W3CDTF">2013-11-25T19:18:41Z</dcterms:created>
  <dcterms:modified xsi:type="dcterms:W3CDTF">2013-11-25T21:32:39Z</dcterms:modified>
</cp:coreProperties>
</file>