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9BA608-827D-4F31-B282-6F9FF1E22C6E}">
          <p14:sldIdLst>
            <p14:sldId id="267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8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7" autoAdjust="0"/>
  </p:normalViewPr>
  <p:slideViewPr>
    <p:cSldViewPr>
      <p:cViewPr varScale="1">
        <p:scale>
          <a:sx n="106" d="100"/>
          <a:sy n="10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3223-E843-4377-8BB4-E127256673CB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968A-3B06-4F45-A615-DF430E243D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6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468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002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54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331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89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158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9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2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16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86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AC40-D73D-4A43-8DC4-03CA0392D665}" type="datetimeFigureOut">
              <a:rPr lang="uk-UA" smtClean="0"/>
              <a:t>16.04.2013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713B-49AD-46B4-A12B-227B90B00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24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87"/>
            <a:ext cx="9202706" cy="6857891"/>
          </a:xfrm>
        </p:spPr>
      </p:pic>
      <p:sp>
        <p:nvSpPr>
          <p:cNvPr id="5" name="Прямоугольник 4"/>
          <p:cNvSpPr/>
          <p:nvPr/>
        </p:nvSpPr>
        <p:spPr>
          <a:xfrm>
            <a:off x="1691680" y="836712"/>
            <a:ext cx="52565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Етикет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спілкування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Інтернеті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7227" y="4775230"/>
            <a:ext cx="4122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Виконала:</a:t>
            </a:r>
          </a:p>
          <a:p>
            <a:r>
              <a:rPr lang="uk-UA" sz="2800" b="1" i="1" dirty="0" smtClean="0">
                <a:solidFill>
                  <a:srgbClr val="FFFF00"/>
                </a:solidFill>
              </a:rPr>
              <a:t>Учениця 10-Акласу</a:t>
            </a:r>
          </a:p>
          <a:p>
            <a:r>
              <a:rPr lang="uk-UA" sz="2800" b="1" i="1" dirty="0" smtClean="0">
                <a:solidFill>
                  <a:srgbClr val="FFFF00"/>
                </a:solidFill>
              </a:rPr>
              <a:t>Максименко Владислава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6754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1923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 головне у спілкуванні </a:t>
            </a:r>
            <a:b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через  е-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mail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492896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Зміст листа має бути стислим, чітким і коректним.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 слід укладати в лист фотографії та ілюстрації: такі сторінки довго завантажуються й можуть дорого коштувати  вашому адресантові.</a:t>
            </a: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22" y="2348880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6" y="0"/>
            <a:ext cx="9151906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80648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можна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використовувати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смайли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4688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uk-UA" b="1" dirty="0">
                <a:solidFill>
                  <a:srgbClr val="002060"/>
                </a:solidFill>
              </a:rPr>
              <a:t>За допомогою </a:t>
            </a:r>
            <a:r>
              <a:rPr lang="uk-UA" b="1" dirty="0" err="1">
                <a:solidFill>
                  <a:srgbClr val="002060"/>
                </a:solidFill>
              </a:rPr>
              <a:t>смайликів</a:t>
            </a:r>
            <a:r>
              <a:rPr lang="uk-UA" b="1" dirty="0">
                <a:solidFill>
                  <a:srgbClr val="002060"/>
                </a:solidFill>
              </a:rPr>
              <a:t> (від англ. </a:t>
            </a:r>
            <a:r>
              <a:rPr lang="en-US" b="1" dirty="0">
                <a:solidFill>
                  <a:srgbClr val="002060"/>
                </a:solidFill>
              </a:rPr>
              <a:t>smile - </a:t>
            </a:r>
            <a:r>
              <a:rPr lang="uk-UA" b="1" dirty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None/>
            </a:pPr>
            <a:r>
              <a:rPr lang="uk-UA" b="1" dirty="0">
                <a:solidFill>
                  <a:srgbClr val="002060"/>
                </a:solidFill>
              </a:rPr>
              <a:t>посмішка) в Інтернеті заведено передавати </a:t>
            </a:r>
          </a:p>
          <a:p>
            <a:pPr>
              <a:buFontTx/>
              <a:buNone/>
            </a:pPr>
            <a:r>
              <a:rPr lang="uk-UA" b="1" dirty="0">
                <a:solidFill>
                  <a:srgbClr val="002060"/>
                </a:solidFill>
              </a:rPr>
              <a:t>емоції. </a:t>
            </a:r>
          </a:p>
          <a:p>
            <a:pPr>
              <a:buFontTx/>
              <a:buNone/>
            </a:pPr>
            <a:r>
              <a:rPr lang="uk-UA" b="1" dirty="0">
                <a:solidFill>
                  <a:srgbClr val="002060"/>
                </a:solidFill>
              </a:rPr>
              <a:t>Існують готові </a:t>
            </a:r>
            <a:r>
              <a:rPr lang="uk-UA" b="1" dirty="0" err="1">
                <a:solidFill>
                  <a:srgbClr val="002060"/>
                </a:solidFill>
              </a:rPr>
              <a:t>смайлики</a:t>
            </a:r>
            <a:r>
              <a:rPr lang="uk-UA" b="1" dirty="0">
                <a:solidFill>
                  <a:srgbClr val="002060"/>
                </a:solidFill>
              </a:rPr>
              <a:t>. Інколи їх малюють </a:t>
            </a:r>
          </a:p>
          <a:p>
            <a:pPr>
              <a:buFontTx/>
              <a:buNone/>
            </a:pPr>
            <a:r>
              <a:rPr lang="uk-UA" b="1" dirty="0">
                <a:solidFill>
                  <a:srgbClr val="002060"/>
                </a:solidFill>
              </a:rPr>
              <a:t>за допомогою цифр, букв або розділових </a:t>
            </a:r>
          </a:p>
          <a:p>
            <a:pPr>
              <a:buFontTx/>
              <a:buNone/>
            </a:pPr>
            <a:r>
              <a:rPr lang="uk-UA" b="1" dirty="0">
                <a:solidFill>
                  <a:srgbClr val="002060"/>
                </a:solidFill>
              </a:rPr>
              <a:t>знаків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72" y="2924944"/>
            <a:ext cx="3689648" cy="36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5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6692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Які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є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види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смайликів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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51125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:-) </a:t>
            </a:r>
            <a:r>
              <a:rPr lang="ru-RU" b="1" i="1" dirty="0" err="1">
                <a:solidFill>
                  <a:schemeClr val="bg1"/>
                </a:solidFill>
              </a:rPr>
              <a:t>Посмішка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або</a:t>
            </a:r>
            <a:r>
              <a:rPr lang="ru-RU" b="1" i="1" dirty="0">
                <a:solidFill>
                  <a:schemeClr val="bg1"/>
                </a:solidFill>
              </a:rPr>
              <a:t> веселий </a:t>
            </a:r>
            <a:r>
              <a:rPr lang="ru-RU" b="1" i="1" dirty="0" err="1">
                <a:solidFill>
                  <a:schemeClr val="bg1"/>
                </a:solidFill>
              </a:rPr>
              <a:t>настрій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:) Те ж в </a:t>
            </a:r>
            <a:r>
              <a:rPr lang="ru-RU" b="1" i="1" dirty="0" err="1">
                <a:solidFill>
                  <a:schemeClr val="bg1"/>
                </a:solidFill>
              </a:rPr>
              <a:t>скороченому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варіанті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:)) </a:t>
            </a:r>
            <a:r>
              <a:rPr lang="ru-RU" b="1" i="1" dirty="0" err="1">
                <a:solidFill>
                  <a:schemeClr val="bg1"/>
                </a:solidFill>
              </a:rPr>
              <a:t>Сміх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:))) </a:t>
            </a:r>
            <a:r>
              <a:rPr lang="ru-RU" b="1" i="1" dirty="0" err="1">
                <a:solidFill>
                  <a:schemeClr val="bg1"/>
                </a:solidFill>
              </a:rPr>
              <a:t>Бурхлива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радість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;-) </a:t>
            </a:r>
            <a:r>
              <a:rPr lang="ru-RU" b="1" i="1" dirty="0" err="1">
                <a:solidFill>
                  <a:schemeClr val="bg1"/>
                </a:solidFill>
              </a:rPr>
              <a:t>Підморгування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грайливий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настрій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;) Те ж в </a:t>
            </a:r>
            <a:r>
              <a:rPr lang="ru-RU" b="1" i="1" dirty="0" err="1">
                <a:solidFill>
                  <a:schemeClr val="bg1"/>
                </a:solidFill>
              </a:rPr>
              <a:t>скороченому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варіанті</a:t>
            </a:r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:-P </a:t>
            </a:r>
            <a:r>
              <a:rPr lang="ru-RU" b="1" i="1" dirty="0" err="1">
                <a:solidFill>
                  <a:schemeClr val="bg1"/>
                </a:solidFill>
              </a:rPr>
              <a:t>Показати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язик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:-b </a:t>
            </a:r>
            <a:r>
              <a:rPr lang="ru-RU" b="1" i="1" dirty="0" err="1">
                <a:solidFill>
                  <a:schemeClr val="bg1"/>
                </a:solidFill>
              </a:rPr>
              <a:t>Показати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язичек</a:t>
            </a:r>
            <a:endParaRPr lang="ru-RU" b="1" i="1" dirty="0"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:-( </a:t>
            </a:r>
            <a:r>
              <a:rPr lang="ru-RU" b="1" i="1" dirty="0" err="1">
                <a:solidFill>
                  <a:schemeClr val="bg1"/>
                </a:solidFill>
              </a:rPr>
              <a:t>Смуток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засмучення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 (То ж у </a:t>
            </a:r>
            <a:r>
              <a:rPr lang="ru-RU" b="1" i="1" dirty="0" err="1">
                <a:solidFill>
                  <a:schemeClr val="bg1"/>
                </a:solidFill>
              </a:rPr>
              <a:t>скороченому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варіанті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 ((Негатив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: (((</a:t>
            </a:r>
            <a:r>
              <a:rPr lang="ru-RU" b="1" i="1" dirty="0" err="1">
                <a:solidFill>
                  <a:schemeClr val="bg1"/>
                </a:solidFill>
              </a:rPr>
              <a:t>Дуже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негативний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настрій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:-C Погано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:-( ::: </a:t>
            </a:r>
            <a:r>
              <a:rPr lang="ru-RU" b="1" i="1" dirty="0" err="1">
                <a:solidFill>
                  <a:schemeClr val="bg1"/>
                </a:solidFill>
              </a:rPr>
              <a:t>Плакати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 (:: Те ж в </a:t>
            </a:r>
            <a:r>
              <a:rPr lang="ru-RU" b="1" i="1" dirty="0" err="1">
                <a:solidFill>
                  <a:schemeClr val="bg1"/>
                </a:solidFill>
              </a:rPr>
              <a:t>скороченому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варіанті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: '- (</a:t>
            </a:r>
            <a:r>
              <a:rPr lang="ru-RU" b="1" i="1" dirty="0" err="1">
                <a:solidFill>
                  <a:schemeClr val="bg1"/>
                </a:solidFill>
              </a:rPr>
              <a:t>Плaкaть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X-(Помер</a:t>
            </a:r>
            <a:endParaRPr lang="uk-UA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2852936"/>
            <a:ext cx="4603921" cy="37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99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619672" y="1628800"/>
            <a:ext cx="5604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увагу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398194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808"/>
            <a:ext cx="9144000" cy="70778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31028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Зміст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308230"/>
            <a:ext cx="207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bg1"/>
                </a:solidFill>
              </a:rPr>
              <a:t>Що таке етикет?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949764"/>
            <a:ext cx="475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Дослідження: чи важливий етикет у Інтернеті?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438292"/>
            <a:ext cx="69253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bg1"/>
                </a:solidFill>
              </a:rPr>
              <a:t>Як відбувається спілкування в Інтернеті?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bg1"/>
                </a:solidFill>
              </a:rPr>
              <a:t>Що таке форум?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bg1"/>
                </a:solidFill>
              </a:rPr>
              <a:t>Що таке </a:t>
            </a:r>
            <a:r>
              <a:rPr lang="uk-UA" dirty="0" err="1" smtClean="0">
                <a:solidFill>
                  <a:schemeClr val="bg1"/>
                </a:solidFill>
              </a:rPr>
              <a:t>блог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bg1"/>
                </a:solidFill>
              </a:rPr>
              <a:t>Якою мовою краще листуватися?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bg1"/>
                </a:solidFill>
              </a:rPr>
              <a:t>Які головні правила спілкування в електронній пошті?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bg1"/>
                </a:solidFill>
              </a:rPr>
              <a:t>Чи </a:t>
            </a:r>
            <a:r>
              <a:rPr lang="uk-UA" dirty="0" err="1" smtClean="0">
                <a:solidFill>
                  <a:schemeClr val="bg1"/>
                </a:solidFill>
              </a:rPr>
              <a:t>можно</a:t>
            </a:r>
            <a:r>
              <a:rPr lang="uk-UA" dirty="0" smtClean="0">
                <a:solidFill>
                  <a:schemeClr val="bg1"/>
                </a:solidFill>
              </a:rPr>
              <a:t> використовувати </a:t>
            </a:r>
            <a:r>
              <a:rPr lang="uk-UA" dirty="0" err="1" smtClean="0">
                <a:solidFill>
                  <a:schemeClr val="bg1"/>
                </a:solidFill>
              </a:rPr>
              <a:t>смайли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uk-UA" dirty="0" smtClean="0">
                <a:solidFill>
                  <a:schemeClr val="bg1"/>
                </a:solidFill>
              </a:rPr>
              <a:t>Які є </a:t>
            </a:r>
            <a:r>
              <a:rPr lang="uk-UA" dirty="0" err="1" smtClean="0">
                <a:solidFill>
                  <a:schemeClr val="bg1"/>
                </a:solidFill>
              </a:rPr>
              <a:t>смайли</a:t>
            </a:r>
            <a:r>
              <a:rPr lang="uk-UA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endParaRPr lang="uk-UA" dirty="0" smtClean="0"/>
          </a:p>
          <a:p>
            <a:pPr marL="285750" indent="-285750">
              <a:buFont typeface="Wingdings" pitchFamily="2" charset="2"/>
              <a:buChar char="q"/>
            </a:pPr>
            <a:endParaRPr lang="uk-UA" dirty="0" smtClean="0"/>
          </a:p>
          <a:p>
            <a:pPr marL="285750" indent="-285750">
              <a:buFont typeface="Wingdings" pitchFamily="2" charset="2"/>
              <a:buChar char="q"/>
            </a:pPr>
            <a:endParaRPr lang="uk-UA" dirty="0" smtClean="0"/>
          </a:p>
          <a:p>
            <a:pPr marL="285750" indent="-285750">
              <a:buFont typeface="Wingdings" pitchFamily="2" charset="2"/>
              <a:buChar char="q"/>
            </a:pPr>
            <a:endParaRPr lang="uk-UA" dirty="0" smtClean="0"/>
          </a:p>
          <a:p>
            <a:pPr marL="285750" indent="-285750">
              <a:buFont typeface="Wingdings" pitchFamily="2" charset="2"/>
              <a:buChar char="q"/>
            </a:pP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32"/>
            <a:ext cx="3250794" cy="32507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0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7" y="-2894"/>
            <a:ext cx="9168707" cy="6860894"/>
          </a:xfrm>
        </p:spPr>
      </p:pic>
      <p:sp>
        <p:nvSpPr>
          <p:cNvPr id="3" name="Прямоугольник 2"/>
          <p:cNvSpPr/>
          <p:nvPr/>
        </p:nvSpPr>
        <p:spPr>
          <a:xfrm>
            <a:off x="1115616" y="404665"/>
            <a:ext cx="65357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таке</a:t>
            </a:r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етикет</a:t>
            </a:r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04864"/>
            <a:ext cx="43924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solidFill>
                  <a:srgbClr val="002060"/>
                </a:solidFill>
              </a:rPr>
              <a:t>Етике́т</a:t>
            </a:r>
            <a:r>
              <a:rPr lang="uk-UA" b="1" i="1" dirty="0" smtClean="0">
                <a:solidFill>
                  <a:srgbClr val="002060"/>
                </a:solidFill>
              </a:rPr>
              <a:t> </a:t>
            </a:r>
            <a:r>
              <a:rPr lang="vi-VN" b="1" i="1" dirty="0" smtClean="0">
                <a:solidFill>
                  <a:srgbClr val="002060"/>
                </a:solidFill>
              </a:rPr>
              <a:t>— </a:t>
            </a:r>
            <a:r>
              <a:rPr lang="vi-VN" b="1" i="1" dirty="0">
                <a:solidFill>
                  <a:srgbClr val="002060"/>
                </a:solidFill>
              </a:rPr>
              <a:t>норми й правила, які відображають уявлення про гідну поведінку людей у </a:t>
            </a:r>
            <a:r>
              <a:rPr lang="vi-VN" b="1" i="1" dirty="0" smtClean="0">
                <a:solidFill>
                  <a:srgbClr val="002060"/>
                </a:solidFill>
              </a:rPr>
              <a:t>суспільстві. </a:t>
            </a:r>
            <a:r>
              <a:rPr lang="vi-VN" b="1" i="1" dirty="0">
                <a:solidFill>
                  <a:srgbClr val="002060"/>
                </a:solidFill>
              </a:rPr>
              <a:t>У сучасному вигляді та значенні слово вперше було вжито при дворі короля Франції Людовіка </a:t>
            </a:r>
            <a:r>
              <a:rPr lang="en-US" b="1" i="1" dirty="0">
                <a:solidFill>
                  <a:srgbClr val="002060"/>
                </a:solidFill>
              </a:rPr>
              <a:t>XIV — </a:t>
            </a:r>
            <a:r>
              <a:rPr lang="vi-VN" b="1" i="1" dirty="0">
                <a:solidFill>
                  <a:srgbClr val="002060"/>
                </a:solidFill>
              </a:rPr>
              <a:t>гостям роздали картки (етикетки) з викладенням того, як вони мають поводитись; хоч певні зводи норм і правил поведінки існували вже з найдавніших часів</a:t>
            </a:r>
            <a:endParaRPr lang="uk-UA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0767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211960" y="548680"/>
            <a:ext cx="47525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Дослідження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важливий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етикет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Інтернеті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005480" cy="39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7505" y="4553459"/>
            <a:ext cx="4390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uk-UA" sz="2000" b="1" dirty="0">
                <a:solidFill>
                  <a:schemeClr val="bg2">
                    <a:lumMod val="90000"/>
                  </a:schemeClr>
                </a:solidFill>
              </a:rPr>
              <a:t>У мережі Інтернет спілкуються через 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chemeClr val="bg2">
                    <a:lumMod val="90000"/>
                  </a:schemeClr>
                </a:solidFill>
              </a:rPr>
              <a:t>електронну пошту (е-</a:t>
            </a:r>
            <a:r>
              <a:rPr lang="en-US" sz="2000" b="1" dirty="0">
                <a:solidFill>
                  <a:schemeClr val="bg2">
                    <a:lumMod val="90000"/>
                  </a:schemeClr>
                </a:solidFill>
              </a:rPr>
              <a:t>mail</a:t>
            </a:r>
            <a:r>
              <a:rPr lang="uk-UA" sz="2000" b="1" dirty="0">
                <a:solidFill>
                  <a:schemeClr val="bg2">
                    <a:lumMod val="90000"/>
                  </a:schemeClr>
                </a:solidFill>
              </a:rPr>
              <a:t>), участь у </a:t>
            </a:r>
          </a:p>
          <a:p>
            <a:pPr>
              <a:buFontTx/>
              <a:buNone/>
            </a:pPr>
            <a:r>
              <a:rPr lang="uk-UA" sz="2000" b="1" dirty="0">
                <a:solidFill>
                  <a:schemeClr val="bg2">
                    <a:lumMod val="90000"/>
                  </a:schemeClr>
                </a:solidFill>
              </a:rPr>
              <a:t>форумах, конференціях, </a:t>
            </a:r>
            <a:r>
              <a:rPr lang="uk-UA" sz="2000" b="1" dirty="0" err="1">
                <a:solidFill>
                  <a:schemeClr val="bg2">
                    <a:lumMod val="90000"/>
                  </a:schemeClr>
                </a:solidFill>
              </a:rPr>
              <a:t>блогах</a:t>
            </a:r>
            <a:r>
              <a:rPr lang="uk-UA" sz="2000" b="1" dirty="0">
                <a:solidFill>
                  <a:schemeClr val="bg2">
                    <a:lumMod val="90000"/>
                  </a:schemeClr>
                </a:solidFill>
              </a:rPr>
              <a:t> і под.</a:t>
            </a:r>
            <a:endParaRPr lang="ru-RU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6" y="980728"/>
            <a:ext cx="3456384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8451" y="548680"/>
            <a:ext cx="432202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Як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відбувається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спілкування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в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Інтернеті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47" y="4035415"/>
            <a:ext cx="3607925" cy="26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95536" y="3356992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uk-UA" sz="28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Форум - це</a:t>
            </a:r>
            <a:r>
              <a:rPr lang="uk-UA" sz="2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місце спілкування, місце отримання унікальної інформації.</a:t>
            </a:r>
            <a:endParaRPr lang="ru-RU" sz="28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405" y="692696"/>
            <a:ext cx="514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Що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форум?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5184576" cy="36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5585"/>
          </a:xfrm>
        </p:spPr>
      </p:pic>
      <p:sp>
        <p:nvSpPr>
          <p:cNvPr id="3" name="Прямоугольник 2"/>
          <p:cNvSpPr/>
          <p:nvPr/>
        </p:nvSpPr>
        <p:spPr>
          <a:xfrm>
            <a:off x="1979712" y="620688"/>
            <a:ext cx="48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блог?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373216"/>
            <a:ext cx="6984776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solidFill>
                  <a:srgbClr val="FFFF00"/>
                </a:solidFill>
              </a:rPr>
              <a:t>Блог</a:t>
            </a:r>
            <a:r>
              <a:rPr lang="uk-UA" dirty="0">
                <a:solidFill>
                  <a:srgbClr val="FFFF00"/>
                </a:solidFill>
              </a:rPr>
              <a:t> (також </a:t>
            </a:r>
            <a:r>
              <a:rPr lang="uk-UA" dirty="0" err="1">
                <a:solidFill>
                  <a:srgbClr val="FFFF00"/>
                </a:solidFill>
              </a:rPr>
              <a:t>блоґ</a:t>
            </a:r>
            <a:r>
              <a:rPr lang="uk-UA" dirty="0">
                <a:solidFill>
                  <a:srgbClr val="FFFF00"/>
                </a:solidFill>
              </a:rPr>
              <a:t>, англ. </a:t>
            </a:r>
            <a:r>
              <a:rPr lang="en-US" dirty="0">
                <a:solidFill>
                  <a:srgbClr val="FFFF00"/>
                </a:solidFill>
              </a:rPr>
              <a:t>blog, </a:t>
            </a:r>
            <a:r>
              <a:rPr lang="uk-UA" dirty="0">
                <a:solidFill>
                  <a:srgbClr val="FFFF00"/>
                </a:solidFill>
              </a:rPr>
              <a:t>від </a:t>
            </a:r>
            <a:r>
              <a:rPr lang="en-US" dirty="0">
                <a:solidFill>
                  <a:srgbClr val="FFFF00"/>
                </a:solidFill>
              </a:rPr>
              <a:t>web log, «</a:t>
            </a:r>
            <a:r>
              <a:rPr lang="uk-UA" dirty="0">
                <a:solidFill>
                  <a:srgbClr val="FFFF00"/>
                </a:solidFill>
              </a:rPr>
              <a:t>мережевий журнал чи щоденник подій») — це веб-сайт, головний зміст якого — записи, зображення чи </a:t>
            </a:r>
            <a:r>
              <a:rPr lang="uk-UA" dirty="0" err="1">
                <a:solidFill>
                  <a:srgbClr val="FFFF00"/>
                </a:solidFill>
              </a:rPr>
              <a:t>мультимедіа</a:t>
            </a:r>
            <a:r>
              <a:rPr lang="uk-UA" dirty="0">
                <a:solidFill>
                  <a:srgbClr val="FFFF00"/>
                </a:solidFill>
              </a:rPr>
              <a:t>, що регулярно додаються.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85" y="1916832"/>
            <a:ext cx="4674533" cy="31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962" cy="6858000"/>
          </a:xfr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Якою</a:t>
            </a: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мовою</a:t>
            </a: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краще</a:t>
            </a: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листуватися</a:t>
            </a: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437112"/>
            <a:ext cx="49916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uk-UA" b="1" i="1" dirty="0">
                <a:solidFill>
                  <a:schemeClr val="bg1"/>
                </a:solidFill>
              </a:rPr>
              <a:t>Не всі міжнародні </a:t>
            </a:r>
            <a:r>
              <a:rPr lang="uk-UA" b="1" i="1" dirty="0" err="1">
                <a:solidFill>
                  <a:schemeClr val="bg1"/>
                </a:solidFill>
              </a:rPr>
              <a:t>мейлери</a:t>
            </a:r>
            <a:r>
              <a:rPr lang="uk-UA" b="1" i="1" dirty="0">
                <a:solidFill>
                  <a:schemeClr val="bg1"/>
                </a:solidFill>
              </a:rPr>
              <a:t> (оператори) 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chemeClr val="bg1"/>
                </a:solidFill>
              </a:rPr>
              <a:t>підтримують  кирилицю. Тому рядки “тема”, 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chemeClr val="bg1"/>
                </a:solidFill>
              </a:rPr>
              <a:t>“відправник” та “адресат”  краще 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chemeClr val="bg1"/>
                </a:solidFill>
              </a:rPr>
              <a:t>заповнювати  англійською. Якщо ж знання 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chemeClr val="bg1"/>
                </a:solidFill>
              </a:rPr>
              <a:t>мови не є достатніми, можна  скористатися </a:t>
            </a:r>
          </a:p>
          <a:p>
            <a:pPr>
              <a:buFontTx/>
              <a:buNone/>
            </a:pPr>
            <a:r>
              <a:rPr lang="uk-UA" b="1" i="1" dirty="0" err="1">
                <a:solidFill>
                  <a:schemeClr val="bg1"/>
                </a:solidFill>
              </a:rPr>
              <a:t>транслітом</a:t>
            </a:r>
            <a:r>
              <a:rPr lang="uk-UA" b="1" i="1" dirty="0">
                <a:solidFill>
                  <a:schemeClr val="bg1"/>
                </a:solidFill>
              </a:rPr>
              <a:t> – записати українські  слова </a:t>
            </a:r>
          </a:p>
          <a:p>
            <a:pPr>
              <a:buFontTx/>
              <a:buNone/>
            </a:pPr>
            <a:r>
              <a:rPr lang="uk-UA" b="1" i="1" dirty="0">
                <a:solidFill>
                  <a:schemeClr val="bg1"/>
                </a:solidFill>
              </a:rPr>
              <a:t>латинськими літерами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28" y="1268760"/>
            <a:ext cx="2943393" cy="46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47664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12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 існують правила спілкування через е-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mail </a:t>
            </a:r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(електронну пошту)?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3" y="3212976"/>
            <a:ext cx="32403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Слід вказувати не псевдонім, а реальне </a:t>
            </a:r>
            <a:r>
              <a:rPr lang="uk-UA" sz="20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ім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’</a:t>
            </a: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я/прізвище.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 “вихідних даних” потрібно ясно та стисло сформулювати тему повідомлення (запрошення на виставу, зауваження до статті тощо).</a:t>
            </a:r>
            <a:endParaRPr lang="uk-UA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13" y="2890506"/>
            <a:ext cx="4051367" cy="38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451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10</cp:revision>
  <dcterms:created xsi:type="dcterms:W3CDTF">2013-04-14T16:18:09Z</dcterms:created>
  <dcterms:modified xsi:type="dcterms:W3CDTF">2013-04-16T18:02:22Z</dcterms:modified>
</cp:coreProperties>
</file>