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64" r:id="rId17"/>
    <p:sldId id="270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2"/>
      </p:sldLst>
    </p:custShow>
  </p:custShow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790" autoAdjust="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B23C5-8CBC-40B8-93CC-FC8DE67632C2}" type="datetimeFigureOut">
              <a:rPr lang="uk-UA" smtClean="0"/>
              <a:t>09.02.2014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25A1-F4B0-4ED7-B935-03E7B9B4F8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09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25A1-F4B0-4ED7-B935-03E7B9B4F8D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9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95C69C5-AEC3-4FA4-A7AE-3060AAB4968A}" type="datetimeFigureOut">
              <a:rPr lang="uk-UA" smtClean="0"/>
              <a:t>09.02.2014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5989D98-8C90-4775-9885-A021753A8C0A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17.wmf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41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slide" Target="slide7.xml"/><Relationship Id="rId4" Type="http://schemas.openxmlformats.org/officeDocument/2006/relationships/image" Target="../media/image13.wmf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4.wm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0.wmf"/><Relationship Id="rId10" Type="http://schemas.openxmlformats.org/officeDocument/2006/relationships/slide" Target="slide2.xml"/><Relationship Id="rId4" Type="http://schemas.openxmlformats.org/officeDocument/2006/relationships/image" Target="../media/image9.wmf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26" Type="http://schemas.openxmlformats.org/officeDocument/2006/relationships/slide" Target="slide18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5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image" Target="../media/image21.wmf"/><Relationship Id="rId20" Type="http://schemas.openxmlformats.org/officeDocument/2006/relationships/slide" Target="slide10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24" Type="http://schemas.openxmlformats.org/officeDocument/2006/relationships/slide" Target="slide15.xml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slide" Target="slide14.xml"/><Relationship Id="rId28" Type="http://schemas.openxmlformats.org/officeDocument/2006/relationships/slide" Target="slide16.xml"/><Relationship Id="rId10" Type="http://schemas.openxmlformats.org/officeDocument/2006/relationships/image" Target="../media/image15.wmf"/><Relationship Id="rId19" Type="http://schemas.openxmlformats.org/officeDocument/2006/relationships/image" Target="../media/image24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slide" Target="slide12.xml"/><Relationship Id="rId27" Type="http://schemas.openxmlformats.org/officeDocument/2006/relationships/slide" Target="slide9.xml"/><Relationship Id="rId30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Графічний</a:t>
            </a:r>
            <a:r>
              <a:rPr lang="ru-RU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редактор </a:t>
            </a:r>
            <a:r>
              <a:rPr lang="en-US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Paint</a:t>
            </a:r>
            <a:endParaRPr lang="uk-UA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203549" y="584233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ідготувала: учениця 10-А класу </a:t>
            </a:r>
          </a:p>
          <a:p>
            <a:pPr algn="ctr"/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ТЗОШ № 24 </a:t>
            </a:r>
          </a:p>
          <a:p>
            <a:pPr algn="ctr"/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Складанюк Наталя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84526"/>
            <a:ext cx="2880320" cy="1728192"/>
          </a:xfrm>
          <a:prstGeom prst="rect">
            <a:avLst/>
          </a:prstGeom>
          <a:effectLst>
            <a:outerShdw blurRad="76200" dist="101600" dir="18900000" sy="23000" kx="-1200000" algn="b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45" y="3884526"/>
            <a:ext cx="2988983" cy="1728192"/>
          </a:xfrm>
          <a:prstGeom prst="rect">
            <a:avLst/>
          </a:prstGeom>
          <a:effectLst>
            <a:outerShdw blurRad="76200" dist="101600" dir="18900000" sy="23000" kx="-1200000" algn="bl" rotWithShape="0">
              <a:schemeClr val="tx2">
                <a:lumMod val="40000"/>
                <a:lumOff val="60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1663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Зафарбування</a:t>
            </a:r>
            <a:endParaRPr lang="uk-UA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109"/>
            <a:ext cx="592811" cy="5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224" y="134076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 зафарбовувати обраним кольором внутрішню частину довільної замкнутої області ,але якщо область не є замкнутою,то зафарбовується вся робоча область</a:t>
            </a:r>
            <a:r>
              <a:rPr lang="uk-UA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1"/>
          <a:stretch/>
        </p:blipFill>
        <p:spPr>
          <a:xfrm>
            <a:off x="1259632" y="3140968"/>
            <a:ext cx="6408711" cy="20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Олівець</a:t>
            </a:r>
            <a:endParaRPr lang="uk-UA" sz="54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68" y="187894"/>
            <a:ext cx="604047" cy="5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60" y="972276"/>
            <a:ext cx="8910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 натиснутій лівій кнопці миші  за курсором миші </a:t>
            </a:r>
          </a:p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малюється його слід обраного кольору  товщиною 1 </a:t>
            </a:r>
            <a:r>
              <a:rPr lang="uk-UA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піксель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 відпущеній лівій кнопці слід не малюється.</a:t>
            </a:r>
            <a:endParaRPr lang="uk-UA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6" y="2852936"/>
            <a:ext cx="3670200" cy="2270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168352" cy="2270421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36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166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Пензлик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23" y="304526"/>
            <a:ext cx="598818" cy="5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7729"/>
            <a:ext cx="14401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4"/>
          <p:cNvPicPr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94" y="2924944"/>
            <a:ext cx="348896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055109"/>
            <a:ext cx="5854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Дія схожа на олівець,але можна змінювати форму пензлика-кружок,квадратик,лінія…</a:t>
            </a:r>
            <a:endParaRPr lang="uk-UA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5" y="3445921"/>
            <a:ext cx="2619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3768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Розпилювач</a:t>
            </a:r>
            <a:endParaRPr lang="uk-UA" sz="4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86757"/>
            <a:ext cx="641389" cy="5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86868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Малювання з </a:t>
            </a:r>
            <a:r>
              <a:rPr lang="uk-UA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ефкетом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розпилення фарби.</a:t>
            </a:r>
            <a:endParaRPr lang="uk-UA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Object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03109"/>
            <a:ext cx="10890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33371"/>
            <a:ext cx="4824535" cy="1195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9132" y="304807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Масштаб</a:t>
            </a:r>
            <a:endParaRPr lang="uk-UA" sz="4800" dirty="0"/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9" y="3177331"/>
            <a:ext cx="584990" cy="5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2016" y="387907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Служить для збільшення або зменшення рисунку.</a:t>
            </a:r>
            <a:endParaRPr lang="uk-UA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4581126"/>
            <a:ext cx="5616623" cy="1008113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9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19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227" y="11338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Надпис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77" y="235469"/>
            <a:ext cx="608729" cy="5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579" y="944381"/>
            <a:ext cx="846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Дозволяє додавати до малюнків </a:t>
            </a:r>
            <a:r>
              <a:rPr lang="uk-UA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надписи.Можна</a:t>
            </a: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обирати розмір,колір та тип шрифту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uk-UA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Object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2" y="2042087"/>
            <a:ext cx="6898359" cy="11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77" y="3789040"/>
            <a:ext cx="3401755" cy="1800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89040"/>
            <a:ext cx="4032448" cy="180020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39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166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Лінія(пряма)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08" y="315793"/>
            <a:ext cx="604047" cy="5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03996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Призначена для малювання прямої лінії (відрізка) обраного кольору і товщини .</a:t>
            </a:r>
            <a:endParaRPr lang="uk-UA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0112"/>
            <a:ext cx="7344816" cy="1000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316422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Крива</a:t>
            </a:r>
            <a:endParaRPr lang="uk-UA" sz="4800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8" y="3417799"/>
            <a:ext cx="582786" cy="5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772" y="3942806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Призначена для малювання гладких кривих ліній,що з</a:t>
            </a:r>
            <a:r>
              <a:rPr lang="en-US" sz="2000" dirty="0" smtClean="0"/>
              <a:t>’</a:t>
            </a:r>
            <a:r>
              <a:rPr lang="uk-UA" sz="2000" dirty="0" err="1" smtClean="0"/>
              <a:t>єднують</a:t>
            </a:r>
            <a:r>
              <a:rPr lang="uk-UA" sz="2000" dirty="0" smtClean="0"/>
              <a:t> задані крапки,обраного кольору і </a:t>
            </a:r>
            <a:r>
              <a:rPr lang="uk-UA" sz="2000" dirty="0" err="1" smtClean="0"/>
              <a:t>товщини.Спочатку</a:t>
            </a:r>
            <a:r>
              <a:rPr lang="uk-UA" sz="2000" dirty="0" smtClean="0"/>
              <a:t> проводять пряму лінію,потім при натиснутій лівій кнопці миші криву  можна двічі зігнути в зазначених напрямках.</a:t>
            </a:r>
            <a:endParaRPr lang="uk-UA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98887"/>
            <a:ext cx="7560840" cy="662361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9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4411" y="69563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Палітра</a:t>
            </a:r>
            <a:endParaRPr lang="uk-UA" sz="5400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84" y="388203"/>
            <a:ext cx="594539" cy="6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115" y="99735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Дозволяє взяти довільний колір з малюнку і використати його для малювання.</a:t>
            </a:r>
            <a:endParaRPr lang="uk-UA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408909" y="233814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Прямокутник</a:t>
            </a:r>
            <a:endParaRPr lang="uk-UA" sz="4800" dirty="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74" y="2465611"/>
            <a:ext cx="64307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316914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Використовується для малювання зафарбованих прямокутників і квадратів.</a:t>
            </a:r>
            <a:endParaRPr lang="uk-UA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374" y="411178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Shift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</a:t>
            </a:r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прямокутник = квадрат</a:t>
            </a:r>
            <a:endParaRPr lang="uk-UA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9" y="4812002"/>
            <a:ext cx="1971950" cy="685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71" y="4754844"/>
            <a:ext cx="1724266" cy="800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62" y="4862175"/>
            <a:ext cx="197195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01416" y="14292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Багатокутник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38" y="327369"/>
            <a:ext cx="59315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851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Малювання багатокутників:для малювання першої сторони потрібно перетягнути курсор при натиснутій кнопці. Для побудови наступних сторін можна клацнути мишкою  у вершинах багатокутника.</a:t>
            </a:r>
            <a:endParaRPr lang="uk-UA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42163" y="3453144"/>
            <a:ext cx="7726560" cy="1637258"/>
            <a:chOff x="388" y="2308"/>
            <a:chExt cx="5032" cy="1864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88" y="2308"/>
              <a:ext cx="5032" cy="1864"/>
              <a:chOff x="388" y="2308"/>
              <a:chExt cx="5032" cy="186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388" y="2308"/>
                <a:ext cx="5032" cy="18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564" y="2352"/>
                <a:ext cx="4456" cy="1681"/>
              </a:xfrm>
              <a:custGeom>
                <a:avLst/>
                <a:gdLst>
                  <a:gd name="T0" fmla="*/ 135 w 4456"/>
                  <a:gd name="T1" fmla="*/ 1392 h 1681"/>
                  <a:gd name="T2" fmla="*/ 1350 w 4456"/>
                  <a:gd name="T3" fmla="*/ 96 h 1681"/>
                  <a:gd name="T4" fmla="*/ 1890 w 4456"/>
                  <a:gd name="T5" fmla="*/ 1008 h 1681"/>
                  <a:gd name="T6" fmla="*/ 1395 w 4456"/>
                  <a:gd name="T7" fmla="*/ 1056 h 1681"/>
                  <a:gd name="T8" fmla="*/ 1395 w 4456"/>
                  <a:gd name="T9" fmla="*/ 1488 h 1681"/>
                  <a:gd name="T10" fmla="*/ 90 w 4456"/>
                  <a:gd name="T11" fmla="*/ 768 h 1681"/>
                  <a:gd name="T12" fmla="*/ 450 w 4456"/>
                  <a:gd name="T13" fmla="*/ 192 h 1681"/>
                  <a:gd name="T14" fmla="*/ 1035 w 4456"/>
                  <a:gd name="T15" fmla="*/ 912 h 1681"/>
                  <a:gd name="T16" fmla="*/ 1710 w 4456"/>
                  <a:gd name="T17" fmla="*/ 96 h 1681"/>
                  <a:gd name="T18" fmla="*/ 2295 w 4456"/>
                  <a:gd name="T19" fmla="*/ 816 h 1681"/>
                  <a:gd name="T20" fmla="*/ 2160 w 4456"/>
                  <a:gd name="T21" fmla="*/ 1536 h 1681"/>
                  <a:gd name="T22" fmla="*/ 2880 w 4456"/>
                  <a:gd name="T23" fmla="*/ 624 h 1681"/>
                  <a:gd name="T24" fmla="*/ 3015 w 4456"/>
                  <a:gd name="T25" fmla="*/ 1440 h 1681"/>
                  <a:gd name="T26" fmla="*/ 3510 w 4456"/>
                  <a:gd name="T27" fmla="*/ 240 h 1681"/>
                  <a:gd name="T28" fmla="*/ 1845 w 4456"/>
                  <a:gd name="T29" fmla="*/ 528 h 1681"/>
                  <a:gd name="T30" fmla="*/ 2745 w 4456"/>
                  <a:gd name="T31" fmla="*/ 0 h 1681"/>
                  <a:gd name="T32" fmla="*/ 2879 w 4456"/>
                  <a:gd name="T33" fmla="*/ 29 h 1681"/>
                  <a:gd name="T34" fmla="*/ 3555 w 4456"/>
                  <a:gd name="T35" fmla="*/ 1296 h 1681"/>
                  <a:gd name="T36" fmla="*/ 4455 w 4456"/>
                  <a:gd name="T37" fmla="*/ 432 h 1681"/>
                  <a:gd name="T38" fmla="*/ 4455 w 4456"/>
                  <a:gd name="T39" fmla="*/ 1392 h 1681"/>
                  <a:gd name="T40" fmla="*/ 3600 w 4456"/>
                  <a:gd name="T41" fmla="*/ 720 h 1681"/>
                  <a:gd name="T42" fmla="*/ 2385 w 4456"/>
                  <a:gd name="T43" fmla="*/ 1584 h 1681"/>
                  <a:gd name="T44" fmla="*/ 1125 w 4456"/>
                  <a:gd name="T45" fmla="*/ 1104 h 1681"/>
                  <a:gd name="T46" fmla="*/ 0 w 4456"/>
                  <a:gd name="T47" fmla="*/ 1680 h 16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56"/>
                  <a:gd name="T73" fmla="*/ 0 h 1681"/>
                  <a:gd name="T74" fmla="*/ 4456 w 4456"/>
                  <a:gd name="T75" fmla="*/ 1681 h 16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56" h="1681">
                    <a:moveTo>
                      <a:pt x="135" y="1392"/>
                    </a:moveTo>
                    <a:lnTo>
                      <a:pt x="1350" y="96"/>
                    </a:lnTo>
                    <a:lnTo>
                      <a:pt x="1890" y="1008"/>
                    </a:lnTo>
                    <a:lnTo>
                      <a:pt x="1395" y="1056"/>
                    </a:lnTo>
                    <a:lnTo>
                      <a:pt x="1395" y="1488"/>
                    </a:lnTo>
                    <a:lnTo>
                      <a:pt x="90" y="768"/>
                    </a:lnTo>
                    <a:lnTo>
                      <a:pt x="450" y="192"/>
                    </a:lnTo>
                    <a:lnTo>
                      <a:pt x="1035" y="912"/>
                    </a:lnTo>
                    <a:lnTo>
                      <a:pt x="1710" y="96"/>
                    </a:lnTo>
                    <a:lnTo>
                      <a:pt x="2295" y="816"/>
                    </a:lnTo>
                    <a:lnTo>
                      <a:pt x="2160" y="1536"/>
                    </a:lnTo>
                    <a:lnTo>
                      <a:pt x="2880" y="624"/>
                    </a:lnTo>
                    <a:lnTo>
                      <a:pt x="3015" y="1440"/>
                    </a:lnTo>
                    <a:lnTo>
                      <a:pt x="3510" y="240"/>
                    </a:lnTo>
                    <a:lnTo>
                      <a:pt x="1845" y="528"/>
                    </a:lnTo>
                    <a:lnTo>
                      <a:pt x="2745" y="0"/>
                    </a:lnTo>
                    <a:lnTo>
                      <a:pt x="2879" y="29"/>
                    </a:lnTo>
                    <a:lnTo>
                      <a:pt x="3555" y="1296"/>
                    </a:lnTo>
                    <a:lnTo>
                      <a:pt x="4455" y="432"/>
                    </a:lnTo>
                    <a:lnTo>
                      <a:pt x="4455" y="1392"/>
                    </a:lnTo>
                    <a:lnTo>
                      <a:pt x="3600" y="720"/>
                    </a:lnTo>
                    <a:lnTo>
                      <a:pt x="2385" y="1584"/>
                    </a:lnTo>
                    <a:lnTo>
                      <a:pt x="1125" y="1104"/>
                    </a:lnTo>
                    <a:lnTo>
                      <a:pt x="0" y="168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28" y="3744"/>
              <a:ext cx="144" cy="28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948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 (еліпс)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631"/>
            <a:ext cx="64307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6552" y="1090191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Малювання еліпса.</a:t>
            </a:r>
          </a:p>
          <a:p>
            <a:pPr algn="ctr"/>
            <a:r>
              <a:rPr lang="en-US" sz="3200" dirty="0" smtClean="0"/>
              <a:t>Shift + </a:t>
            </a:r>
            <a:r>
              <a:rPr lang="uk-UA" sz="3200" dirty="0" smtClean="0"/>
              <a:t>еліпс = коло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399500"/>
            <a:ext cx="2743583" cy="68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492896"/>
            <a:ext cx="670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Округлений прямокутник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23" y="2610196"/>
            <a:ext cx="572383" cy="5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7396" y="3717032"/>
            <a:ext cx="4968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Малювання прямокутника з округлими вершинами.</a:t>
            </a:r>
            <a:endParaRPr lang="uk-UA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9"/>
            <a:ext cx="2912467" cy="1296143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041576" y="62947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52" y="291952"/>
            <a:ext cx="87892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Зразки малюнків зроблених у 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граф</a:t>
            </a:r>
            <a:r>
              <a:rPr lang="uk-UA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ічному</a:t>
            </a:r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редакторі 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Paint</a:t>
            </a:r>
            <a:endParaRPr lang="uk-UA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4158"/>
            <a:ext cx="2160239" cy="24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74158"/>
            <a:ext cx="2693926" cy="2442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274157"/>
            <a:ext cx="3065146" cy="2442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861048"/>
            <a:ext cx="3209161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" y="3861049"/>
            <a:ext cx="231251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44" y="3861048"/>
            <a:ext cx="2693926" cy="2592289"/>
          </a:xfrm>
          <a:prstGeom prst="rect">
            <a:avLst/>
          </a:prstGeom>
        </p:spPr>
      </p:pic>
      <p:sp>
        <p:nvSpPr>
          <p:cNvPr id="9" name="Кнопка дії: додому 8">
            <a:hlinkClick r:id="rId8" action="ppaction://hlinksldjump" highlightClick="1"/>
          </p:cNvPr>
          <p:cNvSpPr/>
          <p:nvPr/>
        </p:nvSpPr>
        <p:spPr>
          <a:xfrm>
            <a:off x="8030973" y="6453337"/>
            <a:ext cx="697884" cy="321499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6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889317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Paint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Можливості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графічного редактора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Paint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Інтерфейс вікна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Paint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Панель інструментів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Paint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Зразки малюнків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Кросворд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Використані джерела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9334"/>
            <a:ext cx="8496944" cy="646331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ЗМІСТ</a:t>
            </a: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92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51556"/>
              </p:ext>
            </p:extLst>
          </p:nvPr>
        </p:nvGraphicFramePr>
        <p:xfrm>
          <a:off x="288027" y="154614"/>
          <a:ext cx="8557344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  <a:gridCol w="356556"/>
              </a:tblGrid>
              <a:tr h="288000">
                <a:tc rowSpan="2"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 rowSpan="8" gridSpan="4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8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8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 rowSpan="8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38100" cmpd="sng">
                      <a:noFill/>
                    </a:lnB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 rowSpan="5"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</a:tr>
              <a:tr h="288000"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38100" cmpd="sng">
                      <a:noFill/>
                    </a:lnL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38100" cmpd="sng">
                      <a:noFill/>
                    </a:lnL>
                    <a:lnR w="381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38100" cmpd="sng">
                      <a:noFill/>
                    </a:lnL>
                    <a:lnT w="381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3" gridSpan="2">
                  <a:txBody>
                    <a:bodyPr/>
                    <a:lstStyle/>
                    <a:p>
                      <a:endParaRPr lang="uk-UA" sz="16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381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700" dirty="0"/>
                    </a:p>
                  </a:txBody>
                  <a:tcPr>
                    <a:lnL w="381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7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</a:tr>
              <a:tr h="288000"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381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38100" cmpd="sng">
                      <a:noFill/>
                    </a:lnL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381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</a:tr>
              <a:tr h="288000"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4"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  <a:tr h="288000">
                <a:tc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3" gridSpan="5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</a:tr>
              <a:tr h="288000">
                <a:tc rowSpan="4"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3"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</a:tr>
              <a:tr h="288000">
                <a:tc gridSpan="3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  <a:tr h="288000">
                <a:tc gridSpan="3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 rowSpan="2" gridSpan="7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</a:tr>
              <a:tr h="288000">
                <a:tc gridSpan="3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  <a:tr h="288000">
                <a:tc gridSpan="4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18">
                  <a:txBody>
                    <a:bodyPr/>
                    <a:lstStyle/>
                    <a:p>
                      <a:endParaRPr lang="uk-UA" sz="7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456555" y="5957018"/>
            <a:ext cx="6984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812360" y="94583"/>
            <a:ext cx="0" cy="49685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84754" y="1291062"/>
            <a:ext cx="72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421351" y="5894538"/>
            <a:ext cx="3474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35791" y="1178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8" name="TextBox 77"/>
          <p:cNvSpPr txBox="1"/>
          <p:nvPr/>
        </p:nvSpPr>
        <p:spPr>
          <a:xfrm>
            <a:off x="1672952" y="6634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9" name="TextBox 78"/>
          <p:cNvSpPr txBox="1"/>
          <p:nvPr/>
        </p:nvSpPr>
        <p:spPr>
          <a:xfrm>
            <a:off x="4130757" y="1565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3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0" name="TextBox 79"/>
          <p:cNvSpPr txBox="1"/>
          <p:nvPr/>
        </p:nvSpPr>
        <p:spPr>
          <a:xfrm>
            <a:off x="4868282" y="947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4.</a:t>
            </a:r>
            <a:endParaRPr lang="uk-UA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5631032" y="945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</a:t>
            </a:r>
            <a:endParaRPr lang="uk-UA" dirty="0"/>
          </a:p>
        </p:txBody>
      </p:sp>
      <p:sp>
        <p:nvSpPr>
          <p:cNvPr id="82" name="TextBox 81"/>
          <p:cNvSpPr txBox="1"/>
          <p:nvPr/>
        </p:nvSpPr>
        <p:spPr>
          <a:xfrm>
            <a:off x="3533881" y="213357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6.</a:t>
            </a:r>
            <a:endParaRPr lang="uk-UA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5253376" y="3009095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7.</a:t>
            </a:r>
            <a:endParaRPr lang="uk-UA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2771800" y="3542238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8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5" name="TextBox 84"/>
          <p:cNvSpPr txBox="1"/>
          <p:nvPr/>
        </p:nvSpPr>
        <p:spPr>
          <a:xfrm>
            <a:off x="7424619" y="270677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9.</a:t>
            </a:r>
            <a:endParaRPr lang="uk-UA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414608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10.</a:t>
            </a:r>
            <a:endParaRPr lang="uk-UA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-37812" y="1812935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11.</a:t>
            </a:r>
            <a:endParaRPr lang="uk-UA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-37812" y="299907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12.</a:t>
            </a:r>
            <a:endParaRPr lang="uk-UA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991188" y="5268157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13</a:t>
            </a:r>
            <a:r>
              <a:rPr lang="uk-UA" dirty="0" smtClean="0"/>
              <a:t>.</a:t>
            </a:r>
            <a:endParaRPr lang="uk-UA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8845372" y="769977"/>
            <a:ext cx="33266" cy="30292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0" y="5894538"/>
            <a:ext cx="9144000" cy="44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4813169" y="1259280"/>
            <a:ext cx="559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8609472" y="3385771"/>
            <a:ext cx="29261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736610" y="5894538"/>
            <a:ext cx="339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4544794" y="4936448"/>
            <a:ext cx="1630" cy="25337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7070388" y="808762"/>
            <a:ext cx="33181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204527" y="5567"/>
            <a:ext cx="43954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Кросворд</a:t>
            </a:r>
            <a:endParaRPr lang="uk-UA" sz="4000" b="1" i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672952" y="2706774"/>
            <a:ext cx="53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14.</a:t>
            </a:r>
            <a:endParaRPr lang="uk-UA" sz="1600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5436096" y="154608"/>
            <a:ext cx="0" cy="5138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>
            <a:off x="8845372" y="139970"/>
            <a:ext cx="16633" cy="57182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/>
          <p:cNvCxnSpPr/>
          <p:nvPr/>
        </p:nvCxnSpPr>
        <p:spPr>
          <a:xfrm>
            <a:off x="8507734" y="2010492"/>
            <a:ext cx="0" cy="4347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/>
          <p:cNvCxnSpPr/>
          <p:nvPr/>
        </p:nvCxnSpPr>
        <p:spPr>
          <a:xfrm>
            <a:off x="7142891" y="5011839"/>
            <a:ext cx="0" cy="4347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/>
          <p:cNvCxnSpPr/>
          <p:nvPr/>
        </p:nvCxnSpPr>
        <p:spPr>
          <a:xfrm>
            <a:off x="8172400" y="5202767"/>
            <a:ext cx="0" cy="4347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7760214" y="3070778"/>
            <a:ext cx="0" cy="249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/>
          <p:cNvCxnSpPr/>
          <p:nvPr/>
        </p:nvCxnSpPr>
        <p:spPr>
          <a:xfrm flipH="1" flipV="1">
            <a:off x="8075492" y="1994199"/>
            <a:ext cx="769880" cy="325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03"/>
          <p:cNvCxnSpPr/>
          <p:nvPr/>
        </p:nvCxnSpPr>
        <p:spPr>
          <a:xfrm flipH="1">
            <a:off x="4345665" y="1536924"/>
            <a:ext cx="559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>
            <a:off x="8791279" y="3045328"/>
            <a:ext cx="0" cy="300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33880" y="4681464"/>
            <a:ext cx="561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1.Що служить для збільшення </a:t>
            </a:r>
          </a:p>
          <a:p>
            <a:pPr algn="ctr"/>
            <a:r>
              <a:rPr lang="uk-UA" sz="3600" dirty="0"/>
              <a:t> </a:t>
            </a:r>
            <a:r>
              <a:rPr lang="uk-UA" sz="3600" dirty="0" smtClean="0"/>
              <a:t>   або зменшення рисунку?</a:t>
            </a:r>
            <a:endParaRPr lang="uk-UA" sz="3600" dirty="0"/>
          </a:p>
          <a:p>
            <a:endParaRPr lang="uk-UA" dirty="0"/>
          </a:p>
        </p:txBody>
      </p:sp>
      <p:sp>
        <p:nvSpPr>
          <p:cNvPr id="49" name="TextBox 48"/>
          <p:cNvSpPr txBox="1"/>
          <p:nvPr/>
        </p:nvSpPr>
        <p:spPr>
          <a:xfrm>
            <a:off x="635791" y="1603246"/>
            <a:ext cx="3600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dirty="0" smtClean="0"/>
              <a:t>М</a:t>
            </a:r>
          </a:p>
          <a:p>
            <a:r>
              <a:rPr lang="uk-UA" dirty="0" smtClean="0"/>
              <a:t>А</a:t>
            </a:r>
          </a:p>
          <a:p>
            <a:r>
              <a:rPr lang="uk-UA" dirty="0" smtClean="0"/>
              <a:t>С</a:t>
            </a:r>
          </a:p>
          <a:p>
            <a:r>
              <a:rPr lang="uk-UA" dirty="0" smtClean="0"/>
              <a:t>Ш</a:t>
            </a:r>
          </a:p>
          <a:p>
            <a:pPr algn="ctr"/>
            <a:r>
              <a:rPr lang="uk-UA" dirty="0" smtClean="0"/>
              <a:t>Т</a:t>
            </a:r>
          </a:p>
          <a:p>
            <a:pPr algn="ctr"/>
            <a:r>
              <a:rPr lang="uk-UA" dirty="0" smtClean="0"/>
              <a:t>А</a:t>
            </a:r>
          </a:p>
          <a:p>
            <a:pPr algn="ctr"/>
            <a:r>
              <a:rPr lang="uk-UA" dirty="0" smtClean="0"/>
              <a:t>Б</a:t>
            </a:r>
          </a:p>
          <a:p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1736610" y="1032733"/>
            <a:ext cx="368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</a:t>
            </a:r>
          </a:p>
          <a:p>
            <a:r>
              <a:rPr lang="uk-UA" dirty="0" smtClean="0"/>
              <a:t>А</a:t>
            </a:r>
          </a:p>
          <a:p>
            <a:r>
              <a:rPr lang="uk-UA" dirty="0" smtClean="0"/>
              <a:t>С</a:t>
            </a:r>
          </a:p>
          <a:p>
            <a:r>
              <a:rPr lang="uk-UA" dirty="0" smtClean="0"/>
              <a:t>Т</a:t>
            </a:r>
          </a:p>
          <a:p>
            <a:r>
              <a:rPr lang="uk-UA" dirty="0" smtClean="0"/>
              <a:t>И</a:t>
            </a:r>
          </a:p>
          <a:p>
            <a:r>
              <a:rPr lang="uk-UA" dirty="0" smtClean="0"/>
              <a:t>К</a:t>
            </a:r>
          </a:p>
          <a:p>
            <a:endParaRPr lang="uk-UA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4600003" y="1556331"/>
            <a:ext cx="386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   Р    Я     М   О     К     У     Т    Н    И    К</a:t>
            </a:r>
            <a:endParaRPr lang="uk-UA" dirty="0"/>
          </a:p>
        </p:txBody>
      </p:sp>
      <p:sp>
        <p:nvSpPr>
          <p:cNvPr id="55" name="TextBox 54"/>
          <p:cNvSpPr txBox="1"/>
          <p:nvPr/>
        </p:nvSpPr>
        <p:spPr>
          <a:xfrm>
            <a:off x="5981984" y="183066"/>
            <a:ext cx="45588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dirty="0" smtClean="0"/>
              <a:t>Б</a:t>
            </a:r>
          </a:p>
          <a:p>
            <a:r>
              <a:rPr lang="uk-UA" dirty="0" smtClean="0"/>
              <a:t>А</a:t>
            </a:r>
          </a:p>
          <a:p>
            <a:r>
              <a:rPr lang="uk-UA" dirty="0" smtClean="0"/>
              <a:t>Г</a:t>
            </a:r>
          </a:p>
          <a:p>
            <a:r>
              <a:rPr lang="uk-UA" dirty="0" smtClean="0"/>
              <a:t>А</a:t>
            </a:r>
          </a:p>
          <a:p>
            <a:r>
              <a:rPr lang="uk-UA" dirty="0" smtClean="0"/>
              <a:t>Т</a:t>
            </a:r>
          </a:p>
          <a:p>
            <a:endParaRPr lang="uk-UA" dirty="0" smtClean="0"/>
          </a:p>
          <a:p>
            <a:r>
              <a:rPr lang="uk-UA" dirty="0" smtClean="0"/>
              <a:t>К</a:t>
            </a:r>
          </a:p>
          <a:p>
            <a:r>
              <a:rPr lang="uk-UA" dirty="0" smtClean="0"/>
              <a:t>У</a:t>
            </a:r>
          </a:p>
          <a:p>
            <a:r>
              <a:rPr lang="uk-UA" dirty="0" smtClean="0"/>
              <a:t>Т</a:t>
            </a:r>
          </a:p>
          <a:p>
            <a:r>
              <a:rPr lang="uk-UA" dirty="0" smtClean="0"/>
              <a:t>Н</a:t>
            </a:r>
          </a:p>
          <a:p>
            <a:r>
              <a:rPr lang="uk-UA" dirty="0" smtClean="0"/>
              <a:t>И</a:t>
            </a:r>
          </a:p>
          <a:p>
            <a:r>
              <a:rPr lang="uk-UA" dirty="0" smtClean="0"/>
              <a:t>К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4904834" y="1291062"/>
            <a:ext cx="34854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dirty="0" smtClean="0"/>
              <a:t>К</a:t>
            </a:r>
          </a:p>
          <a:p>
            <a:endParaRPr lang="uk-UA" dirty="0"/>
          </a:p>
          <a:p>
            <a:r>
              <a:rPr lang="uk-UA" dirty="0" smtClean="0"/>
              <a:t>И</a:t>
            </a:r>
          </a:p>
          <a:p>
            <a:r>
              <a:rPr lang="uk-UA" dirty="0" smtClean="0"/>
              <a:t>В</a:t>
            </a:r>
          </a:p>
          <a:p>
            <a:r>
              <a:rPr lang="uk-UA" dirty="0" smtClean="0"/>
              <a:t>А</a:t>
            </a:r>
          </a:p>
          <a:p>
            <a:endParaRPr lang="uk-UA" dirty="0"/>
          </a:p>
        </p:txBody>
      </p:sp>
      <p:sp>
        <p:nvSpPr>
          <p:cNvPr id="60" name="TextBox 59"/>
          <p:cNvSpPr txBox="1"/>
          <p:nvPr/>
        </p:nvSpPr>
        <p:spPr>
          <a:xfrm>
            <a:off x="3032816" y="2433831"/>
            <a:ext cx="76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15.</a:t>
            </a:r>
            <a:endParaRPr lang="uk-UA" dirty="0"/>
          </a:p>
        </p:txBody>
      </p:sp>
      <p:sp>
        <p:nvSpPr>
          <p:cNvPr id="61" name="TextBox 60"/>
          <p:cNvSpPr txBox="1"/>
          <p:nvPr/>
        </p:nvSpPr>
        <p:spPr>
          <a:xfrm>
            <a:off x="3506323" y="2433831"/>
            <a:ext cx="158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Р    Я    М   </a:t>
            </a:r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3483805" y="2453808"/>
            <a:ext cx="415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</a:t>
            </a:r>
          </a:p>
          <a:p>
            <a:r>
              <a:rPr lang="uk-UA" dirty="0" smtClean="0"/>
              <a:t>Н</a:t>
            </a:r>
          </a:p>
          <a:p>
            <a:r>
              <a:rPr lang="uk-UA" dirty="0" smtClean="0"/>
              <a:t>З</a:t>
            </a:r>
          </a:p>
          <a:p>
            <a:r>
              <a:rPr lang="uk-UA" dirty="0" smtClean="0"/>
              <a:t>Л</a:t>
            </a:r>
          </a:p>
          <a:p>
            <a:r>
              <a:rPr lang="uk-UA" dirty="0" smtClean="0"/>
              <a:t>И</a:t>
            </a:r>
          </a:p>
          <a:p>
            <a:r>
              <a:rPr lang="uk-UA" dirty="0" smtClean="0"/>
              <a:t>К</a:t>
            </a:r>
          </a:p>
          <a:p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1339764" y="5295695"/>
            <a:ext cx="19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</a:t>
            </a:r>
            <a:r>
              <a:rPr lang="uk-UA" dirty="0" smtClean="0"/>
              <a:t> </a:t>
            </a:r>
            <a:r>
              <a:rPr lang="en-US" dirty="0" smtClean="0"/>
              <a:t>   A      I      N    T</a:t>
            </a:r>
            <a:endParaRPr lang="uk-UA" dirty="0"/>
          </a:p>
        </p:txBody>
      </p:sp>
      <p:sp>
        <p:nvSpPr>
          <p:cNvPr id="66" name="TextBox 65"/>
          <p:cNvSpPr txBox="1"/>
          <p:nvPr/>
        </p:nvSpPr>
        <p:spPr>
          <a:xfrm>
            <a:off x="5631906" y="2992014"/>
            <a:ext cx="327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           Д     І      Л   Е     Н     </a:t>
            </a:r>
            <a:r>
              <a:rPr lang="uk-UA" dirty="0" err="1" smtClean="0"/>
              <a:t>Н</a:t>
            </a:r>
            <a:r>
              <a:rPr lang="uk-UA" dirty="0" smtClean="0"/>
              <a:t>   Я       </a:t>
            </a:r>
            <a:endParaRPr lang="uk-UA" dirty="0"/>
          </a:p>
        </p:txBody>
      </p:sp>
      <p:sp>
        <p:nvSpPr>
          <p:cNvPr id="67" name="TextBox 66"/>
          <p:cNvSpPr txBox="1"/>
          <p:nvPr/>
        </p:nvSpPr>
        <p:spPr>
          <a:xfrm>
            <a:off x="7441331" y="3320390"/>
            <a:ext cx="318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</a:t>
            </a:r>
          </a:p>
          <a:p>
            <a:r>
              <a:rPr lang="uk-UA" dirty="0" smtClean="0"/>
              <a:t>І</a:t>
            </a:r>
          </a:p>
          <a:p>
            <a:r>
              <a:rPr lang="uk-UA" dirty="0" smtClean="0"/>
              <a:t>П</a:t>
            </a:r>
          </a:p>
          <a:p>
            <a:r>
              <a:rPr lang="uk-UA" dirty="0" smtClean="0"/>
              <a:t>С</a:t>
            </a:r>
          </a:p>
          <a:p>
            <a:endParaRPr lang="uk-UA" dirty="0"/>
          </a:p>
        </p:txBody>
      </p:sp>
      <p:sp>
        <p:nvSpPr>
          <p:cNvPr id="68" name="TextBox 67"/>
          <p:cNvSpPr txBox="1"/>
          <p:nvPr/>
        </p:nvSpPr>
        <p:spPr>
          <a:xfrm>
            <a:off x="3131840" y="3584777"/>
            <a:ext cx="275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            І     В     Е     Ц    Ь</a:t>
            </a:r>
            <a:endParaRPr lang="uk-UA" dirty="0"/>
          </a:p>
        </p:txBody>
      </p:sp>
      <p:sp>
        <p:nvSpPr>
          <p:cNvPr id="69" name="TextBox 68"/>
          <p:cNvSpPr txBox="1"/>
          <p:nvPr/>
        </p:nvSpPr>
        <p:spPr>
          <a:xfrm>
            <a:off x="271635" y="2983239"/>
            <a:ext cx="437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З            Ф    А    Р     Б    У     В    А           Н     Я</a:t>
            </a:r>
            <a:endParaRPr lang="uk-UA" dirty="0"/>
          </a:p>
        </p:txBody>
      </p:sp>
      <p:sp>
        <p:nvSpPr>
          <p:cNvPr id="70" name="TextBox 69"/>
          <p:cNvSpPr txBox="1"/>
          <p:nvPr/>
        </p:nvSpPr>
        <p:spPr>
          <a:xfrm>
            <a:off x="1723407" y="3320390"/>
            <a:ext cx="336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</a:t>
            </a:r>
          </a:p>
          <a:p>
            <a:r>
              <a:rPr lang="uk-UA" dirty="0" smtClean="0"/>
              <a:t>З</a:t>
            </a:r>
          </a:p>
          <a:p>
            <a:r>
              <a:rPr lang="uk-UA" dirty="0" smtClean="0"/>
              <a:t>П</a:t>
            </a:r>
          </a:p>
          <a:p>
            <a:endParaRPr lang="uk-UA" dirty="0"/>
          </a:p>
          <a:p>
            <a:r>
              <a:rPr lang="uk-UA" dirty="0" smtClean="0"/>
              <a:t>Л</a:t>
            </a:r>
          </a:p>
          <a:p>
            <a:r>
              <a:rPr lang="uk-UA" dirty="0" smtClean="0"/>
              <a:t>Ю</a:t>
            </a:r>
          </a:p>
          <a:p>
            <a:r>
              <a:rPr lang="uk-UA" dirty="0" smtClean="0"/>
              <a:t>В</a:t>
            </a:r>
          </a:p>
          <a:p>
            <a:endParaRPr lang="uk-UA" dirty="0"/>
          </a:p>
          <a:p>
            <a:r>
              <a:rPr lang="uk-UA" dirty="0" smtClean="0"/>
              <a:t>Ч</a:t>
            </a:r>
          </a:p>
          <a:p>
            <a:endParaRPr lang="uk-UA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87873" y="4130693"/>
            <a:ext cx="266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     А    Д     П    И     С  </a:t>
            </a:r>
            <a:endParaRPr lang="uk-UA" dirty="0"/>
          </a:p>
        </p:txBody>
      </p:sp>
      <p:sp>
        <p:nvSpPr>
          <p:cNvPr id="74" name="TextBox 73"/>
          <p:cNvSpPr txBox="1"/>
          <p:nvPr/>
        </p:nvSpPr>
        <p:spPr>
          <a:xfrm>
            <a:off x="263458" y="1858521"/>
            <a:ext cx="276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            Л     І            Р    А</a:t>
            </a:r>
            <a:endParaRPr lang="uk-UA" dirty="0"/>
          </a:p>
        </p:txBody>
      </p:sp>
      <p:sp>
        <p:nvSpPr>
          <p:cNvPr id="98" name="TextBox 97"/>
          <p:cNvSpPr txBox="1"/>
          <p:nvPr/>
        </p:nvSpPr>
        <p:spPr>
          <a:xfrm>
            <a:off x="3984451" y="4591048"/>
            <a:ext cx="46250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2. </a:t>
            </a:r>
            <a:r>
              <a:rPr lang="uk-UA" sz="3200" dirty="0" smtClean="0"/>
              <a:t>Що використовується </a:t>
            </a:r>
            <a:r>
              <a:rPr lang="uk-UA" sz="3200" dirty="0"/>
              <a:t>для стирання частин </a:t>
            </a:r>
            <a:r>
              <a:rPr lang="uk-UA" sz="3200" dirty="0" smtClean="0"/>
              <a:t>малюнка?</a:t>
            </a:r>
            <a:endParaRPr lang="uk-UA" sz="3200" dirty="0"/>
          </a:p>
          <a:p>
            <a:endParaRPr lang="uk-UA" dirty="0"/>
          </a:p>
        </p:txBody>
      </p:sp>
      <p:sp>
        <p:nvSpPr>
          <p:cNvPr id="99" name="TextBox 98"/>
          <p:cNvSpPr txBox="1"/>
          <p:nvPr/>
        </p:nvSpPr>
        <p:spPr>
          <a:xfrm>
            <a:off x="3888152" y="4934848"/>
            <a:ext cx="497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3. </a:t>
            </a:r>
            <a:r>
              <a:rPr lang="en-US" sz="3600" dirty="0"/>
              <a:t>Shift</a:t>
            </a:r>
            <a:r>
              <a:rPr lang="uk-UA" sz="3600" dirty="0"/>
              <a:t> </a:t>
            </a:r>
            <a:r>
              <a:rPr lang="en-US" sz="3600" dirty="0"/>
              <a:t>+</a:t>
            </a:r>
            <a:r>
              <a:rPr lang="uk-UA" sz="3600" dirty="0"/>
              <a:t>………. </a:t>
            </a:r>
            <a:r>
              <a:rPr lang="uk-UA" sz="3600" dirty="0" smtClean="0"/>
              <a:t>= квадрат.</a:t>
            </a:r>
            <a:endParaRPr lang="uk-UA" sz="3600" dirty="0"/>
          </a:p>
          <a:p>
            <a:endParaRPr lang="uk-UA" dirty="0"/>
          </a:p>
        </p:txBody>
      </p:sp>
      <p:sp>
        <p:nvSpPr>
          <p:cNvPr id="100" name="TextBox 99"/>
          <p:cNvSpPr txBox="1"/>
          <p:nvPr/>
        </p:nvSpPr>
        <p:spPr>
          <a:xfrm>
            <a:off x="3351878" y="4591048"/>
            <a:ext cx="5890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4. </a:t>
            </a:r>
            <a:r>
              <a:rPr lang="uk-UA" sz="2800" dirty="0" smtClean="0"/>
              <a:t>Що призначена </a:t>
            </a:r>
            <a:r>
              <a:rPr lang="uk-UA" sz="2800" dirty="0"/>
              <a:t>для малювання </a:t>
            </a:r>
            <a:r>
              <a:rPr lang="uk-UA" sz="2800" dirty="0" smtClean="0"/>
              <a:t>гладких кривих ліній,що </a:t>
            </a:r>
            <a:r>
              <a:rPr lang="uk-UA" sz="2800" dirty="0"/>
              <a:t>з</a:t>
            </a:r>
            <a:r>
              <a:rPr lang="en-US" sz="2800" dirty="0"/>
              <a:t>’</a:t>
            </a:r>
            <a:r>
              <a:rPr lang="uk-UA" sz="2800" dirty="0" err="1"/>
              <a:t>єднують</a:t>
            </a:r>
            <a:r>
              <a:rPr lang="uk-UA" sz="2800" dirty="0"/>
              <a:t> </a:t>
            </a:r>
            <a:r>
              <a:rPr lang="uk-UA" sz="2800" dirty="0" smtClean="0"/>
              <a:t>задані крапки,обраного </a:t>
            </a:r>
            <a:r>
              <a:rPr lang="uk-UA" sz="2800" dirty="0"/>
              <a:t>кольору і </a:t>
            </a:r>
            <a:r>
              <a:rPr lang="uk-UA" sz="2800" dirty="0" smtClean="0"/>
              <a:t>товщини?</a:t>
            </a:r>
            <a:endParaRPr lang="uk-UA" sz="2800" dirty="0"/>
          </a:p>
        </p:txBody>
      </p:sp>
      <p:sp>
        <p:nvSpPr>
          <p:cNvPr id="101" name="Прямокутник 100"/>
          <p:cNvSpPr/>
          <p:nvPr/>
        </p:nvSpPr>
        <p:spPr>
          <a:xfrm>
            <a:off x="3413856" y="4436339"/>
            <a:ext cx="5391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5. </a:t>
            </a:r>
            <a:r>
              <a:rPr lang="uk-UA" sz="3200" dirty="0" smtClean="0"/>
              <a:t>Як називається геометрична   </a:t>
            </a:r>
          </a:p>
          <a:p>
            <a:pPr algn="ctr"/>
            <a:r>
              <a:rPr lang="uk-UA" sz="3200" dirty="0"/>
              <a:t> </a:t>
            </a:r>
            <a:r>
              <a:rPr lang="uk-UA" sz="3200" dirty="0" smtClean="0"/>
              <a:t>  (</a:t>
            </a:r>
            <a:r>
              <a:rPr lang="uk-UA" sz="3200" dirty="0"/>
              <a:t>ламана) фігура,яка має велику кількість </a:t>
            </a:r>
            <a:r>
              <a:rPr lang="uk-UA" sz="3200" dirty="0" smtClean="0"/>
              <a:t>сторін?</a:t>
            </a:r>
            <a:endParaRPr lang="uk-UA" sz="3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3291937" y="4541261"/>
            <a:ext cx="6010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6. За допомогою якого інструмента намальований малюнок?</a:t>
            </a:r>
          </a:p>
          <a:p>
            <a:endParaRPr lang="uk-UA" dirty="0"/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47" y="5665027"/>
            <a:ext cx="2499653" cy="706893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4184754" y="4869954"/>
            <a:ext cx="36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7.                - ? </a:t>
            </a:r>
            <a:endParaRPr lang="uk-UA" sz="4400" dirty="0"/>
          </a:p>
        </p:txBody>
      </p:sp>
      <p:pic>
        <p:nvPicPr>
          <p:cNvPr id="15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26" y="5040848"/>
            <a:ext cx="556810" cy="5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45" y="5050975"/>
            <a:ext cx="709911" cy="5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3888152" y="4852658"/>
            <a:ext cx="3769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8.               - ?</a:t>
            </a:r>
            <a:endParaRPr lang="uk-UA" sz="4800" dirty="0"/>
          </a:p>
        </p:txBody>
      </p:sp>
      <p:pic>
        <p:nvPicPr>
          <p:cNvPr id="160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81" y="4814319"/>
            <a:ext cx="843077" cy="70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кутник 102"/>
          <p:cNvSpPr/>
          <p:nvPr/>
        </p:nvSpPr>
        <p:spPr>
          <a:xfrm>
            <a:off x="4099460" y="4851667"/>
            <a:ext cx="3626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/>
              <a:t>9. </a:t>
            </a:r>
            <a:r>
              <a:rPr lang="en-US" sz="3600" dirty="0"/>
              <a:t>Shift + </a:t>
            </a:r>
            <a:r>
              <a:rPr lang="uk-UA" sz="3600" dirty="0"/>
              <a:t>….. = коло</a:t>
            </a:r>
            <a:endParaRPr lang="uk-UA" sz="3600" dirty="0"/>
          </a:p>
        </p:txBody>
      </p:sp>
      <p:sp>
        <p:nvSpPr>
          <p:cNvPr id="164" name="TextBox 163"/>
          <p:cNvSpPr txBox="1"/>
          <p:nvPr/>
        </p:nvSpPr>
        <p:spPr>
          <a:xfrm>
            <a:off x="4085904" y="4910593"/>
            <a:ext cx="398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10.                 -  ?</a:t>
            </a:r>
            <a:endParaRPr lang="uk-UA" sz="3600" dirty="0"/>
          </a:p>
        </p:txBody>
      </p:sp>
      <p:pic>
        <p:nvPicPr>
          <p:cNvPr id="166" name="Picture 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81" y="4838444"/>
            <a:ext cx="925017" cy="7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3471625" y="4607982"/>
            <a:ext cx="52181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11. Який інструмент дозволяє взяти довільний колір з малюнку і використати його для малювання?</a:t>
            </a:r>
          </a:p>
          <a:p>
            <a:endParaRPr lang="uk-UA" dirty="0"/>
          </a:p>
        </p:txBody>
      </p:sp>
      <p:sp>
        <p:nvSpPr>
          <p:cNvPr id="169" name="TextBox 168"/>
          <p:cNvSpPr txBox="1"/>
          <p:nvPr/>
        </p:nvSpPr>
        <p:spPr>
          <a:xfrm>
            <a:off x="3984451" y="5028265"/>
            <a:ext cx="361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12  </a:t>
            </a:r>
            <a:r>
              <a:rPr lang="uk-UA" sz="3200" dirty="0" smtClean="0"/>
              <a:t>.              </a:t>
            </a:r>
            <a:r>
              <a:rPr lang="uk-UA" sz="3200" dirty="0" smtClean="0"/>
              <a:t>-  ?</a:t>
            </a:r>
            <a:endParaRPr lang="uk-UA" sz="3200" dirty="0"/>
          </a:p>
        </p:txBody>
      </p:sp>
      <p:pic>
        <p:nvPicPr>
          <p:cNvPr id="170" name="Picture 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67" y="4862009"/>
            <a:ext cx="862714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3152506" y="4607982"/>
            <a:ext cx="5794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13. Як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растровий</a:t>
            </a:r>
            <a:r>
              <a:rPr lang="ru-RU" sz="2400" dirty="0"/>
              <a:t> графічний </a:t>
            </a:r>
            <a:endParaRPr lang="ru-RU" sz="2400" dirty="0" smtClean="0"/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редактор,що</a:t>
            </a:r>
            <a:r>
              <a:rPr lang="ru-RU" sz="2400" dirty="0" smtClean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  </a:t>
            </a:r>
            <a:endParaRPr lang="ru-RU" sz="2400" dirty="0" smtClean="0"/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редагувати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роздруковувати</a:t>
            </a:r>
            <a:r>
              <a:rPr lang="ru-RU" sz="2400" dirty="0"/>
              <a:t> </a:t>
            </a:r>
            <a:r>
              <a:rPr lang="ru-RU" sz="2400" dirty="0" err="1"/>
              <a:t>малюнки</a:t>
            </a:r>
            <a:r>
              <a:rPr lang="ru-RU" sz="2400" dirty="0"/>
              <a:t>?</a:t>
            </a:r>
            <a:endParaRPr lang="uk-UA" sz="2400" dirty="0"/>
          </a:p>
          <a:p>
            <a:pPr algn="ctr"/>
            <a:endParaRPr lang="uk-UA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4175587" y="4875257"/>
            <a:ext cx="370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14.             </a:t>
            </a:r>
            <a:r>
              <a:rPr lang="uk-UA" sz="4000" dirty="0" smtClean="0"/>
              <a:t>  </a:t>
            </a:r>
            <a:r>
              <a:rPr lang="uk-UA" sz="4000" dirty="0" smtClean="0"/>
              <a:t>-  ?</a:t>
            </a:r>
            <a:endParaRPr lang="uk-UA" sz="4000" dirty="0"/>
          </a:p>
        </p:txBody>
      </p:sp>
      <p:pic>
        <p:nvPicPr>
          <p:cNvPr id="175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08" y="4953670"/>
            <a:ext cx="823802" cy="7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3898867" y="4805500"/>
            <a:ext cx="510599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15.Що призначене для </a:t>
            </a:r>
            <a:r>
              <a:rPr lang="uk-UA" sz="2800" dirty="0"/>
              <a:t>малювання прямої лінії (відрізка) обраного кольору і товщини 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179" name="Кнопка дії: додому 178">
            <a:hlinkClick r:id="rId10" action="ppaction://hlinksldjump" highlightClick="1"/>
          </p:cNvPr>
          <p:cNvSpPr/>
          <p:nvPr/>
        </p:nvSpPr>
        <p:spPr>
          <a:xfrm>
            <a:off x="8443595" y="6371920"/>
            <a:ext cx="458489" cy="342166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0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50" grpId="0"/>
      <p:bldP spid="52" grpId="0"/>
      <p:bldP spid="55" grpId="0"/>
      <p:bldP spid="58" grpId="0"/>
      <p:bldP spid="61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4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49" grpId="0"/>
      <p:bldP spid="149" grpId="2"/>
      <p:bldP spid="152" grpId="0"/>
      <p:bldP spid="152" grpId="1"/>
      <p:bldP spid="158" grpId="0"/>
      <p:bldP spid="158" grpId="1"/>
      <p:bldP spid="103" grpId="0"/>
      <p:bldP spid="103" grpId="1"/>
      <p:bldP spid="164" grpId="0"/>
      <p:bldP spid="164" grpId="1"/>
      <p:bldP spid="105" grpId="0"/>
      <p:bldP spid="105" grpId="1"/>
      <p:bldP spid="169" grpId="0"/>
      <p:bldP spid="169" grpId="1"/>
      <p:bldP spid="106" grpId="0"/>
      <p:bldP spid="106" grpId="1"/>
      <p:bldP spid="174" grpId="0"/>
      <p:bldP spid="174" grpId="1"/>
      <p:bldP spid="107" grpId="0"/>
      <p:bldP spid="10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03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Використані джерела:</a:t>
            </a: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918" y="11841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https://www.google.com.ua</a:t>
            </a:r>
            <a:endParaRPr lang="uk-UA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98" y="1842583"/>
            <a:ext cx="300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en-GB" sz="2400" dirty="0" smtClean="0"/>
              <a:t>http://www.yandex.ua/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5398" y="269410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en-GB" sz="2400" dirty="0" smtClean="0"/>
              <a:t>http://zhora.inf.ua/material/Paint.htm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5398" y="3389054"/>
            <a:ext cx="589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en-GB" sz="2800" dirty="0" smtClean="0"/>
              <a:t>Paint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5398" y="4144175"/>
            <a:ext cx="6399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en-GB" sz="2400" dirty="0" smtClean="0"/>
              <a:t>http://www.br.com.ua/referats/Computers/10073.htm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5398" y="476978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en-GB" sz="2400" dirty="0" smtClean="0"/>
              <a:t>http://mg-pro-comp.net.ua/</a:t>
            </a:r>
            <a:endParaRPr lang="uk-UA" sz="2400" dirty="0"/>
          </a:p>
        </p:txBody>
      </p:sp>
      <p:sp>
        <p:nvSpPr>
          <p:cNvPr id="9" name="Кнопка дії: додому 8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Paint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растровий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графічний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редактор,що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дозволяє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створювати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редагувати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роздруковувати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малюнки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uk-UA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639063" cy="26642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168352" cy="2592288"/>
          </a:xfrm>
          <a:prstGeom prst="rect">
            <a:avLst/>
          </a:prstGeom>
        </p:spPr>
      </p:pic>
      <p:sp>
        <p:nvSpPr>
          <p:cNvPr id="2" name="Кнопка дії: додому 1">
            <a:hlinkClick r:id="rId5" action="ppaction://hlinksldjump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8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839" y="987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Можливості графічного редактора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Paint</a:t>
            </a:r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826" y="908720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Малювання математичних примітивів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320" y="2162684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Видалення непотрібних фрагментів малюнку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6" y="4728690"/>
            <a:ext cx="3822951" cy="967812"/>
          </a:xfrm>
          <a:prstGeom prst="rect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Регулювання масштабу зображення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7" y="3429000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Збереження та редагування малюнків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12757" y="2166239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Друк зображень на принтері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2757" y="908720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Зафарбування кольором замкнутих ліній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4320" y="4728690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Створення надписів та малюнків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3992" y="3429000"/>
            <a:ext cx="3822951" cy="967812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Малювання вільних ліній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535996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3"/>
            <a:endCxn id="19" idx="1"/>
          </p:cNvCxnSpPr>
          <p:nvPr/>
        </p:nvCxnSpPr>
        <p:spPr>
          <a:xfrm>
            <a:off x="4209777" y="1392626"/>
            <a:ext cx="8029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09777" y="2646590"/>
            <a:ext cx="79427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218487" y="5181824"/>
            <a:ext cx="79427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47271" y="3912906"/>
            <a:ext cx="79427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35996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15622" y="1392626"/>
            <a:ext cx="28784" cy="37891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Кнопка дії: додому 21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22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25" y="342481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Щоб запустити </a:t>
            </a: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Paint </a:t>
            </a:r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потрібно виконати команду:</a:t>
            </a:r>
            <a:endParaRPr lang="uk-UA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4960"/>
            <a:ext cx="150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uk-UA" sz="4800" dirty="0" smtClean="0"/>
              <a:t>Пуск</a:t>
            </a:r>
          </a:p>
          <a:p>
            <a:endParaRPr lang="uk-UA" sz="4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14120" y="1628800"/>
            <a:ext cx="384803" cy="0"/>
          </a:xfrm>
          <a:prstGeom prst="straightConnector1">
            <a:avLst/>
          </a:prstGeom>
          <a:ln w="50800" cmpd="thickThin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83212" y="1628800"/>
            <a:ext cx="384803" cy="0"/>
          </a:xfrm>
          <a:prstGeom prst="straightConnector1">
            <a:avLst/>
          </a:prstGeom>
          <a:ln w="50800" cmpd="thickThin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936" y="1628800"/>
            <a:ext cx="384803" cy="0"/>
          </a:xfrm>
          <a:prstGeom prst="straightConnector1">
            <a:avLst/>
          </a:prstGeom>
          <a:ln w="50800" cmpd="thickThin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1" y="2708920"/>
            <a:ext cx="6158940" cy="28879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8351" y="20608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uk-UA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бо подвійно клацнути по ярлику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Paint</a:t>
            </a:r>
            <a:r>
              <a:rPr lang="uk-UA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на робочому столі</a:t>
            </a:r>
            <a:endParaRPr lang="uk-U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1868" y="1181904"/>
            <a:ext cx="226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8438" y="1181904"/>
            <a:ext cx="266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Стандартні</a:t>
            </a:r>
            <a:endParaRPr lang="uk-UA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37323" y="1213301"/>
            <a:ext cx="160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Paint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42394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7" y="980728"/>
            <a:ext cx="6863862" cy="4536504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39752" y="-2956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Інтерфейс вікна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uk-UA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6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077" y="1215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Панель інструментів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Paint</a:t>
            </a:r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85" y="968586"/>
            <a:ext cx="641388" cy="6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45" y="968586"/>
            <a:ext cx="582786" cy="6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84" y="1563898"/>
            <a:ext cx="592853" cy="5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87" y="1567817"/>
            <a:ext cx="592811" cy="5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8" y="2088157"/>
            <a:ext cx="594539" cy="6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08" y="2120714"/>
            <a:ext cx="584990" cy="5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8" y="2678816"/>
            <a:ext cx="604047" cy="5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3" y="2678817"/>
            <a:ext cx="598818" cy="54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84" y="3226359"/>
            <a:ext cx="641389" cy="5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2" y="3209187"/>
            <a:ext cx="608729" cy="5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8" y="3755946"/>
            <a:ext cx="604047" cy="5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46" y="3755946"/>
            <a:ext cx="582786" cy="5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8" y="4280954"/>
            <a:ext cx="64307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82" y="4280954"/>
            <a:ext cx="59315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8" y="4857018"/>
            <a:ext cx="64307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9" y="4836686"/>
            <a:ext cx="572383" cy="5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164832" y="1281984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76989" y="1839994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88861" y="2386060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179028" y="2947255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05935" y="3496358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05935" y="4018449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47589" y="4568986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49628" y="5145049"/>
            <a:ext cx="432048" cy="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275856" y="12819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275856" y="237510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318328" y="18192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67738" y="402307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237955" y="456898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212232" y="513488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267738" y="349635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267738" y="294725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90095" y="1051151"/>
            <a:ext cx="324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Прямокутне виділення</a:t>
            </a:r>
            <a:endParaRPr lang="uk-U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0095" y="1588371"/>
            <a:ext cx="252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0" action="ppaction://hlinksldjump"/>
              </a:rPr>
              <a:t>Зафарбування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0095" y="217612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1" action="ppaction://hlinksldjump"/>
              </a:rPr>
              <a:t>Масштаб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0095" y="27441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2" action="ppaction://hlinksldjump"/>
              </a:rPr>
              <a:t>Пензлик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0095" y="3249161"/>
            <a:ext cx="135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3" action="ppaction://hlinksldjump"/>
              </a:rPr>
              <a:t>Надпис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9549" y="380996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4" action="ppaction://hlinksldjump"/>
              </a:rPr>
              <a:t>Крива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90095" y="434277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5" action="ppaction://hlinksldjump"/>
              </a:rPr>
              <a:t>Багатокутник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89549" y="4914216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6" action="ppaction://hlinksldjump"/>
              </a:rPr>
              <a:t>Округлений прямокутник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0056" y="105115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Вільне виділення</a:t>
            </a:r>
            <a:endParaRPr lang="uk-U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8855" y="16114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hlinkClick r:id="rId27" action="ppaction://hlinksldjump"/>
              </a:rPr>
              <a:t>Гумка(ластик</a:t>
            </a:r>
            <a:r>
              <a:rPr lang="uk-UA" sz="2400" dirty="0">
                <a:solidFill>
                  <a:srgbClr val="FFC000"/>
                </a:solidFill>
                <a:hlinkClick r:id="rId27" action="ppaction://hlinksldjump"/>
              </a:rPr>
              <a:t>)</a:t>
            </a:r>
            <a:endParaRPr lang="uk-UA" sz="2400" dirty="0">
              <a:solidFill>
                <a:srgbClr val="FFC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7693" y="2144269"/>
            <a:ext cx="116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8" action="ppaction://hlinksldjump"/>
              </a:rPr>
              <a:t>Палітра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12926" y="2716422"/>
            <a:ext cx="117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9" action="ppaction://hlinksldjump"/>
              </a:rPr>
              <a:t>Олівець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94102" y="3248534"/>
            <a:ext cx="169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1" action="ppaction://hlinksldjump"/>
              </a:rPr>
              <a:t>Розпилювач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2762" y="3787616"/>
            <a:ext cx="96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4" action="ppaction://hlinksldjump"/>
              </a:rPr>
              <a:t>Пряма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06478" y="4337367"/>
            <a:ext cx="17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8" action="ppaction://hlinksldjump"/>
              </a:rPr>
              <a:t>Прямокутник</a:t>
            </a:r>
            <a:endParaRPr lang="uk-U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1076" y="4918837"/>
            <a:ext cx="16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6" action="ppaction://hlinksldjump"/>
              </a:rPr>
              <a:t>Овал(еліпс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64" name="Кнопка дії: додому 63">
            <a:hlinkClick r:id="rId30" action="ppaction://hlinksldjump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3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2" y="377772"/>
            <a:ext cx="4281640" cy="2932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5" r="24742"/>
          <a:stretch/>
        </p:blipFill>
        <p:spPr>
          <a:xfrm>
            <a:off x="2037229" y="4725144"/>
            <a:ext cx="4946087" cy="84719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55137" y="4365104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483768" y="4546154"/>
            <a:ext cx="1440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Колір ліній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566160" y="41804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Колір фонової області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032727" y="2045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Палітра кольорів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5058" y="1844190"/>
            <a:ext cx="349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Палітру кольорів використовують для вибору та зміни кольору фону чи ліній.</a:t>
            </a:r>
            <a:endParaRPr lang="uk-UA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7824" y="26514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Гумка(ластик)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1004441" cy="7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9" y="3106708"/>
            <a:ext cx="3350220" cy="23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ject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564322"/>
            <a:ext cx="3586100" cy="30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938" y="1412776"/>
            <a:ext cx="792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Використовується для стирання частин малюнка.</a:t>
            </a:r>
            <a:endParaRPr lang="uk-UA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38" y="2348879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Можна змінювати розмір ластику.</a:t>
            </a:r>
            <a:endParaRPr lang="uk-UA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266112" y="6309320"/>
            <a:ext cx="432048" cy="360040"/>
          </a:xfrm>
          <a:prstGeom prst="actionButtonHom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1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0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лыс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670</Words>
  <Application>Microsoft Office PowerPoint</Application>
  <PresentationFormat>Екран (4:3)</PresentationFormat>
  <Paragraphs>191</Paragraphs>
  <Slides>21</Slides>
  <Notes>1</Notes>
  <HiddenSlides>10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  <vt:variant>
        <vt:lpstr>Довільні покази</vt:lpstr>
      </vt:variant>
      <vt:variant>
        <vt:i4>1</vt:i4>
      </vt:variant>
    </vt:vector>
  </HeadingPairs>
  <TitlesOfParts>
    <vt:vector size="23" baseType="lpstr">
      <vt:lpstr>Горизонт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878</dc:title>
  <dc:creator>наталя</dc:creator>
  <cp:lastModifiedBy>WebHouse</cp:lastModifiedBy>
  <cp:revision>69</cp:revision>
  <dcterms:created xsi:type="dcterms:W3CDTF">2014-02-02T13:10:24Z</dcterms:created>
  <dcterms:modified xsi:type="dcterms:W3CDTF">2014-02-09T11:19:52Z</dcterms:modified>
</cp:coreProperties>
</file>