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DC8"/>
    <a:srgbClr val="041858"/>
    <a:srgbClr val="FFFF99"/>
    <a:srgbClr val="FF99FF"/>
    <a:srgbClr val="320032"/>
    <a:srgbClr val="FFFF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7" autoAdjust="0"/>
    <p:restoredTop sz="95153" autoAdjust="0"/>
  </p:normalViewPr>
  <p:slideViewPr>
    <p:cSldViewPr>
      <p:cViewPr>
        <p:scale>
          <a:sx n="66" d="100"/>
          <a:sy n="66" d="100"/>
        </p:scale>
        <p:origin x="-139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0.bin"/><Relationship Id="rId7" Type="http://schemas.microsoft.com/office/2006/relationships/legacyDiagramText" Target="legacyDiagramText14.bin"/><Relationship Id="rId2" Type="http://schemas.microsoft.com/office/2006/relationships/legacyDiagramText" Target="legacyDiagramText9.bin"/><Relationship Id="rId1" Type="http://schemas.microsoft.com/office/2006/relationships/legacyDiagramText" Target="legacyDiagramText8.bin"/><Relationship Id="rId6" Type="http://schemas.microsoft.com/office/2006/relationships/legacyDiagramText" Target="legacyDiagramText13.bin"/><Relationship Id="rId5" Type="http://schemas.microsoft.com/office/2006/relationships/legacyDiagramText" Target="legacyDiagramText12.bin"/><Relationship Id="rId4" Type="http://schemas.microsoft.com/office/2006/relationships/legacyDiagramText" Target="legacyDiagramText11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2.bin"/><Relationship Id="rId3" Type="http://schemas.microsoft.com/office/2006/relationships/legacyDiagramText" Target="legacyDiagramText17.bin"/><Relationship Id="rId7" Type="http://schemas.microsoft.com/office/2006/relationships/legacyDiagramText" Target="legacyDiagramText21.bin"/><Relationship Id="rId2" Type="http://schemas.microsoft.com/office/2006/relationships/legacyDiagramText" Target="legacyDiagramText16.bin"/><Relationship Id="rId1" Type="http://schemas.microsoft.com/office/2006/relationships/legacyDiagramText" Target="legacyDiagramText15.bin"/><Relationship Id="rId6" Type="http://schemas.microsoft.com/office/2006/relationships/legacyDiagramText" Target="legacyDiagramText20.bin"/><Relationship Id="rId5" Type="http://schemas.microsoft.com/office/2006/relationships/legacyDiagramText" Target="legacyDiagramText19.bin"/><Relationship Id="rId4" Type="http://schemas.microsoft.com/office/2006/relationships/legacyDiagramText" Target="legacyDiagramText18.bin"/><Relationship Id="rId9" Type="http://schemas.microsoft.com/office/2006/relationships/legacyDiagramText" Target="legacyDiagramText23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6.bin"/><Relationship Id="rId2" Type="http://schemas.microsoft.com/office/2006/relationships/legacyDiagramText" Target="legacyDiagramText25.bin"/><Relationship Id="rId1" Type="http://schemas.microsoft.com/office/2006/relationships/legacyDiagramText" Target="legacyDiagramText24.bin"/><Relationship Id="rId6" Type="http://schemas.microsoft.com/office/2006/relationships/legacyDiagramText" Target="legacyDiagramText29.bin"/><Relationship Id="rId5" Type="http://schemas.microsoft.com/office/2006/relationships/legacyDiagramText" Target="legacyDiagramText28.bin"/><Relationship Id="rId4" Type="http://schemas.microsoft.com/office/2006/relationships/legacyDiagramText" Target="legacyDiagramText27.bin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microsoft.com/office/2006/relationships/legacyDiagramText" Target="legacyDiagramText30.bin"/><Relationship Id="rId1" Type="http://schemas.openxmlformats.org/officeDocument/2006/relationships/image" Target="../media/image18.png"/><Relationship Id="rId5" Type="http://schemas.microsoft.com/office/2006/relationships/legacyDiagramText" Target="legacyDiagramText32.bin"/><Relationship Id="rId4" Type="http://schemas.microsoft.com/office/2006/relationships/legacyDiagramText" Target="legacyDiagramText31.bin"/></Relationships>
</file>

<file path=ppt/drawings/_rels/vmlDrawing6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5.bin"/><Relationship Id="rId2" Type="http://schemas.microsoft.com/office/2006/relationships/legacyDiagramText" Target="legacyDiagramText34.bin"/><Relationship Id="rId1" Type="http://schemas.microsoft.com/office/2006/relationships/legacyDiagramText" Target="legacyDiagramText3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BEC7-BBED-4E2D-9A1C-BABEE380C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576B-A616-43AA-8456-5F760FC79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76DE-6CFB-4E42-9730-2CD770A56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BCAB-1553-4970-86DF-CB80BCEF9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F8498-1117-419B-B513-F193E27CA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45A1-7BD6-449E-89C8-45DE80D96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14D0-3EDE-40B5-8D51-D4270A492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954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2BAC-BA54-4AF8-9BEC-BD925A69E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D9E0-4777-45A4-B3C1-84C14AAFD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E36E-272E-4BB7-A221-1E4642E7F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B8C0-A763-4635-AC66-BC45BCD9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E65B-05CF-460A-9BFA-7E41F3842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9F3D-27BA-49C6-A5ED-7281E71F5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510B-CF3C-4254-93F9-536807134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3072-07E3-4DCD-920B-02536EE06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43A9-6E10-49F0-8D6B-C517E4D7A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9C179F2-0DA0-4767-A4A9-3457EFA13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5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2492896"/>
            <a:ext cx="622458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solidFill>
                  <a:srgbClr val="FF99FF"/>
                </a:solidFill>
                <a:effectLst/>
                <a:latin typeface="Bookman Old Style" pitchFamily="18" charset="0"/>
              </a:rPr>
              <a:t>Експертні системи.</a:t>
            </a:r>
            <a:r>
              <a:rPr lang="ru-RU" sz="3600" dirty="0">
                <a:solidFill>
                  <a:srgbClr val="FF99FF"/>
                </a:solidFill>
                <a:effectLst/>
                <a:latin typeface="Bookman Old Style" pitchFamily="18" charset="0"/>
              </a:rPr>
              <a:t/>
            </a:r>
            <a:br>
              <a:rPr lang="ru-RU" sz="3600" dirty="0">
                <a:solidFill>
                  <a:srgbClr val="FF99FF"/>
                </a:solidFill>
                <a:effectLst/>
                <a:latin typeface="Bookman Old Style" pitchFamily="18" charset="0"/>
              </a:rPr>
            </a:br>
            <a:r>
              <a:rPr lang="ru-RU" sz="3600" dirty="0">
                <a:effectLst/>
                <a:latin typeface="Bookman Old Style" pitchFamily="18" charset="0"/>
              </a:rPr>
              <a:t> ШТУЧНИЙ ІНТЕЛЕКТ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4000" dirty="0"/>
              <a:t> 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5373688"/>
            <a:ext cx="5114925" cy="1100137"/>
          </a:xfrm>
        </p:spPr>
        <p:txBody>
          <a:bodyPr/>
          <a:lstStyle/>
          <a:p>
            <a:r>
              <a:rPr lang="uk-UA" dirty="0" smtClean="0"/>
              <a:t>Підготували </a:t>
            </a:r>
          </a:p>
          <a:p>
            <a:r>
              <a:rPr lang="uk-UA" dirty="0" err="1" smtClean="0"/>
              <a:t>Алєксєєнко</a:t>
            </a:r>
            <a:r>
              <a:rPr lang="uk-UA" dirty="0" smtClean="0"/>
              <a:t> В., Жуковська Т.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rgbClr val="FF93DB"/>
                </a:solidFill>
                <a:effectLst/>
                <a:latin typeface="Times New Roman" pitchFamily="18" charset="0"/>
              </a:rPr>
              <a:t>Сфера застосування та перспективи розвитку</a:t>
            </a:r>
            <a:r>
              <a:rPr lang="ru-RU" sz="4000" dirty="0"/>
              <a:t> </a:t>
            </a:r>
          </a:p>
        </p:txBody>
      </p:sp>
      <p:graphicFrame>
        <p:nvGraphicFramePr>
          <p:cNvPr id="61447" name="Diagram 7"/>
          <p:cNvGraphicFramePr>
            <a:graphicFrameLocks/>
          </p:cNvGraphicFramePr>
          <p:nvPr>
            <p:ph sz="half" idx="1"/>
          </p:nvPr>
        </p:nvGraphicFramePr>
        <p:xfrm>
          <a:off x="250825" y="1773238"/>
          <a:ext cx="4537075" cy="489585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pic>
        <p:nvPicPr>
          <p:cNvPr id="61465" name="Picture 25" descr="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0096" y="1600200"/>
            <a:ext cx="295480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14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772400" cy="1143000"/>
          </a:xfrm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FFCC00"/>
                </a:solidFill>
                <a:latin typeface="Times New Roman" pitchFamily="18" charset="0"/>
              </a:rPr>
              <a:t>Штучний інтелект</a:t>
            </a:r>
            <a:r>
              <a:rPr lang="uk-UA">
                <a:solidFill>
                  <a:srgbClr val="FFFFFF"/>
                </a:solidFill>
              </a:rPr>
              <a:t>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5779" name="Rectangle 3" descr="abstract024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101012" cy="447675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>
              <a:buFont typeface="Times New Roman" pitchFamily="18" charset="0"/>
              <a:buChar char="▓"/>
            </a:pPr>
            <a:r>
              <a:rPr lang="uk-UA" b="1" smtClean="0">
                <a:solidFill>
                  <a:srgbClr val="FFFFFF"/>
                </a:solidFill>
              </a:rPr>
              <a:t>Шту́чний інтеле́кт</a:t>
            </a:r>
            <a:r>
              <a:rPr lang="uk-UA" smtClean="0">
                <a:solidFill>
                  <a:srgbClr val="FFFFFF"/>
                </a:solidFill>
              </a:rPr>
              <a:t>— розділ інформатики, що займається формалізацією задач, які нагадують задачі, виконувані людиною. При цьому в більшості випадків наперед невідомий алгоритм розв’язання задачі.</a:t>
            </a:r>
            <a:r>
              <a:rPr lang="ru-RU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5784" name="Picture 8" descr="тб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437063"/>
            <a:ext cx="2016125" cy="1928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accent2"/>
                </a:solidFill>
                <a:effectLst/>
                <a:latin typeface="Bookman Old Style" pitchFamily="18" charset="0"/>
              </a:rPr>
              <a:t>Штучний інтелект</a:t>
            </a:r>
            <a:endParaRPr lang="ru-RU" dirty="0">
              <a:solidFill>
                <a:schemeClr val="accent2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7827" name="Rectangle 3" descr="Рисунок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5473700" cy="5113337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marL="1438275" indent="0">
              <a:buFontTx/>
              <a:buNone/>
              <a:tabLst>
                <a:tab pos="0" algn="l"/>
              </a:tabLst>
            </a:pPr>
            <a:r>
              <a:rPr lang="uk-UA" sz="3000" b="1" smtClean="0"/>
              <a:t>Штучний інтелект</a:t>
            </a:r>
            <a:r>
              <a:rPr lang="uk-UA" sz="3000" smtClean="0"/>
              <a:t> — технічна (в усіх сучасних випадках спроб практичної реалізації — комп'ютерна) система, що має певні ознаки інтелекту, тобто здатна:</a:t>
            </a:r>
            <a:endParaRPr lang="ru-RU" sz="3000" smtClean="0"/>
          </a:p>
        </p:txBody>
      </p:sp>
      <p:graphicFrame>
        <p:nvGraphicFramePr>
          <p:cNvPr id="5122" name="Diagram 6"/>
          <p:cNvGraphicFramePr>
            <a:graphicFrameLocks noChangeAspect="1"/>
          </p:cNvGraphicFramePr>
          <p:nvPr>
            <p:ph sz="quarter" idx="2"/>
          </p:nvPr>
        </p:nvGraphicFramePr>
        <p:xfrm>
          <a:off x="5257800" y="1905000"/>
          <a:ext cx="3810000" cy="19812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graphicFrame>
        <p:nvGraphicFramePr>
          <p:cNvPr id="77839" name="Diagram 15"/>
          <p:cNvGraphicFramePr>
            <a:graphicFrameLocks/>
          </p:cNvGraphicFramePr>
          <p:nvPr>
            <p:ph sz="quarter" idx="3"/>
          </p:nvPr>
        </p:nvGraphicFramePr>
        <p:xfrm>
          <a:off x="5076825" y="1484313"/>
          <a:ext cx="4932363" cy="3167062"/>
        </p:xfrm>
        <a:graphic>
          <a:graphicData uri="http://schemas.openxmlformats.org/drawingml/2006/compatibility">
            <com:legacyDrawing xmlns:com="http://schemas.openxmlformats.org/drawingml/2006/compatibility" spid="_x0000_s5124"/>
          </a:graphicData>
        </a:graphic>
      </p:graphicFrame>
      <p:pic>
        <p:nvPicPr>
          <p:cNvPr id="77845" name="Picture 21" descr="дт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508500"/>
            <a:ext cx="1871662" cy="18716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  <p:bldDgm spid="778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2"/>
                </a:solidFill>
                <a:effectLst/>
                <a:latin typeface="Times New Roman" pitchFamily="18" charset="0"/>
              </a:rPr>
              <a:t>Підходи до розуміння проблеми</a:t>
            </a:r>
            <a:r>
              <a:rPr lang="ru-RU" sz="4000" dirty="0">
                <a:solidFill>
                  <a:schemeClr val="accent2"/>
                </a:solidFill>
                <a:effectLst/>
                <a:latin typeface="Times New Roman" pitchFamily="18" charset="0"/>
              </a:rPr>
              <a:t/>
            </a:r>
            <a:br>
              <a:rPr lang="ru-RU" sz="4000" dirty="0"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endParaRPr lang="ru-RU" sz="4000" dirty="0"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76803" name="Rectangle 3" descr="Sky[1]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4752975" cy="5400675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uk-UA" sz="2000" b="1" smtClean="0">
                <a:solidFill>
                  <a:srgbClr val="FFFFFF"/>
                </a:solidFill>
              </a:rPr>
              <a:t>ШІ вивчає методи розв’язання задач, які потребують людського розуміння. (вміння розв’язувати тести інтелекту)</a:t>
            </a:r>
            <a:r>
              <a:rPr lang="ru-RU" sz="2000" b="1" smtClean="0">
                <a:solidFill>
                  <a:srgbClr val="FFFFFF"/>
                </a:solidFill>
              </a:rPr>
              <a:t>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uk-UA" sz="2000" b="1" smtClean="0">
                <a:solidFill>
                  <a:srgbClr val="FFFFFF"/>
                </a:solidFill>
              </a:rPr>
              <a:t>ШІ вивчає методи розв’язання задач, для яких не існує способів розв’язання або вони не коректні (через обмеження в часі, пам’яті і т. п.). </a:t>
            </a:r>
          </a:p>
          <a:p>
            <a:pPr marL="381000" indent="-3810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uk-UA" sz="2000" b="1" smtClean="0">
                <a:solidFill>
                  <a:srgbClr val="FFFFFF"/>
                </a:solidFill>
              </a:rPr>
              <a:t>ШІ займається моделюванням людської вищої нервової діяльності. </a:t>
            </a:r>
            <a:endParaRPr lang="ru-RU" sz="2000" b="1" smtClean="0">
              <a:solidFill>
                <a:srgbClr val="FFFFFF"/>
              </a:solidFill>
            </a:endParaRP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uk-UA" sz="2000" b="1" smtClean="0">
                <a:solidFill>
                  <a:srgbClr val="FFFFFF"/>
                </a:solidFill>
              </a:rPr>
              <a:t>ШІ — це системи, які можуть оперувати з знаннями, а найголовніше — навчатися. </a:t>
            </a:r>
          </a:p>
          <a:p>
            <a:pPr marL="381000" indent="-381000">
              <a:lnSpc>
                <a:spcPct val="90000"/>
              </a:lnSpc>
            </a:pPr>
            <a:endParaRPr lang="ru-RU" sz="2000" b="1" smtClean="0">
              <a:solidFill>
                <a:srgbClr val="FFFFFF"/>
              </a:solidFill>
            </a:endParaRPr>
          </a:p>
        </p:txBody>
      </p:sp>
      <p:pic>
        <p:nvPicPr>
          <p:cNvPr id="76809" name="Picture 9" descr="дол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27496" y="1905000"/>
            <a:ext cx="2670608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3333FF"/>
                </a:solidFill>
                <a:effectLst/>
                <a:latin typeface="Times New Roman" pitchFamily="18" charset="0"/>
              </a:rPr>
              <a:t>Чи може машина мислити?</a:t>
            </a:r>
            <a:r>
              <a:rPr lang="ru-RU">
                <a:solidFill>
                  <a:srgbClr val="3333FF"/>
                </a:solidFill>
                <a:effectLst/>
                <a:latin typeface="Times New Roman" pitchFamily="18" charset="0"/>
              </a:rPr>
              <a:t/>
            </a:r>
            <a:br>
              <a:rPr lang="ru-RU">
                <a:solidFill>
                  <a:srgbClr val="3333FF"/>
                </a:solidFill>
                <a:effectLst/>
                <a:latin typeface="Times New Roman" pitchFamily="18" charset="0"/>
              </a:rPr>
            </a:br>
            <a:endParaRPr lang="ru-RU">
              <a:solidFill>
                <a:srgbClr val="3333FF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8858" name="Picture 10" descr="жлдэ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132856"/>
            <a:ext cx="3889375" cy="357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7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628775"/>
            <a:ext cx="3810000" cy="4752975"/>
          </a:xfrm>
          <a:gradFill rotWithShape="1">
            <a:gsLst>
              <a:gs pos="0">
                <a:schemeClr val="bg2"/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</p:spPr>
        <p:txBody>
          <a:bodyPr>
            <a:normAutofit lnSpcReduction="10000"/>
          </a:bodyPr>
          <a:lstStyle/>
          <a:p>
            <a:pPr marL="0" indent="889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200"/>
              <a:t>Дві основних точки зору на це питання носять назви гіпотез </a:t>
            </a:r>
            <a:r>
              <a:rPr lang="uk-UA" sz="2200" b="1" i="1">
                <a:solidFill>
                  <a:srgbClr val="3333FF"/>
                </a:solidFill>
              </a:rPr>
              <a:t>сильного</a:t>
            </a:r>
            <a:r>
              <a:rPr lang="uk-UA" sz="2200" i="1">
                <a:solidFill>
                  <a:srgbClr val="3333FF"/>
                </a:solidFill>
              </a:rPr>
              <a:t> </a:t>
            </a:r>
            <a:r>
              <a:rPr lang="uk-UA" sz="2200">
                <a:solidFill>
                  <a:srgbClr val="3333FF"/>
                </a:solidFill>
              </a:rPr>
              <a:t>і </a:t>
            </a:r>
            <a:r>
              <a:rPr lang="uk-UA" sz="2200" b="1" i="1">
                <a:solidFill>
                  <a:srgbClr val="3333FF"/>
                </a:solidFill>
              </a:rPr>
              <a:t>слабкого</a:t>
            </a:r>
            <a:r>
              <a:rPr lang="uk-UA" sz="2200"/>
              <a:t> штучного інтелекту.</a:t>
            </a:r>
          </a:p>
          <a:p>
            <a:pPr marL="0" indent="889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200"/>
              <a:t>Термін «Сильний штучний інтелект» ввів </a:t>
            </a:r>
            <a:r>
              <a:rPr lang="uk-UA" sz="2200" b="1">
                <a:solidFill>
                  <a:srgbClr val="FFFFFF"/>
                </a:solidFill>
              </a:rPr>
              <a:t>Джон Сьорль</a:t>
            </a:r>
            <a:r>
              <a:rPr lang="ru-RU" sz="2200"/>
              <a:t>. </a:t>
            </a:r>
            <a:r>
              <a:rPr lang="uk-UA" sz="2200"/>
              <a:t>така програма буде не тільки моделлю розуму, вона сама і буде розумом.</a:t>
            </a:r>
            <a:endParaRPr lang="ru-RU" sz="2200"/>
          </a:p>
          <a:p>
            <a:pPr marL="0" indent="889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200"/>
              <a:t>З іншого боку, прихильники слабкого ШІ надають перевагу розгляду програми лише як інструмент, який дозволяє вирішувати ті чи інші задачі, які не потребують повного спектру людських пізнавальних здібностей.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FFFFFF"/>
                </a:solidFill>
                <a:effectLst/>
                <a:latin typeface="Times New Roman" pitchFamily="18" charset="0"/>
              </a:rPr>
              <a:t>Сучасний стан справ</a:t>
            </a:r>
            <a:r>
              <a:rPr lang="ru-RU">
                <a:solidFill>
                  <a:srgbClr val="FFFFFF"/>
                </a:solidFill>
                <a:effectLst/>
                <a:latin typeface="Times New Roman" pitchFamily="18" charset="0"/>
              </a:rPr>
              <a:t/>
            </a:r>
            <a:br>
              <a:rPr lang="ru-RU">
                <a:solidFill>
                  <a:srgbClr val="FFFFFF"/>
                </a:solidFill>
                <a:effectLst/>
                <a:latin typeface="Times New Roman" pitchFamily="18" charset="0"/>
              </a:rPr>
            </a:br>
            <a:endParaRPr lang="ru-RU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79875" name="Rectangle 3" descr="8890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700213"/>
            <a:ext cx="3810000" cy="4681537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marL="177800" indent="-177800" algn="r">
              <a:buFontTx/>
              <a:buNone/>
            </a:pPr>
            <a:r>
              <a:rPr lang="uk-UA" sz="2300" smtClean="0"/>
              <a:t>На даний момент у створенні штучного інтелекту спостерігається інтенсивний перелом усіх предметних областей, які мають хоч якесь відношення до ШІ в базі знань. Практично всі підходи були випробувані, але до появи штучного розуму жодна дослідницька група так і не дійшла.</a:t>
            </a:r>
            <a:endParaRPr lang="ru-RU" sz="2300" smtClean="0"/>
          </a:p>
        </p:txBody>
      </p:sp>
      <p:pic>
        <p:nvPicPr>
          <p:cNvPr id="79879" name="Picture 7" descr="200px-Wikimania_2006_POLIMEREK_100-0093_IM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916113"/>
            <a:ext cx="3787775" cy="3744912"/>
          </a:xfrm>
          <a:effectLst>
            <a:softEdge rad="112500"/>
          </a:effectLst>
        </p:spPr>
      </p:pic>
      <p:sp>
        <p:nvSpPr>
          <p:cNvPr id="23557" name="Text Box 8" descr="abstraction_19[1]"/>
          <p:cNvSpPr txBox="1">
            <a:spLocks noChangeArrowheads="1"/>
          </p:cNvSpPr>
          <p:nvPr/>
        </p:nvSpPr>
        <p:spPr bwMode="auto">
          <a:xfrm>
            <a:off x="5148263" y="5661025"/>
            <a:ext cx="3816350" cy="7016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</a:rPr>
              <a:t>Kismet, робот з базовими соціальними навичками.</a:t>
            </a:r>
            <a:endParaRPr 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FFFF99"/>
                </a:solidFill>
                <a:effectLst/>
                <a:latin typeface="Times New Roman" pitchFamily="18" charset="0"/>
              </a:rPr>
              <a:t>Актуальність</a:t>
            </a:r>
            <a:endParaRPr lang="ru-RU"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80899" name="Rectangle 3" descr="р"/>
          <p:cNvSpPr>
            <a:spLocks noGrp="1" noChangeArrowheads="1"/>
          </p:cNvSpPr>
          <p:nvPr>
            <p:ph idx="1"/>
          </p:nvPr>
        </p:nvSpPr>
        <p:spPr>
          <a:xfrm>
            <a:off x="1187450" y="1628775"/>
            <a:ext cx="5040313" cy="489585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/>
              <a:t>Дослідження ШІ влились в загальний потік технологій сингулярності (видового стрибка, експотенціального розвитку людини), таких як: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Blip>
                <a:blip r:embed="rId3"/>
              </a:buBlip>
              <a:defRPr/>
            </a:pPr>
            <a:r>
              <a:rPr lang="uk-UA"/>
              <a:t> нанотехнологія;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Blip>
                <a:blip r:embed="rId3"/>
              </a:buBlip>
              <a:defRPr/>
            </a:pPr>
            <a:r>
              <a:rPr lang="uk-UA"/>
              <a:t>молекулярна біоелектроніка;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Blip>
                <a:blip r:embed="rId3"/>
              </a:buBlip>
              <a:defRPr/>
            </a:pPr>
            <a:r>
              <a:rPr lang="uk-UA"/>
              <a:t> теоретична біологія;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Blip>
                <a:blip r:embed="rId3"/>
              </a:buBlip>
              <a:defRPr/>
            </a:pPr>
            <a:r>
              <a:rPr lang="uk-UA"/>
              <a:t> квантова теорія;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Blip>
                <a:blip r:embed="rId3"/>
              </a:buBlip>
              <a:defRPr/>
            </a:pPr>
            <a:r>
              <a:rPr lang="uk-UA"/>
              <a:t> ноотропіки, екстромофіли.</a:t>
            </a:r>
            <a:r>
              <a:rPr lang="ru-RU"/>
              <a:t> </a:t>
            </a:r>
          </a:p>
        </p:txBody>
      </p:sp>
      <p:pic>
        <p:nvPicPr>
          <p:cNvPr id="80900" name="Picture 4" descr="200px-HONDA_ASI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844675"/>
            <a:ext cx="2498725" cy="3335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72225" y="5157788"/>
            <a:ext cx="2520950" cy="15811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uk-UA" sz="1400" b="1">
                <a:solidFill>
                  <a:schemeClr val="accent2"/>
                </a:solidFill>
              </a:rPr>
              <a:t>ASIMO</a:t>
            </a:r>
            <a:r>
              <a:rPr lang="uk-UA" sz="1400" b="1"/>
              <a:t> — Інтелектуальний гуманоїдний робот від </a:t>
            </a:r>
            <a:r>
              <a:rPr lang="uk-UA" sz="1400" b="1">
                <a:solidFill>
                  <a:schemeClr val="accent2"/>
                </a:solidFill>
              </a:rPr>
              <a:t>Honda</a:t>
            </a:r>
            <a:r>
              <a:rPr lang="uk-UA" sz="1400" b="1"/>
              <a:t>, використовує сенсори та спеціальні алгоритми для уникнення перешкод та ходіння сходами.</a:t>
            </a:r>
            <a:endParaRPr 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FFCC00"/>
                </a:solidFill>
                <a:effectLst/>
                <a:latin typeface="Bookman Old Style" pitchFamily="18" charset="0"/>
              </a:rPr>
              <a:t>Застосування</a:t>
            </a:r>
            <a:r>
              <a:rPr lang="ru-RU"/>
              <a:t> </a:t>
            </a:r>
          </a:p>
        </p:txBody>
      </p:sp>
      <p:pic>
        <p:nvPicPr>
          <p:cNvPr id="81927" name="Picture 7" descr="Направление исследований Искусственного Интеллекта (ИИ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420938"/>
            <a:ext cx="4176712" cy="35290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24463" y="1700213"/>
            <a:ext cx="3919537" cy="5157787"/>
          </a:xfrm>
          <a:gradFill rotWithShape="1">
            <a:gsLst>
              <a:gs pos="0">
                <a:schemeClr val="bg2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marL="266700" indent="-266700">
              <a:buFontTx/>
              <a:buAutoNum type="arabicPeriod"/>
            </a:pPr>
            <a:r>
              <a:rPr lang="uk-UA" sz="2200" smtClean="0"/>
              <a:t>Банки застосовують системи штучного інтелекту (СШІ) в страховій діяльності, при грі на біржі і управлінні власністю.</a:t>
            </a:r>
            <a:r>
              <a:rPr lang="ru-RU" sz="2200" smtClean="0"/>
              <a:t> </a:t>
            </a:r>
          </a:p>
          <a:p>
            <a:pPr marL="266700" indent="-266700">
              <a:buFontTx/>
              <a:buAutoNum type="arabicPeriod"/>
            </a:pPr>
            <a:r>
              <a:rPr lang="uk-UA" sz="2200" smtClean="0"/>
              <a:t>Методи розпізнавання образів використовуються в:</a:t>
            </a:r>
          </a:p>
          <a:p>
            <a:pPr marL="266700" indent="-266700">
              <a:buFontTx/>
              <a:buBlip>
                <a:blip r:embed="rId3"/>
              </a:buBlip>
            </a:pPr>
            <a:r>
              <a:rPr lang="uk-UA" sz="2200" smtClean="0"/>
              <a:t> </a:t>
            </a:r>
            <a:r>
              <a:rPr lang="uk-UA" sz="2200" b="1" i="1" smtClean="0">
                <a:solidFill>
                  <a:schemeClr val="tx2"/>
                </a:solidFill>
              </a:rPr>
              <a:t>медичній діагностиці,</a:t>
            </a:r>
          </a:p>
          <a:p>
            <a:pPr marL="266700" indent="-266700">
              <a:buFontTx/>
              <a:buBlip>
                <a:blip r:embed="rId3"/>
              </a:buBlip>
            </a:pPr>
            <a:r>
              <a:rPr lang="uk-UA" sz="2200" b="1" i="1" smtClean="0">
                <a:solidFill>
                  <a:schemeClr val="tx2"/>
                </a:solidFill>
              </a:rPr>
              <a:t>спам-фільтрах,</a:t>
            </a:r>
          </a:p>
          <a:p>
            <a:pPr marL="266700" indent="-266700">
              <a:buFontTx/>
              <a:buBlip>
                <a:blip r:embed="rId3"/>
              </a:buBlip>
            </a:pPr>
            <a:r>
              <a:rPr lang="uk-UA" sz="2200" b="1" i="1" smtClean="0">
                <a:solidFill>
                  <a:schemeClr val="tx2"/>
                </a:solidFill>
              </a:rPr>
              <a:t>в системах ППО (визначення цілей),</a:t>
            </a:r>
          </a:p>
          <a:p>
            <a:pPr marL="266700" indent="-266700">
              <a:buFontTx/>
              <a:buBlip>
                <a:blip r:embed="rId3"/>
              </a:buBlip>
            </a:pPr>
            <a:r>
              <a:rPr lang="uk-UA" sz="2200" b="1" i="1" smtClean="0">
                <a:solidFill>
                  <a:schemeClr val="tx2"/>
                </a:solidFill>
              </a:rPr>
              <a:t>для забезпечення ряду інших задач національної безпеки.</a:t>
            </a:r>
            <a:endParaRPr lang="ru-RU" sz="2200" b="1" i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99FF99"/>
                </a:solidFill>
                <a:effectLst/>
                <a:latin typeface="Bookman Old Style" pitchFamily="18" charset="0"/>
              </a:rPr>
              <a:t>Застосування</a:t>
            </a:r>
            <a:endParaRPr lang="ru-RU">
              <a:solidFill>
                <a:srgbClr val="99FF99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2133600"/>
            <a:ext cx="3384550" cy="195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2400" smtClean="0"/>
              <a:t>Розробники комп'ютерних ігор вимушені застосовувати ШІ тої чи іншої міри пропрацьованості. </a:t>
            </a:r>
            <a:endParaRPr lang="ru-RU" sz="2400" smtClean="0"/>
          </a:p>
        </p:txBody>
      </p:sp>
      <p:graphicFrame>
        <p:nvGraphicFramePr>
          <p:cNvPr id="82949" name="Diagram 5"/>
          <p:cNvGraphicFramePr>
            <a:graphicFrameLocks/>
          </p:cNvGraphicFramePr>
          <p:nvPr>
            <p:ph sz="half" idx="2"/>
          </p:nvPr>
        </p:nvGraphicFramePr>
        <p:xfrm>
          <a:off x="3492500" y="1916113"/>
          <a:ext cx="5651500" cy="555625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258888" y="1557338"/>
            <a:ext cx="705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Стандартними задачами ШІ в іграх є:</a:t>
            </a:r>
            <a:r>
              <a:rPr lang="ru-RU" sz="2800"/>
              <a:t> </a:t>
            </a:r>
          </a:p>
        </p:txBody>
      </p:sp>
      <p:pic>
        <p:nvPicPr>
          <p:cNvPr id="82958" name="Picture 14" descr="д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2233612" cy="1749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Dgm spid="82949" grpId="0"/>
      <p:bldP spid="829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FFCC00"/>
                </a:solidFill>
                <a:effectLst/>
                <a:latin typeface="Times New Roman" pitchFamily="18" charset="0"/>
              </a:rPr>
              <a:t>Перспективи</a:t>
            </a:r>
            <a:r>
              <a:rPr lang="ru-RU">
                <a:effectLst/>
                <a:latin typeface="Bookman Old Style" pitchFamily="18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05000"/>
            <a:ext cx="3810000" cy="4692650"/>
          </a:xfrm>
          <a:gradFill rotWithShape="1">
            <a:gsLst>
              <a:gs pos="0">
                <a:schemeClr val="bg2"/>
              </a:gs>
              <a:gs pos="100000">
                <a:srgbClr val="0B2B27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None/>
            </a:pPr>
            <a:r>
              <a:rPr lang="uk-UA" sz="2000" smtClean="0"/>
              <a:t>Проглядаються два напрямки розвитку ШІ:</a:t>
            </a:r>
            <a:endParaRPr lang="ru-RU" sz="2000" smtClean="0"/>
          </a:p>
          <a:p>
            <a:pPr marL="381000" indent="-381000">
              <a:lnSpc>
                <a:spcPct val="90000"/>
              </a:lnSpc>
              <a:buClr>
                <a:srgbClr val="FFCC00"/>
              </a:buClr>
              <a:buFontTx/>
              <a:buAutoNum type="arabicParenR"/>
            </a:pPr>
            <a:r>
              <a:rPr lang="uk-UA" sz="2000" smtClean="0"/>
              <a:t>Перший полягає у вирішенні проблем, пов'язаних з наближенням спеціалізованих систем ШІ до можливостей людини і їх інтеграції, яка реалізована природою людини. </a:t>
            </a:r>
            <a:endParaRPr lang="ru-RU" sz="2000" smtClean="0"/>
          </a:p>
          <a:p>
            <a:pPr marL="381000" indent="-381000">
              <a:lnSpc>
                <a:spcPct val="90000"/>
              </a:lnSpc>
              <a:buClr>
                <a:srgbClr val="FFCC00"/>
              </a:buClr>
              <a:buFontTx/>
              <a:buAutoNum type="arabicParenR"/>
            </a:pPr>
            <a:r>
              <a:rPr lang="uk-UA" sz="2000" smtClean="0"/>
              <a:t>Другий полягає у створенні Штучного Розуму, який представляє інтеграцію уже створених систем ШІ в єдину систему, здібну вирішувати проблеми людства. </a:t>
            </a:r>
            <a:endParaRPr lang="ru-RU" sz="2000" smtClean="0"/>
          </a:p>
          <a:p>
            <a:pPr marL="381000" indent="-381000"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83973" name="Picture 5" descr="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276475"/>
            <a:ext cx="3744913" cy="3816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  <a:effectLst/>
                <a:latin typeface="Times New Roman" pitchFamily="18" charset="0"/>
              </a:rPr>
              <a:t>Загальні поняття експортної системи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05000"/>
            <a:ext cx="7669213" cy="2387600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tabLst>
                <a:tab pos="0" algn="l"/>
              </a:tabLst>
              <a:defRPr/>
            </a:pPr>
            <a:r>
              <a:rPr lang="uk-UA" sz="2400" b="1" i="1" dirty="0">
                <a:solidFill>
                  <a:srgbClr val="B3CCFF"/>
                </a:solidFill>
              </a:rPr>
              <a:t>Експертна система</a:t>
            </a:r>
            <a:r>
              <a:rPr lang="uk-UA" sz="2400" dirty="0"/>
              <a:t> — це інтелектуальна комп'ютерна програма, що містить знання та аналітичні здібності одного або кількох експертів по відношенню до деякої галузі застосування і здатна робити логічні висновки на основі цих знань, тим самим забезпечуючи вирішення специфічних завдань (консультування, навчання, діагностика, тестування, проектування тощо) без присутності експерта.</a:t>
            </a:r>
            <a:endParaRPr lang="ru-RU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8888" y="4292600"/>
            <a:ext cx="7561262" cy="1552575"/>
          </a:xfrm>
          <a:prstGeom prst="rect">
            <a:avLst/>
          </a:prstGeom>
          <a:gradFill rotWithShape="1">
            <a:gsLst>
              <a:gs pos="0">
                <a:srgbClr val="320032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>
              <a:spcBef>
                <a:spcPct val="50000"/>
              </a:spcBef>
            </a:pPr>
            <a:r>
              <a:rPr lang="uk-UA" sz="2400">
                <a:solidFill>
                  <a:srgbClr val="B3CCFF"/>
                </a:solidFill>
              </a:rPr>
              <a:t>Цей клас програмного забезпечення спочатку розроблявся дослідниками штучного інтелекту в 1960-ті та 1970-ті та здобув комерційне застосування, починаючи з 1980-их. </a:t>
            </a:r>
            <a:endParaRPr lang="ru-RU" sz="2400">
              <a:solidFill>
                <a:srgbClr val="B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33375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>
                <a:solidFill>
                  <a:srgbClr val="FFFFFF"/>
                </a:solidFill>
                <a:effectLst/>
                <a:latin typeface="Times New Roman" pitchFamily="18" charset="0"/>
              </a:rPr>
              <a:t>Деякі з найбільш вражаючих систем ШІ</a:t>
            </a:r>
            <a:endParaRPr lang="ru-RU" sz="4000" dirty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5067" name="Group 7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35158"/>
        </p:xfrm>
        <a:graphic>
          <a:graphicData uri="http://schemas.openxmlformats.org/drawingml/2006/table">
            <a:tbl>
              <a:tblPr/>
              <a:tblGrid>
                <a:gridCol w="1638861"/>
                <a:gridCol w="6590739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Deep Blue  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Переміг чемпіона світу по шахматах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B2B27"/>
                        </a:gs>
                        <a:gs pos="100000">
                          <a:srgbClr val="041858"/>
                        </a:gs>
                      </a:gsLst>
                      <a:lin ang="5400000" scaled="1"/>
                    </a:gra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Mycin 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Одна з ранніх експертних систем, яка могла діагностувати невеликий набір захворювань, так само точно, як і лікарі.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B2B27"/>
                        </a:gs>
                        <a:gs pos="100000">
                          <a:srgbClr val="041858"/>
                        </a:gs>
                      </a:gsLst>
                      <a:lin ang="5400000" scaled="1"/>
                    </a:gra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20q 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Проект, в основі якого лежать ідеї ШІ, за мотивами класичної гри «Двадцять питань».</a:t>
                      </a: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B2B27"/>
                        </a:gs>
                        <a:gs pos="100000">
                          <a:srgbClr val="041858"/>
                        </a:gs>
                      </a:gsLst>
                      <a:lin ang="5400000" scaled="1"/>
                    </a:gra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ViaVoice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Розпізнання голосового тексту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B2B27"/>
                        </a:gs>
                        <a:gs pos="100000">
                          <a:srgbClr val="041858"/>
                        </a:gs>
                      </a:gsLst>
                      <a:lin ang="5400000" scaled="1"/>
                    </a:gra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RoboCup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Роботи в щорічному турнірі змагаються в спрощеній формі футболу.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B2B27"/>
                        </a:gs>
                        <a:gs pos="100000">
                          <a:srgbClr val="041858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>
                <a:solidFill>
                  <a:srgbClr val="B469FF"/>
                </a:solidFill>
                <a:effectLst/>
                <a:latin typeface="Bookman Old Style" pitchFamily="18" charset="0"/>
              </a:rPr>
              <a:t>Характеристики ЕС</a:t>
            </a:r>
            <a:r>
              <a:rPr lang="ru-RU" sz="4000">
                <a:solidFill>
                  <a:srgbClr val="B469FF"/>
                </a:solidFill>
                <a:effectLst/>
                <a:latin typeface="Bookman Old Style" pitchFamily="18" charset="0"/>
              </a:rPr>
              <a:t/>
            </a:r>
            <a:br>
              <a:rPr lang="ru-RU" sz="4000">
                <a:solidFill>
                  <a:srgbClr val="B469FF"/>
                </a:solidFill>
                <a:effectLst/>
                <a:latin typeface="Bookman Old Style" pitchFamily="18" charset="0"/>
              </a:rPr>
            </a:br>
            <a:endParaRPr lang="ru-RU" sz="4000">
              <a:solidFill>
                <a:srgbClr val="B469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4311" name="Group 215"/>
          <p:cNvGraphicFramePr>
            <a:graphicFrameLocks noGrp="1"/>
          </p:cNvGraphicFramePr>
          <p:nvPr>
            <p:ph idx="1"/>
          </p:nvPr>
        </p:nvGraphicFramePr>
        <p:xfrm>
          <a:off x="539750" y="1196975"/>
          <a:ext cx="7777162" cy="5248594"/>
        </p:xfrm>
        <a:graphic>
          <a:graphicData uri="http://schemas.openxmlformats.org/drawingml/2006/table">
            <a:tbl>
              <a:tblPr/>
              <a:tblGrid>
                <a:gridCol w="7777162"/>
              </a:tblGrid>
              <a:tr h="64770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5000"/>
                        <a:buFont typeface="Wingdings" pitchFamily="2" charset="2"/>
                        <a:buChar char="["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Моделює механізм мислення людини при застосуванні для розв'язання задач в цій предметній області.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B2B27">
                            <a:alpha val="50000"/>
                          </a:srgbClr>
                        </a:gs>
                        <a:gs pos="100000">
                          <a:srgbClr val="145049"/>
                        </a:gs>
                      </a:gsLst>
                      <a:lin ang="5400000" scaled="1"/>
                    </a:gra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5000"/>
                        <a:buFont typeface="Wingdings" pitchFamily="2" charset="2"/>
                        <a:buChar char="["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 повинні лише відтворювати за допомогою комп'ютера деякі методики розв'язання проблем, що використовуються експертом.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B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B2B27"/>
                        </a:gs>
                      </a:gsLst>
                      <a:lin ang="5400000" scaled="1"/>
                    </a:gra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5000"/>
                        <a:buFont typeface="Wingdings" pitchFamily="2" charset="2"/>
                        <a:buChar char="["/>
                        <a:tabLst>
                          <a:tab pos="174625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Система, окрім виконання обчислювальних операцій, формує певні висновки, базуючись на тих знаннях, якими вона володіє.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база знань)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5000"/>
                        <a:buFont typeface="Wingdings" pitchFamily="2" charset="2"/>
                        <a:buChar char="["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Під час розв'язання задач основну роль відіграють евристичні і наближені методи, що, на відміну від алгоритмічних, не завжди гарантують успіх.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B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5000"/>
                        <a:buFont typeface="Wingdings" pitchFamily="2" charset="2"/>
                        <a:buChar char="["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Експертні системи застосовуються для предметів реального світу, операції з якими вимагають великого досвіду, накопиченого людиною.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5000"/>
                        <a:buFont typeface="Wingdings" pitchFamily="2" charset="2"/>
                        <a:buChar char="["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мають яскраво виражену практичну направленість для застосування в науковій або комерційній сфері.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B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5000"/>
                        <a:buFont typeface="Wingdings" pitchFamily="2" charset="2"/>
                        <a:buChar char="["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швидкодія, і обґрунтованість запропонованого розв'язку.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66CCFF"/>
                </a:solidFill>
                <a:effectLst/>
                <a:latin typeface="Times New Roman" pitchFamily="18" charset="0"/>
              </a:rPr>
              <a:t>Відомі експертні системи</a:t>
            </a:r>
            <a:r>
              <a:rPr lang="ru-RU"/>
              <a:t> </a:t>
            </a:r>
          </a:p>
        </p:txBody>
      </p:sp>
      <p:graphicFrame>
        <p:nvGraphicFramePr>
          <p:cNvPr id="5126" name="Organization Chart 6"/>
          <p:cNvGraphicFramePr>
            <a:graphicFrameLocks/>
          </p:cNvGraphicFramePr>
          <p:nvPr>
            <p:ph idx="1"/>
          </p:nvPr>
        </p:nvGraphicFramePr>
        <p:xfrm>
          <a:off x="684213" y="1916113"/>
          <a:ext cx="7704137" cy="41036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43" name="WordArt 24"/>
          <p:cNvSpPr>
            <a:spLocks noChangeArrowheads="1" noChangeShapeType="1" noTextEdit="1"/>
          </p:cNvSpPr>
          <p:nvPr/>
        </p:nvSpPr>
        <p:spPr bwMode="auto">
          <a:xfrm>
            <a:off x="1258888" y="3644900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CLIPS</a:t>
            </a:r>
            <a:endParaRPr lang="ru-RU" sz="3600" kern="1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44" name="WordArt 27"/>
          <p:cNvSpPr>
            <a:spLocks noChangeArrowheads="1" noChangeShapeType="1" noTextEdit="1"/>
          </p:cNvSpPr>
          <p:nvPr/>
        </p:nvSpPr>
        <p:spPr bwMode="auto">
          <a:xfrm>
            <a:off x="3851275" y="3573463"/>
            <a:ext cx="1362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3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MQL 4</a:t>
            </a:r>
            <a:endParaRPr lang="ru-RU" sz="3600" kern="10">
              <a:ln w="12700">
                <a:solidFill>
                  <a:srgbClr val="B3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45" name="WordArt 28"/>
          <p:cNvSpPr>
            <a:spLocks noChangeArrowheads="1" noChangeShapeType="1" noTextEdit="1"/>
          </p:cNvSpPr>
          <p:nvPr/>
        </p:nvSpPr>
        <p:spPr bwMode="auto">
          <a:xfrm>
            <a:off x="6588125" y="3573463"/>
            <a:ext cx="1143000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2">
                    <a:alpha val="89803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JESS</a:t>
            </a:r>
            <a:endParaRPr lang="ru-RU" sz="3600" kern="1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chemeClr val="accent2">
                  <a:alpha val="89803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46" name="Picture 29" descr="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15843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30" descr="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773238"/>
            <a:ext cx="151288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DCBFF9"/>
                </a:solidFill>
                <a:effectLst/>
                <a:latin typeface="Times New Roman" pitchFamily="18" charset="0"/>
              </a:rPr>
              <a:t>Відомі експертні системи</a:t>
            </a:r>
            <a:endParaRPr lang="ru-RU">
              <a:solidFill>
                <a:srgbClr val="DCBFF9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150" name="Organization Chart 6"/>
          <p:cNvGraphicFramePr>
            <a:graphicFrameLocks/>
          </p:cNvGraphicFramePr>
          <p:nvPr>
            <p:ph idx="1"/>
          </p:nvPr>
        </p:nvGraphicFramePr>
        <p:xfrm>
          <a:off x="1293813" y="1865313"/>
          <a:ext cx="7716837" cy="4103687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2066" name="Picture 28" descr="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732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9" descr="9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77323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76250"/>
            <a:ext cx="7772400" cy="1143000"/>
          </a:xfrm>
        </p:spPr>
        <p:txBody>
          <a:bodyPr anchorCtr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BEFBBB"/>
                </a:solidFill>
                <a:effectLst/>
                <a:latin typeface="Times New Roman" pitchFamily="18" charset="0"/>
              </a:rPr>
              <a:t>Класифікація ЕС</a:t>
            </a:r>
            <a:r>
              <a:rPr lang="ru-RU">
                <a:solidFill>
                  <a:srgbClr val="BEFBBB"/>
                </a:solidFill>
                <a:effectLst/>
                <a:latin typeface="Times New Roman" pitchFamily="18" charset="0"/>
              </a:rPr>
              <a:t/>
            </a:r>
            <a:br>
              <a:rPr lang="ru-RU">
                <a:solidFill>
                  <a:srgbClr val="BEFBBB"/>
                </a:solidFill>
                <a:effectLst/>
                <a:latin typeface="Times New Roman" pitchFamily="18" charset="0"/>
              </a:rPr>
            </a:br>
            <a:endParaRPr lang="ru-RU">
              <a:solidFill>
                <a:srgbClr val="BEFBBB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174" name="Diagram 6"/>
          <p:cNvGraphicFramePr>
            <a:graphicFrameLocks/>
          </p:cNvGraphicFramePr>
          <p:nvPr>
            <p:ph idx="1"/>
          </p:nvPr>
        </p:nvGraphicFramePr>
        <p:xfrm>
          <a:off x="0" y="1196975"/>
          <a:ext cx="9542463" cy="540067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3094" name="Picture 24" descr="и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628775"/>
            <a:ext cx="19081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5" descr="и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941888"/>
            <a:ext cx="19081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6" descr="б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773238"/>
            <a:ext cx="143351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FFCC99"/>
                </a:solidFill>
                <a:effectLst/>
                <a:latin typeface="Times New Roman" pitchFamily="18" charset="0"/>
              </a:rPr>
              <a:t>Переваги експертних систем</a:t>
            </a:r>
            <a:r>
              <a:rPr lang="ru-RU">
                <a:solidFill>
                  <a:srgbClr val="FFCC99"/>
                </a:solidFill>
                <a:effectLst/>
                <a:latin typeface="Times New Roman" pitchFamily="18" charset="0"/>
              </a:rPr>
              <a:t/>
            </a:r>
            <a:br>
              <a:rPr lang="ru-RU">
                <a:solidFill>
                  <a:srgbClr val="FFCC99"/>
                </a:solidFill>
                <a:effectLst/>
                <a:latin typeface="Times New Roman" pitchFamily="18" charset="0"/>
              </a:rPr>
            </a:br>
            <a:endParaRPr lang="ru-RU">
              <a:solidFill>
                <a:srgbClr val="FFCC99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5" name="Rectangle 3" descr="30705[1]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28775"/>
            <a:ext cx="3960813" cy="4895850"/>
          </a:xfr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rgbClr val="B3CCFF"/>
            </a:solidFill>
          </a:ln>
        </p:spPr>
        <p:txBody>
          <a:bodyPr/>
          <a:lstStyle/>
          <a:p>
            <a:pPr marL="174625" indent="-174625" algn="r">
              <a:buClr>
                <a:srgbClr val="FFCC99"/>
              </a:buClr>
              <a:buSzPct val="85000"/>
              <a:buFont typeface="Times New Roman" pitchFamily="18" charset="0"/>
              <a:buChar char="►"/>
              <a:tabLst>
                <a:tab pos="7356475" algn="l"/>
              </a:tabLst>
            </a:pPr>
            <a:r>
              <a:rPr lang="uk-UA" sz="2300" smtClean="0"/>
              <a:t>переважає можливості людини при вирішенні надзвичайно громіздких проблем; </a:t>
            </a:r>
            <a:endParaRPr lang="ru-RU" sz="2300" smtClean="0"/>
          </a:p>
          <a:p>
            <a:pPr marL="174625" indent="-174625" algn="r">
              <a:buClr>
                <a:srgbClr val="FFCC99"/>
              </a:buClr>
              <a:buSzPct val="85000"/>
              <a:buFont typeface="Times New Roman" pitchFamily="18" charset="0"/>
              <a:buChar char="►"/>
              <a:tabLst>
                <a:tab pos="7356475" algn="l"/>
              </a:tabLst>
            </a:pPr>
            <a:r>
              <a:rPr lang="uk-UA" sz="2300" smtClean="0"/>
              <a:t>не має упереджених думок, не піддається впливу зовнішніх факторів; </a:t>
            </a:r>
            <a:endParaRPr lang="ru-RU" sz="2300" smtClean="0"/>
          </a:p>
          <a:p>
            <a:pPr marL="174625" indent="-174625" algn="r">
              <a:buClr>
                <a:srgbClr val="FFCC99"/>
              </a:buClr>
              <a:buSzPct val="85000"/>
              <a:buFont typeface="Times New Roman" pitchFamily="18" charset="0"/>
              <a:buChar char="►"/>
              <a:tabLst>
                <a:tab pos="7356475" algn="l"/>
              </a:tabLst>
            </a:pPr>
            <a:r>
              <a:rPr lang="uk-UA" sz="2300" smtClean="0"/>
              <a:t>не робить поспішних висновків, нехтуючи певними етапами знайдення рішення; </a:t>
            </a:r>
            <a:endParaRPr lang="ru-RU" sz="2300" smtClean="0"/>
          </a:p>
          <a:p>
            <a:pPr marL="174625" indent="-174625" algn="r">
              <a:buClr>
                <a:srgbClr val="66CCFF"/>
              </a:buClr>
              <a:buSzPct val="85000"/>
              <a:buFont typeface="Times New Roman" pitchFamily="18" charset="0"/>
              <a:buChar char="►"/>
              <a:tabLst>
                <a:tab pos="7356475" algn="l"/>
              </a:tabLst>
            </a:pPr>
            <a:r>
              <a:rPr lang="uk-UA" sz="2300" smtClean="0"/>
              <a:t>забезпечує діалоговий режим роботи; </a:t>
            </a:r>
            <a:endParaRPr lang="ru-RU" sz="2300" smtClean="0"/>
          </a:p>
        </p:txBody>
      </p:sp>
      <p:pic>
        <p:nvPicPr>
          <p:cNvPr id="8198" name="Picture 6" descr="рш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628775"/>
            <a:ext cx="3706813" cy="48958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FFCC99"/>
                </a:solidFill>
                <a:effectLst/>
                <a:latin typeface="Times New Roman" pitchFamily="18" charset="0"/>
              </a:rPr>
              <a:t>Переваги експертних систем</a:t>
            </a:r>
            <a:r>
              <a:rPr lang="ru-RU">
                <a:solidFill>
                  <a:srgbClr val="FFCC99"/>
                </a:solidFill>
                <a:effectLst/>
                <a:latin typeface="Times New Roman" pitchFamily="18" charset="0"/>
              </a:rPr>
              <a:t/>
            </a:r>
            <a:br>
              <a:rPr lang="ru-RU">
                <a:solidFill>
                  <a:srgbClr val="FFCC99"/>
                </a:solidFill>
                <a:effectLst/>
                <a:latin typeface="Times New Roman" pitchFamily="18" charset="0"/>
              </a:rPr>
            </a:br>
            <a:endParaRPr lang="ru-RU">
              <a:solidFill>
                <a:srgbClr val="FFCC99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9" name="Rectangle 3" descr="game_skybox_texture-200101-SM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16113"/>
            <a:ext cx="3810000" cy="4392612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rgbClr val="9CCFFA"/>
              </a:buClr>
              <a:buFontTx/>
              <a:buAutoNum type="arabicPeriod"/>
              <a:defRPr/>
            </a:pPr>
            <a:r>
              <a:rPr lang="uk-UA" sz="2400"/>
              <a:t>Дозволяє роботу з інформацією, що містить символьні змінні; </a:t>
            </a:r>
            <a:endParaRPr lang="ru-RU" sz="240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rgbClr val="9CCFFA"/>
              </a:buClr>
              <a:buFontTx/>
              <a:buAutoNum type="arabicPeriod"/>
              <a:defRPr/>
            </a:pPr>
            <a:r>
              <a:rPr lang="uk-UA" sz="2400"/>
              <a:t>дозволяє проводити одночасну обробку альтернативних версій; </a:t>
            </a:r>
            <a:endParaRPr lang="ru-RU" sz="240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rgbClr val="9CCFFA"/>
              </a:buClr>
              <a:buFontTx/>
              <a:buAutoNum type="arabicPeriod"/>
              <a:defRPr/>
            </a:pPr>
            <a:r>
              <a:rPr lang="uk-UA" sz="2400"/>
              <a:t>по вимозі пояснює хід кроків реалізації програми; </a:t>
            </a:r>
            <a:endParaRPr lang="ru-RU" sz="240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rgbClr val="9CCFFA"/>
              </a:buClr>
              <a:buFontTx/>
              <a:buAutoNum type="arabicPeriod"/>
              <a:defRPr/>
            </a:pPr>
            <a:r>
              <a:rPr lang="uk-UA" sz="2400"/>
              <a:t>забезпечує можливість обґрунтування рішення та відтворення шляху його прийняття. </a:t>
            </a:r>
            <a:endParaRPr lang="ru-RU" sz="240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/>
          </a:p>
        </p:txBody>
      </p:sp>
      <p:pic>
        <p:nvPicPr>
          <p:cNvPr id="9222" name="Picture 6" descr="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05537" y="2633662"/>
            <a:ext cx="1914525" cy="2657475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724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rgbClr val="FDEE91"/>
                </a:solidFill>
                <a:effectLst/>
                <a:latin typeface="Times New Roman" pitchFamily="18" charset="0"/>
              </a:rPr>
              <a:t>Слабкі місця експертних систем</a:t>
            </a:r>
            <a:r>
              <a:rPr lang="ru-RU" sz="4000"/>
              <a:t> </a:t>
            </a:r>
          </a:p>
        </p:txBody>
      </p:sp>
      <p:pic>
        <p:nvPicPr>
          <p:cNvPr id="60425" name="Picture 9" descr="ьлж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844824"/>
            <a:ext cx="3049588" cy="453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28775"/>
            <a:ext cx="3810000" cy="4895850"/>
          </a:xfrm>
          <a:gradFill rotWithShape="1">
            <a:gsLst>
              <a:gs pos="0">
                <a:srgbClr val="0B2B27"/>
              </a:gs>
              <a:gs pos="100000">
                <a:srgbClr val="000000"/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266700" indent="-266700" fontAlgn="auto">
              <a:lnSpc>
                <a:spcPct val="90000"/>
              </a:lnSpc>
              <a:spcAft>
                <a:spcPts val="0"/>
              </a:spcAft>
              <a:buClr>
                <a:srgbClr val="FDEE91"/>
              </a:buClr>
              <a:buFont typeface="DejaVu Serif Condensed" pitchFamily="18" charset="0"/>
              <a:buChar char="▦"/>
              <a:tabLst>
                <a:tab pos="360363" algn="l"/>
              </a:tabLst>
              <a:defRPr/>
            </a:pPr>
            <a:r>
              <a:rPr lang="uk-UA" sz="2000" dirty="0"/>
              <a:t>Більшість експертних систем не цілком придатні для широкого використання</a:t>
            </a:r>
          </a:p>
          <a:p>
            <a:pPr marL="266700" indent="-266700" fontAlgn="auto">
              <a:lnSpc>
                <a:spcPct val="90000"/>
              </a:lnSpc>
              <a:spcAft>
                <a:spcPts val="0"/>
              </a:spcAft>
              <a:buClr>
                <a:srgbClr val="FF9797"/>
              </a:buClr>
              <a:buFont typeface="DejaVu Serif Condensed" pitchFamily="18" charset="0"/>
              <a:buChar char="▦"/>
              <a:tabLst>
                <a:tab pos="360363" algn="l"/>
              </a:tabLst>
              <a:defRPr/>
            </a:pPr>
            <a:r>
              <a:rPr lang="uk-UA" sz="2000" dirty="0"/>
              <a:t>"Навички" системи не завжди "зростають" після сеансу експертизи</a:t>
            </a:r>
          </a:p>
          <a:p>
            <a:pPr marL="266700" indent="-266700" fontAlgn="auto">
              <a:lnSpc>
                <a:spcPct val="90000"/>
              </a:lnSpc>
              <a:spcAft>
                <a:spcPts val="0"/>
              </a:spcAft>
              <a:buClr>
                <a:srgbClr val="FDEE91"/>
              </a:buClr>
              <a:buFont typeface="DejaVu Serif Condensed" pitchFamily="18" charset="0"/>
              <a:buChar char="▦"/>
              <a:tabLst>
                <a:tab pos="360363" algn="l"/>
              </a:tabLst>
              <a:defRPr/>
            </a:pPr>
            <a:r>
              <a:rPr lang="uk-UA" sz="2000" dirty="0"/>
              <a:t>Залишається проблемою приведення знань, отриманих від експерта, до вигляду, який забезпечував би їх ефективне використання; </a:t>
            </a:r>
            <a:endParaRPr lang="ru-RU" sz="2000" dirty="0"/>
          </a:p>
          <a:p>
            <a:pPr marL="266700" indent="-266700" fontAlgn="auto">
              <a:lnSpc>
                <a:spcPct val="90000"/>
              </a:lnSpc>
              <a:spcAft>
                <a:spcPts val="0"/>
              </a:spcAft>
              <a:buClr>
                <a:srgbClr val="FF9797"/>
              </a:buClr>
              <a:buFont typeface="DejaVu Serif Condensed" pitchFamily="18" charset="0"/>
              <a:buChar char="▦"/>
              <a:tabLst>
                <a:tab pos="360363" algn="l"/>
              </a:tabLst>
              <a:defRPr/>
            </a:pPr>
            <a:r>
              <a:rPr lang="uk-UA" sz="2000" dirty="0"/>
              <a:t>Експертні системи, як правило, не можуть набувати якісно нових знань, не передбачених під час розробки, і тим більше не володіють здоровим глуздом.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</TotalTime>
  <Words>957</Words>
  <Application>Microsoft Office PowerPoint</Application>
  <PresentationFormat>Экран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Times New Roman</vt:lpstr>
      <vt:lpstr>Arial</vt:lpstr>
      <vt:lpstr>Wingdings 2</vt:lpstr>
      <vt:lpstr>Wingdings</vt:lpstr>
      <vt:lpstr>Wingdings 3</vt:lpstr>
      <vt:lpstr>Calibri</vt:lpstr>
      <vt:lpstr>Symbol</vt:lpstr>
      <vt:lpstr>Bookman Old Style</vt:lpstr>
      <vt:lpstr>DejaVu Serif Condensed</vt:lpstr>
      <vt:lpstr>Апекс</vt:lpstr>
      <vt:lpstr>Експертні системи.  ШТУЧНИЙ ІНТЕЛЕКТ  </vt:lpstr>
      <vt:lpstr>Загальні поняття експортної системи</vt:lpstr>
      <vt:lpstr>Характеристики ЕС </vt:lpstr>
      <vt:lpstr>Відомі експертні системи </vt:lpstr>
      <vt:lpstr>Відомі експертні системи</vt:lpstr>
      <vt:lpstr>Класифікація ЕС </vt:lpstr>
      <vt:lpstr>Переваги експертних систем </vt:lpstr>
      <vt:lpstr>Переваги експертних систем </vt:lpstr>
      <vt:lpstr>Слабкі місця експертних систем </vt:lpstr>
      <vt:lpstr>Сфера застосування та перспективи розвитку </vt:lpstr>
      <vt:lpstr>Штучний інтелект </vt:lpstr>
      <vt:lpstr>Штучний інтелект</vt:lpstr>
      <vt:lpstr>Підходи до розуміння проблеми </vt:lpstr>
      <vt:lpstr>Чи може машина мислити? </vt:lpstr>
      <vt:lpstr>Сучасний стан справ </vt:lpstr>
      <vt:lpstr>Актуальність</vt:lpstr>
      <vt:lpstr>Застосування </vt:lpstr>
      <vt:lpstr>Застосування</vt:lpstr>
      <vt:lpstr>Перспективи </vt:lpstr>
      <vt:lpstr>Деякі з найбільш вражаючих систем ШІ</vt:lpstr>
    </vt:vector>
  </TitlesOfParts>
  <Company>Medicals2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Вероника</cp:lastModifiedBy>
  <cp:revision>25</cp:revision>
  <dcterms:created xsi:type="dcterms:W3CDTF">2009-04-23T09:03:13Z</dcterms:created>
  <dcterms:modified xsi:type="dcterms:W3CDTF">2013-02-03T20:26:19Z</dcterms:modified>
</cp:coreProperties>
</file>