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56" r:id="rId2"/>
    <p:sldId id="262" r:id="rId3"/>
    <p:sldId id="257" r:id="rId4"/>
    <p:sldId id="271" r:id="rId5"/>
    <p:sldId id="275" r:id="rId6"/>
    <p:sldId id="272" r:id="rId7"/>
    <p:sldId id="276" r:id="rId8"/>
    <p:sldId id="273" r:id="rId9"/>
    <p:sldId id="274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3" d="100"/>
          <a:sy n="63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>
                <a:alpha val="83000"/>
                <a:lumMod val="96000"/>
              </a:srgb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FA3E23E-74E8-4CDA-BE6B-4DBBABFA67B7}" type="datetimeFigureOut">
              <a:rPr lang="ru-RU" smtClean="0"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F9926C7-6839-4989-A20E-95406B6994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1916832"/>
            <a:ext cx="7543800" cy="25939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sz="7300" dirty="0" err="1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Інформаційні</a:t>
            </a:r>
            <a:r>
              <a:rPr lang="ru-RU" sz="7300" dirty="0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 </a:t>
            </a:r>
            <a:r>
              <a:rPr lang="ru-RU" sz="7300" dirty="0" err="1">
                <a:solidFill>
                  <a:schemeClr val="accent2">
                    <a:lumMod val="20000"/>
                    <a:lumOff val="80000"/>
                  </a:schemeClr>
                </a:solidFill>
                <a:effectLst/>
              </a:rPr>
              <a:t>процеси</a:t>
            </a:r>
            <a:r>
              <a:rPr lang="ru-RU" sz="8000" dirty="0">
                <a:effectLst/>
              </a:rPr>
              <a:t/>
            </a:r>
            <a:br>
              <a:rPr lang="ru-RU" sz="8000" dirty="0">
                <a:effectLst/>
              </a:rPr>
            </a:br>
            <a:endParaRPr lang="ru-RU" sz="8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63888" y="3717032"/>
            <a:ext cx="5114778" cy="1101248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Приклади інформаційних процесів</a:t>
            </a:r>
            <a:endParaRPr lang="ru-RU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00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8928992" cy="792088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Цікаві</a:t>
            </a:r>
            <a:r>
              <a:rPr lang="ru-RU" sz="48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Загадки</a:t>
            </a:r>
            <a:endParaRPr lang="ru-RU" sz="48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767" y="908720"/>
            <a:ext cx="38164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Чорняві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пташинки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кожній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сторінці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Мовчать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та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чекають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,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Доки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їх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вгадають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0231" y="462585"/>
            <a:ext cx="3786614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Головою </a:t>
            </a:r>
            <a:r>
              <a:rPr lang="ru-RU" sz="2800" dirty="0" err="1">
                <a:solidFill>
                  <a:schemeClr val="bg2">
                    <a:lumMod val="50000"/>
                  </a:schemeClr>
                </a:solidFill>
              </a:rPr>
              <a:t>обертає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Нам </a:t>
            </a:r>
            <a:r>
              <a:rPr lang="ru-RU" sz="2800" dirty="0" err="1">
                <a:solidFill>
                  <a:schemeClr val="bg2">
                    <a:lumMod val="50000"/>
                  </a:schemeClr>
                </a:solidFill>
              </a:rPr>
              <a:t>показує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bg2">
                    <a:lumMod val="50000"/>
                  </a:schemeClr>
                </a:solidFill>
              </a:rPr>
              <a:t>держави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 err="1">
                <a:solidFill>
                  <a:schemeClr val="bg2">
                    <a:lumMod val="50000"/>
                  </a:schemeClr>
                </a:solidFill>
              </a:rPr>
              <a:t>Ріки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, гори, </a:t>
            </a:r>
            <a:r>
              <a:rPr lang="ru-RU" sz="2800" dirty="0" err="1">
                <a:solidFill>
                  <a:schemeClr val="bg2">
                    <a:lumMod val="50000"/>
                  </a:schemeClr>
                </a:solidFill>
              </a:rPr>
              <a:t>океани</a:t>
            </a:r>
            <a:r>
              <a:rPr lang="ru-RU" sz="2800" dirty="0">
                <a:solidFill>
                  <a:schemeClr val="bg2">
                    <a:lumMod val="50000"/>
                  </a:schemeClr>
                </a:solidFill>
              </a:rPr>
              <a:t>. </a:t>
            </a:r>
            <a:endParaRPr lang="en-US" sz="2800" dirty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47843" y="4386024"/>
            <a:ext cx="402678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Що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за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незнайома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мова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?</a:t>
            </a:r>
            <a:br>
              <a:rPr lang="ru-RU" sz="2800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dirty="0" err="1">
                <a:solidFill>
                  <a:schemeClr val="tx2">
                    <a:lumMod val="50000"/>
                  </a:schemeClr>
                </a:solidFill>
              </a:rPr>
              <a:t>Хто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 перекладе нам слово? </a:t>
            </a:r>
          </a:p>
          <a:p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1767" y="2490916"/>
            <a:ext cx="3966150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Дуже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я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потрібна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всім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–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І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дорослим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, і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малим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Всіх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я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розуму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учу,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А сама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завжди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75000"/>
                  </a:schemeClr>
                </a:solidFill>
              </a:rPr>
              <a:t>мовчу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110231" y="4509120"/>
            <a:ext cx="41044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Ось так 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</a:rPr>
              <a:t>дім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</a:rPr>
              <a:t>одне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</a:rPr>
              <a:t>вікно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!</a:t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err="1">
                <a:solidFill>
                  <a:schemeClr val="tx2">
                    <a:lumMod val="75000"/>
                  </a:schemeClr>
                </a:solidFill>
              </a:rPr>
              <a:t>Кожен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 день в 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</a:rPr>
              <a:t>ньому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sz="2800" dirty="0" err="1">
                <a:solidFill>
                  <a:schemeClr val="tx2">
                    <a:lumMod val="75000"/>
                  </a:schemeClr>
                </a:solidFill>
              </a:rPr>
              <a:t>кіно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</a:rPr>
              <a:t>!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4110231" y="1509025"/>
            <a:ext cx="4081343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Розклад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добре знаю я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І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домашнє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завдання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На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сторіночках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–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оцінки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Кожного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шкільного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дня!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59" y="1509025"/>
            <a:ext cx="23762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Букви</a:t>
            </a:r>
            <a:endParaRPr lang="ru-RU" sz="4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59" y="3068960"/>
            <a:ext cx="17011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>
                <a:solidFill>
                  <a:schemeClr val="accent1">
                    <a:lumMod val="75000"/>
                  </a:schemeClr>
                </a:solidFill>
              </a:rPr>
              <a:t>Книга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59" y="5033923"/>
            <a:ext cx="23583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>
                <a:solidFill>
                  <a:schemeClr val="accent1">
                    <a:lumMod val="75000"/>
                  </a:schemeClr>
                </a:solidFill>
              </a:rPr>
              <a:t>Словник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1340768"/>
            <a:ext cx="19704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>
                <a:solidFill>
                  <a:schemeClr val="accent1">
                    <a:lumMod val="75000"/>
                  </a:schemeClr>
                </a:solidFill>
              </a:rPr>
              <a:t>Глобус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3083495"/>
            <a:ext cx="28889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>
                <a:solidFill>
                  <a:schemeClr val="accent1">
                    <a:lumMod val="75000"/>
                  </a:schemeClr>
                </a:solidFill>
              </a:rPr>
              <a:t>Щоденник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8024" y="5251334"/>
            <a:ext cx="27943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>
                <a:solidFill>
                  <a:schemeClr val="accent1">
                    <a:lumMod val="75000"/>
                  </a:schemeClr>
                </a:solidFill>
              </a:rPr>
              <a:t>Телевізор</a:t>
            </a:r>
            <a:endParaRPr lang="ru-RU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12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"/>
                            </p:stCondLst>
                            <p:childTnLst>
                              <p:par>
                                <p:cTn id="3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"/>
                            </p:stCondLst>
                            <p:childTnLst>
                              <p:par>
                                <p:cTn id="4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"/>
                            </p:stCondLst>
                            <p:childTnLst>
                              <p:par>
                                <p:cTn id="5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"/>
                            </p:stCondLst>
                            <p:childTnLst>
                              <p:par>
                                <p:cTn id="6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"/>
                            </p:stCondLst>
                            <p:childTnLst>
                              <p:par>
                                <p:cTn id="7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"/>
                            </p:stCondLst>
                            <p:childTnLst>
                              <p:par>
                                <p:cTn id="8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7" grpId="1"/>
      <p:bldP spid="18" grpId="0"/>
      <p:bldP spid="18" grpId="1"/>
      <p:bldP spid="19" grpId="0"/>
      <p:bldP spid="19" grpId="1"/>
      <p:bldP spid="21" grpId="1"/>
      <p:bldP spid="21" grpId="2"/>
      <p:bldP spid="22" grpId="0"/>
      <p:bldP spid="22" grpId="1"/>
      <p:bldP spid="23" grpId="0"/>
      <p:bldP spid="23" grpId="1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7620000" cy="980728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Мета уроку</a:t>
            </a:r>
            <a:endParaRPr lang="ru-RU" sz="6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1916832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16969"/>
            <a:ext cx="72728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  <a:p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</a:rPr>
              <a:t>Навчальна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2800" b="1" dirty="0"/>
              <a:t> </a:t>
            </a:r>
            <a:r>
              <a:rPr lang="ru-RU" sz="2800" dirty="0" err="1"/>
              <a:t>Познайомити</a:t>
            </a:r>
            <a:r>
              <a:rPr lang="ru-RU" sz="2800" dirty="0"/>
              <a:t> </a:t>
            </a:r>
            <a:r>
              <a:rPr lang="ru-RU" sz="2800" dirty="0" err="1"/>
              <a:t>учнів</a:t>
            </a:r>
            <a:r>
              <a:rPr lang="ru-RU" sz="2800" dirty="0"/>
              <a:t> з </a:t>
            </a:r>
            <a:r>
              <a:rPr lang="ru-RU" sz="2800" dirty="0" err="1"/>
              <a:t>інформаційними</a:t>
            </a:r>
            <a:r>
              <a:rPr lang="ru-RU" sz="2800" dirty="0"/>
              <a:t> </a:t>
            </a:r>
            <a:r>
              <a:rPr lang="ru-RU" sz="2800" dirty="0" err="1"/>
              <a:t>процесами</a:t>
            </a:r>
            <a:r>
              <a:rPr lang="ru-RU" sz="2800" dirty="0"/>
              <a:t> та </a:t>
            </a:r>
            <a:r>
              <a:rPr lang="ru-RU" sz="2800" dirty="0" err="1"/>
              <a:t>навчити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застосовувати</a:t>
            </a:r>
            <a:r>
              <a:rPr lang="ru-RU" sz="2800" dirty="0"/>
              <a:t> в </a:t>
            </a:r>
            <a:r>
              <a:rPr lang="ru-RU" sz="2800" dirty="0" err="1" smtClean="0"/>
              <a:t>житті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sz="2800" dirty="0"/>
              <a:t> </a:t>
            </a:r>
          </a:p>
          <a:p>
            <a:endParaRPr lang="ru-RU" dirty="0" err="1" smtClean="0"/>
          </a:p>
        </p:txBody>
      </p:sp>
      <p:sp>
        <p:nvSpPr>
          <p:cNvPr id="8" name="TextBox 7"/>
          <p:cNvSpPr txBox="1"/>
          <p:nvPr/>
        </p:nvSpPr>
        <p:spPr>
          <a:xfrm>
            <a:off x="21178" y="2996952"/>
            <a:ext cx="82050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</a:rPr>
              <a:t>Розвивальна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</a:rPr>
              <a:t> 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r>
              <a:rPr lang="ru-RU" sz="2800" b="1" dirty="0"/>
              <a:t> </a:t>
            </a:r>
            <a:r>
              <a:rPr lang="ru-RU" sz="2800" dirty="0" err="1"/>
              <a:t>Розвити</a:t>
            </a:r>
            <a:r>
              <a:rPr lang="ru-RU" sz="2800" dirty="0"/>
              <a:t> </a:t>
            </a:r>
            <a:r>
              <a:rPr lang="ru-RU" sz="2800" dirty="0" err="1"/>
              <a:t>вміння</a:t>
            </a:r>
            <a:r>
              <a:rPr lang="ru-RU" sz="2800" dirty="0"/>
              <a:t> </a:t>
            </a:r>
            <a:r>
              <a:rPr lang="ru-RU" sz="2800" dirty="0" err="1"/>
              <a:t>працювати</a:t>
            </a:r>
            <a:r>
              <a:rPr lang="ru-RU" sz="2800" dirty="0"/>
              <a:t> з </a:t>
            </a:r>
            <a:r>
              <a:rPr lang="ru-RU" sz="2800" dirty="0" err="1"/>
              <a:t>інформацією</a:t>
            </a:r>
            <a:r>
              <a:rPr lang="ru-RU" sz="2800" dirty="0"/>
              <a:t>, </a:t>
            </a:r>
            <a:r>
              <a:rPr lang="ru-RU" sz="2800" dirty="0" err="1"/>
              <a:t>опрацьовувати</a:t>
            </a:r>
            <a:r>
              <a:rPr lang="ru-RU" sz="2800" dirty="0"/>
              <a:t> </a:t>
            </a:r>
            <a:r>
              <a:rPr lang="ru-RU" sz="2800" dirty="0" err="1"/>
              <a:t>інформацію</a:t>
            </a:r>
            <a:r>
              <a:rPr lang="ru-RU" sz="2800" dirty="0"/>
              <a:t> та </a:t>
            </a:r>
            <a:r>
              <a:rPr lang="ru-RU" sz="2800" dirty="0" err="1"/>
              <a:t>збирати</a:t>
            </a:r>
            <a:r>
              <a:rPr lang="ru-RU" sz="2800" dirty="0"/>
              <a:t>, </a:t>
            </a:r>
            <a:r>
              <a:rPr lang="ru-RU" sz="2800" dirty="0" err="1"/>
              <a:t>передавати</a:t>
            </a:r>
            <a:r>
              <a:rPr lang="ru-RU" sz="2800" dirty="0"/>
              <a:t> та </a:t>
            </a:r>
            <a:r>
              <a:rPr lang="ru-RU" sz="2800" dirty="0" err="1"/>
              <a:t>шукати</a:t>
            </a:r>
            <a:r>
              <a:rPr lang="ru-RU" sz="2800" dirty="0"/>
              <a:t> </a:t>
            </a:r>
            <a:r>
              <a:rPr lang="ru-RU" sz="2800" dirty="0" err="1" smtClean="0"/>
              <a:t>інформацію</a:t>
            </a:r>
            <a:r>
              <a:rPr lang="ru-RU" sz="2800" dirty="0" smtClean="0"/>
              <a:t>.</a:t>
            </a:r>
            <a:endParaRPr lang="ru-RU" sz="2800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0394" y="4848430"/>
            <a:ext cx="830413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Виховна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ru-RU" sz="2800" b="1" dirty="0"/>
              <a:t> </a:t>
            </a:r>
            <a:r>
              <a:rPr lang="ru-RU" sz="2800" dirty="0" err="1"/>
              <a:t>Розвити</a:t>
            </a:r>
            <a:r>
              <a:rPr lang="ru-RU" sz="2800" dirty="0"/>
              <a:t> в </a:t>
            </a:r>
            <a:r>
              <a:rPr lang="ru-RU" sz="2800" dirty="0" err="1"/>
              <a:t>учнях</a:t>
            </a:r>
            <a:r>
              <a:rPr lang="ru-RU" sz="2800" dirty="0"/>
              <a:t> </a:t>
            </a:r>
            <a:r>
              <a:rPr lang="ru-RU" sz="2800" dirty="0" err="1"/>
              <a:t>інформаційну</a:t>
            </a:r>
            <a:r>
              <a:rPr lang="ru-RU" sz="2800" dirty="0"/>
              <a:t> культуру, </a:t>
            </a:r>
            <a:r>
              <a:rPr lang="ru-RU" sz="2800" dirty="0" err="1"/>
              <a:t>виховати</a:t>
            </a:r>
            <a:r>
              <a:rPr lang="ru-RU" sz="2800" dirty="0"/>
              <a:t> </a:t>
            </a:r>
            <a:r>
              <a:rPr lang="ru-RU" sz="2800" dirty="0" err="1" smtClean="0"/>
              <a:t>посидючість</a:t>
            </a:r>
            <a:r>
              <a:rPr lang="ru-RU" sz="2800" dirty="0" smtClean="0"/>
              <a:t>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28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398" y="-171400"/>
            <a:ext cx="8409204" cy="980728"/>
          </a:xfrm>
        </p:spPr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bg2">
                    <a:lumMod val="75000"/>
                  </a:schemeClr>
                </a:solidFill>
              </a:rPr>
              <a:t>Інформаційні процеси</a:t>
            </a:r>
            <a:endParaRPr lang="ru-RU" sz="4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5" y="994970"/>
            <a:ext cx="8155574" cy="7200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</a:rPr>
              <a:t>Це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</a:rPr>
              <a:t>процеси</a:t>
            </a:r>
            <a:r>
              <a:rPr lang="ru-RU" sz="28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пов'язані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з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інформацією</a:t>
            </a:r>
            <a:r>
              <a:rPr lang="ru-RU" sz="3200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ru-RU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7" name="Прямая со стрелкой 6"/>
          <p:cNvCxnSpPr>
            <a:endCxn id="9" idx="0"/>
          </p:cNvCxnSpPr>
          <p:nvPr/>
        </p:nvCxnSpPr>
        <p:spPr>
          <a:xfrm>
            <a:off x="1084013" y="1700808"/>
            <a:ext cx="0" cy="1512168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224318" y="3212976"/>
            <a:ext cx="1719389" cy="7684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ПОШУК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527884" y="1700808"/>
            <a:ext cx="0" cy="968554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2339752" y="2660518"/>
            <a:ext cx="2376264" cy="7684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ЗБЕРІГАННЯ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1" name="Прямая со стрелкой 20"/>
          <p:cNvCxnSpPr>
            <a:endCxn id="22" idx="0"/>
          </p:cNvCxnSpPr>
          <p:nvPr/>
        </p:nvCxnSpPr>
        <p:spPr>
          <a:xfrm>
            <a:off x="7308304" y="1700808"/>
            <a:ext cx="0" cy="1699295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>
            <a:hlinkClick r:id="" action="ppaction://noaction"/>
          </p:cNvPr>
          <p:cNvSpPr/>
          <p:nvPr/>
        </p:nvSpPr>
        <p:spPr>
          <a:xfrm>
            <a:off x="6459608" y="3400103"/>
            <a:ext cx="1697391" cy="7920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ЗАХИСТ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123728" y="1724414"/>
            <a:ext cx="0" cy="3576794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503547" y="5315450"/>
            <a:ext cx="2987798" cy="7684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ОПРАЦЮВАННЯ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4860032" y="1700808"/>
            <a:ext cx="0" cy="2251128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>
            <a:hlinkClick r:id="" action="ppaction://noaction"/>
          </p:cNvPr>
          <p:cNvSpPr/>
          <p:nvPr/>
        </p:nvSpPr>
        <p:spPr>
          <a:xfrm>
            <a:off x="3707904" y="3951936"/>
            <a:ext cx="2178242" cy="7200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ЗБИРАННЯ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6158466" y="1715050"/>
            <a:ext cx="0" cy="360040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>
            <a:hlinkClick r:id="" action="ppaction://noaction"/>
          </p:cNvPr>
          <p:cNvSpPr/>
          <p:nvPr/>
        </p:nvSpPr>
        <p:spPr>
          <a:xfrm>
            <a:off x="4826318" y="5315450"/>
            <a:ext cx="2770018" cy="78272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</a:rPr>
              <a:t>ПЕРЕДАВАННЯ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9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75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25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75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25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0" animBg="1"/>
      <p:bldP spid="14" grpId="0" animBg="1"/>
      <p:bldP spid="22" grpId="0" animBg="1"/>
      <p:bldP spid="25" grpId="0" animBg="1"/>
      <p:bldP spid="30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109616"/>
            <a:ext cx="7812360" cy="836712"/>
          </a:xfrm>
        </p:spPr>
        <p:txBody>
          <a:bodyPr>
            <a:normAutofit/>
          </a:bodyPr>
          <a:lstStyle/>
          <a:p>
            <a:r>
              <a:rPr lang="ru-RU" sz="4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пошук</a:t>
            </a:r>
            <a:r>
              <a:rPr lang="ru-RU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інформації</a:t>
            </a:r>
            <a:endParaRPr lang="ru-RU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308740"/>
            <a:ext cx="701077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800" dirty="0" smtClean="0"/>
          </a:p>
          <a:p>
            <a:r>
              <a:rPr lang="ru-RU" sz="3200" dirty="0" err="1" smtClean="0">
                <a:solidFill>
                  <a:schemeClr val="tx2">
                    <a:lumMod val="75000"/>
                  </a:schemeClr>
                </a:solidFill>
              </a:rPr>
              <a:t>Здійснюється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2800" dirty="0" err="1"/>
              <a:t>довідниках</a:t>
            </a:r>
            <a:r>
              <a:rPr lang="ru-RU" sz="2800" dirty="0"/>
              <a:t>, </a:t>
            </a:r>
            <a:r>
              <a:rPr lang="ru-RU" sz="2800" dirty="0" err="1" smtClean="0"/>
              <a:t>енциклопедіях</a:t>
            </a:r>
            <a:r>
              <a:rPr lang="en-US" sz="2800" dirty="0" smtClean="0"/>
              <a:t>,</a:t>
            </a:r>
            <a:r>
              <a:rPr lang="ru-RU" sz="2800" dirty="0"/>
              <a:t> </a:t>
            </a:r>
            <a:r>
              <a:rPr lang="ru-RU" sz="2800" dirty="0" err="1"/>
              <a:t>архівах</a:t>
            </a:r>
            <a:r>
              <a:rPr lang="ru-RU" sz="2800" dirty="0"/>
              <a:t>, словниках</a:t>
            </a:r>
            <a:r>
              <a:rPr lang="ru-RU" sz="2800" dirty="0" smtClean="0"/>
              <a:t>,</a:t>
            </a:r>
            <a:r>
              <a:rPr lang="uk-UA" sz="2800" dirty="0"/>
              <a:t> </a:t>
            </a:r>
            <a:r>
              <a:rPr lang="uk-UA" sz="2800" dirty="0" smtClean="0"/>
              <a:t>мережі Інтернет</a:t>
            </a:r>
            <a:r>
              <a:rPr lang="ru-RU" sz="2800" dirty="0" smtClean="0"/>
              <a:t> та </a:t>
            </a:r>
            <a:r>
              <a:rPr lang="ru-RU" sz="2800" dirty="0" err="1"/>
              <a:t>інших</a:t>
            </a:r>
            <a:r>
              <a:rPr lang="ru-RU" sz="2800" dirty="0"/>
              <a:t> </a:t>
            </a:r>
            <a:r>
              <a:rPr lang="ru-RU" sz="2800" dirty="0" err="1"/>
              <a:t>засобах</a:t>
            </a:r>
            <a:r>
              <a:rPr lang="ru-RU" sz="2800" dirty="0"/>
              <a:t> </a:t>
            </a:r>
            <a:r>
              <a:rPr lang="ru-RU" sz="2800" dirty="0" err="1"/>
              <a:t>зберігання</a:t>
            </a:r>
            <a:r>
              <a:rPr lang="ru-RU" sz="2800" dirty="0"/>
              <a:t> </a:t>
            </a:r>
            <a:r>
              <a:rPr lang="ru-RU" sz="2800" dirty="0" err="1"/>
              <a:t>повідомлень</a:t>
            </a:r>
            <a:r>
              <a:rPr lang="ru-RU" sz="2800" dirty="0"/>
              <a:t> за </a:t>
            </a:r>
            <a:r>
              <a:rPr lang="ru-RU" sz="2800" dirty="0" err="1"/>
              <a:t>деякими</a:t>
            </a:r>
            <a:r>
              <a:rPr lang="ru-RU" sz="2800" dirty="0"/>
              <a:t> </a:t>
            </a:r>
            <a:r>
              <a:rPr lang="ru-RU" sz="2800" dirty="0" err="1"/>
              <a:t>ключовими</a:t>
            </a:r>
            <a:r>
              <a:rPr lang="ru-RU" sz="2800" dirty="0"/>
              <a:t> словами.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31640" y="3689648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dirty="0" smtClean="0"/>
          </a:p>
          <a:p>
            <a:endParaRPr lang="ru-RU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28956" y="3717032"/>
            <a:ext cx="7283152" cy="1171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2628">
            <a:off x="3563890" y="3452630"/>
            <a:ext cx="4300313" cy="2472680"/>
          </a:xfrm>
          <a:prstGeom prst="rect">
            <a:avLst/>
          </a:prstGeom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4516">
            <a:off x="667005" y="3264990"/>
            <a:ext cx="2270113" cy="3247107"/>
          </a:xfrm>
          <a:prstGeom prst="rect">
            <a:avLst/>
          </a:prstGeo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169739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45720" tIns="0" rIns="45720" bIns="0" anchor="b" anchorCtr="0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Опрацювання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інформації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24303" y="1124744"/>
            <a:ext cx="7239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Це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процес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отримання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нових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повідомлень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з </a:t>
            </a:r>
            <a:r>
              <a:rPr lang="ru-RU" sz="3200" dirty="0" err="1">
                <a:solidFill>
                  <a:schemeClr val="tx2">
                    <a:lumMod val="50000"/>
                  </a:schemeClr>
                </a:solidFill>
              </a:rPr>
              <a:t>наявних</a:t>
            </a:r>
            <a:r>
              <a:rPr lang="ru-RU" sz="3200" dirty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2487" y="1916832"/>
            <a:ext cx="648072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Наприклад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Учень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, прочитавши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умову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задачі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осмислює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її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виробляє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алгоритм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розв'язання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, у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результаті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якого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отримує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—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розв’язок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задачі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4900">
            <a:off x="4150707" y="3933487"/>
            <a:ext cx="3421390" cy="2293670"/>
          </a:xfrm>
          <a:prstGeom prst="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1829">
            <a:off x="505545" y="4060186"/>
            <a:ext cx="3038475" cy="2381250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425535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427168" cy="588680"/>
          </a:xfrm>
        </p:spPr>
        <p:txBody>
          <a:bodyPr>
            <a:noAutofit/>
          </a:bodyPr>
          <a:lstStyle/>
          <a:p>
            <a:r>
              <a:rPr lang="ru-RU" sz="4400" dirty="0" err="1">
                <a:solidFill>
                  <a:schemeClr val="bg2">
                    <a:lumMod val="75000"/>
                  </a:schemeClr>
                </a:solidFill>
              </a:rPr>
              <a:t>Зберігання</a:t>
            </a:r>
            <a:r>
              <a:rPr lang="ru-RU" sz="44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4400" dirty="0" err="1">
                <a:solidFill>
                  <a:schemeClr val="bg2">
                    <a:lumMod val="75000"/>
                  </a:schemeClr>
                </a:solidFill>
              </a:rPr>
              <a:t>інформації</a:t>
            </a:r>
            <a:r>
              <a:rPr lang="ru-RU" sz="4000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40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4000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548680"/>
            <a:ext cx="792088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800" dirty="0" smtClean="0"/>
          </a:p>
          <a:p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Це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процес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фіксування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повідомлень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на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матеріальному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носії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(книги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газети,кінострічки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диски,</a:t>
            </a:r>
          </a:p>
          <a:p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флеш-карти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тощо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).</a:t>
            </a:r>
            <a:endParaRPr lang="ru-RU" sz="3200" b="1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3647">
            <a:off x="2574599" y="5131912"/>
            <a:ext cx="1997401" cy="1610405"/>
          </a:xfrm>
          <a:prstGeom prst="rect">
            <a:avLst/>
          </a:prstGeo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38417">
            <a:off x="488119" y="3272777"/>
            <a:ext cx="1905000" cy="1905000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9473">
            <a:off x="5610694" y="2912778"/>
            <a:ext cx="2090469" cy="3320260"/>
          </a:xfrm>
          <a:prstGeom prst="rect">
            <a:avLst/>
          </a:prstGeom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1405">
            <a:off x="3527146" y="3264886"/>
            <a:ext cx="1793670" cy="1585225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116803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83568" y="1886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9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Збирання</a:t>
            </a:r>
            <a:r>
              <a:rPr lang="ru-RU" sz="4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інформації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Объект 4"/>
          <p:cNvSpPr txBox="1">
            <a:spLocks noGrp="1"/>
          </p:cNvSpPr>
          <p:nvPr>
            <p:ph idx="1"/>
          </p:nvPr>
        </p:nvSpPr>
        <p:spPr>
          <a:xfrm>
            <a:off x="539552" y="548680"/>
            <a:ext cx="7239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Ц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е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процес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пошуку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відбору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необхідних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повідомлень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із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різних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джерел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 (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спостереження,перегляд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фото          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тощо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2934">
            <a:off x="736600" y="3933056"/>
            <a:ext cx="3105302" cy="2143893"/>
          </a:xfrm>
          <a:prstGeom prst="rect">
            <a:avLst/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26145">
            <a:off x="4422511" y="3591410"/>
            <a:ext cx="3280805" cy="2624428"/>
          </a:xfrm>
          <a:prstGeom prst="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30799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680" y="620688"/>
            <a:ext cx="7427168" cy="660688"/>
          </a:xfrm>
        </p:spPr>
        <p:txBody>
          <a:bodyPr>
            <a:normAutofit fontScale="90000"/>
          </a:bodyPr>
          <a:lstStyle/>
          <a:p>
            <a:r>
              <a:rPr lang="ru-RU" sz="4900" dirty="0" err="1">
                <a:solidFill>
                  <a:schemeClr val="bg2">
                    <a:lumMod val="75000"/>
                  </a:schemeClr>
                </a:solidFill>
              </a:rPr>
              <a:t>Передавання</a:t>
            </a:r>
            <a:r>
              <a:rPr lang="ru-RU" sz="49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4900" dirty="0" err="1">
                <a:solidFill>
                  <a:schemeClr val="bg2">
                    <a:lumMod val="75000"/>
                  </a:schemeClr>
                </a:solidFill>
              </a:rPr>
              <a:t>інформації</a:t>
            </a:r>
            <a:r>
              <a:rPr lang="ru-RU" sz="4000" dirty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ru-RU" sz="4000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ru-RU" sz="4000" dirty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332656"/>
            <a:ext cx="753633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2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Це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процес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переміщення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повідомлень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від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джерела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до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приймача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певним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каналом </a:t>
            </a:r>
            <a:r>
              <a:rPr lang="ru-RU" sz="3200" dirty="0" err="1">
                <a:solidFill>
                  <a:schemeClr val="bg2">
                    <a:lumMod val="25000"/>
                  </a:schemeClr>
                </a:solidFill>
              </a:rPr>
              <a:t>передавання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7393" y="1988840"/>
            <a:ext cx="748883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</a:rPr>
              <a:t>Повідомлення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передають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у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формі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сигналів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звукових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електромагнітних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текстових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графічних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</a:rPr>
              <a:t>інших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11" y="3717032"/>
            <a:ext cx="1926249" cy="2255506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08099">
            <a:off x="5357719" y="4093813"/>
            <a:ext cx="2594682" cy="2093341"/>
          </a:xfrm>
          <a:prstGeom prst="rect">
            <a:avLst/>
          </a:prstGeo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2991">
            <a:off x="324242" y="4058363"/>
            <a:ext cx="2232994" cy="2035350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60912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755576" y="1886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4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Захист</a:t>
            </a:r>
            <a:r>
              <a:rPr lang="ru-RU" sz="4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9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інформації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908720"/>
            <a:ext cx="723900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/>
              <a:t>процес</a:t>
            </a:r>
            <a:r>
              <a:rPr lang="ru-RU" sz="2800" dirty="0"/>
              <a:t> </a:t>
            </a:r>
            <a:r>
              <a:rPr lang="ru-RU" sz="2800" dirty="0" err="1"/>
              <a:t>створення</a:t>
            </a:r>
            <a:r>
              <a:rPr lang="ru-RU" sz="2800" dirty="0"/>
              <a:t> умов, </a:t>
            </a:r>
            <a:r>
              <a:rPr lang="ru-RU" sz="2800" dirty="0" err="1"/>
              <a:t>що</a:t>
            </a:r>
            <a:r>
              <a:rPr lang="ru-RU" sz="2800" dirty="0"/>
              <a:t> не </a:t>
            </a:r>
            <a:r>
              <a:rPr lang="ru-RU" sz="2800" dirty="0" err="1"/>
              <a:t>допускають</a:t>
            </a:r>
            <a:r>
              <a:rPr lang="ru-RU" sz="2800" dirty="0"/>
              <a:t> </a:t>
            </a:r>
            <a:r>
              <a:rPr lang="ru-RU" sz="2800" dirty="0" err="1"/>
              <a:t>втрати</a:t>
            </a:r>
            <a:r>
              <a:rPr lang="ru-RU" sz="2800" dirty="0"/>
              <a:t>, </a:t>
            </a:r>
            <a:r>
              <a:rPr lang="ru-RU" sz="2800" dirty="0" err="1" smtClean="0"/>
              <a:t>пошкодження</a:t>
            </a:r>
            <a:r>
              <a:rPr lang="ru-RU" sz="2800" dirty="0" smtClean="0"/>
              <a:t>  </a:t>
            </a:r>
            <a:r>
              <a:rPr lang="ru-RU" sz="2800" dirty="0" err="1" smtClean="0"/>
              <a:t>інформації</a:t>
            </a:r>
            <a:endParaRPr lang="ru-RU" sz="2800" dirty="0" smtClean="0"/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uk-UA" sz="28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c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творення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резервних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копій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документів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           </a:t>
            </a:r>
          </a:p>
          <a:p>
            <a:pPr marL="0" indent="0">
              <a:buNone/>
            </a:pPr>
            <a:r>
              <a:rPr lang="en-US" sz="280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2800" smtClean="0">
                <a:solidFill>
                  <a:schemeClr val="accent1">
                    <a:lumMod val="75000"/>
                  </a:schemeClr>
                </a:solidFill>
              </a:rPr>
              <a:t>зберігання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сейфі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кодування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).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3452">
            <a:off x="4283968" y="3956086"/>
            <a:ext cx="3520617" cy="2225030"/>
          </a:xfrm>
          <a:prstGeom prst="rect">
            <a:avLst/>
          </a:prstGeom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46682">
            <a:off x="543458" y="3756723"/>
            <a:ext cx="3161915" cy="2796659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  <p:extLst>
      <p:ext uri="{BB962C8B-B14F-4D97-AF65-F5344CB8AC3E}">
        <p14:creationId xmlns:p14="http://schemas.microsoft.com/office/powerpoint/2010/main" val="368103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696</TotalTime>
  <Words>213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 Інформаційні процеси </vt:lpstr>
      <vt:lpstr>Мета уроку</vt:lpstr>
      <vt:lpstr>Інформаційні процеси</vt:lpstr>
      <vt:lpstr>пошук інформації</vt:lpstr>
      <vt:lpstr>Опрацювання інформації </vt:lpstr>
      <vt:lpstr>Зберігання інформації  </vt:lpstr>
      <vt:lpstr>Збирання інформації </vt:lpstr>
      <vt:lpstr>Передавання інформації  </vt:lpstr>
      <vt:lpstr>Захист інформації </vt:lpstr>
      <vt:lpstr> Цікаві Загадки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процеси</dc:title>
  <dc:creator>МОЙ</dc:creator>
  <cp:lastModifiedBy>МОЙ</cp:lastModifiedBy>
  <cp:revision>60</cp:revision>
  <dcterms:created xsi:type="dcterms:W3CDTF">2014-12-07T23:09:10Z</dcterms:created>
  <dcterms:modified xsi:type="dcterms:W3CDTF">2014-12-16T19:48:07Z</dcterms:modified>
</cp:coreProperties>
</file>