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52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a:lstStyle/>
          <a:p>
            <a:fld id="{BCC55A14-72F3-427B-A70C-05AF64A0CB1C}" type="slidenum">
              <a:rPr lang="uk-UA" smtClean="0"/>
              <a:pPr/>
              <a:t>‹#›</a:t>
            </a:fld>
            <a:endParaRPr lang="uk-UA"/>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CC55A14-72F3-427B-A70C-05AF64A0CB1C}"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CC55A14-72F3-427B-A70C-05AF64A0CB1C}"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CC55A14-72F3-427B-A70C-05AF64A0CB1C}"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7924800" y="6416675"/>
            <a:ext cx="762000" cy="365125"/>
          </a:xfrm>
        </p:spPr>
        <p:txBody>
          <a:bodyPr/>
          <a:lstStyle/>
          <a:p>
            <a:fld id="{BCC55A14-72F3-427B-A70C-05AF64A0CB1C}"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CC55A14-72F3-427B-A70C-05AF64A0CB1C}"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BCC55A14-72F3-427B-A70C-05AF64A0CB1C}"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BCC55A14-72F3-427B-A70C-05AF64A0CB1C}"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BCC55A14-72F3-427B-A70C-05AF64A0CB1C}"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CC55A14-72F3-427B-A70C-05AF64A0CB1C}"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F9F5448-29E4-4B21-AFBE-E1EEA521B5A4}" type="datetimeFigureOut">
              <a:rPr lang="uk-UA" smtClean="0"/>
              <a:pPr/>
              <a:t>25.02.2015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CC55A14-72F3-427B-A70C-05AF64A0CB1C}"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F9F5448-29E4-4B21-AFBE-E1EEA521B5A4}" type="datetimeFigureOut">
              <a:rPr lang="uk-UA" smtClean="0"/>
              <a:pPr/>
              <a:t>25.02.2015</a:t>
            </a:fld>
            <a:endParaRPr lang="uk-UA"/>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k-UA"/>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CC55A14-72F3-427B-A70C-05AF64A0CB1C}"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uk.wikipedia.org/wiki/%D0%9E%D1%81%D1%82%D1%80%D0%BE%D0%B3%D1%80%D0%B0%D0%B4%D1%81%D1%8C%D0%BA%D0%B8%D0%B9_%D0%9C%D0%B8%D1%85%D0%B0%D0%B9%D0%BB%D0%BE_%D0%92%D0%B0%D1%81%D0%B8%D0%BB%D1%8C%D0%BE%D0%B2%D0%B8%D1%87" TargetMode="External"/><Relationship Id="rId2" Type="http://schemas.openxmlformats.org/officeDocument/2006/relationships/hyperlink" Target="http://uk.wikipedia.org/wiki/%D0%A7%D0%B0%D1%80%D0%BB%D0%B7_%D0%91%D0%B5%D0%B1%D0%B1%D1%96%D0%B4%D0%B6" TargetMode="External"/><Relationship Id="rId1" Type="http://schemas.openxmlformats.org/officeDocument/2006/relationships/slideLayout" Target="../slideLayouts/slideLayout2.xml"/><Relationship Id="rId4" Type="http://schemas.openxmlformats.org/officeDocument/2006/relationships/hyperlink" Target="http://uk.wikipedia.org/w/index.php?title=%D0%93%D0%B5%D1%80%D0%BC%D0%B0%D0%BD_%D0%93%D0%BE%D0%BB%D0%BB%D0%B5%D1%80%D1%96%D1%82&amp;action=edit&amp;redlink=1"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uk.wikipedia.org/wiki/%D0%92%D0%B5%D0%BB%D0%B8%D0%BA%D0%B0_%D0%91%D1%80%D0%B8%D1%82%D0%B0%D0%BD%D1%96%D1%8F" TargetMode="External"/><Relationship Id="rId13" Type="http://schemas.openxmlformats.org/officeDocument/2006/relationships/hyperlink" Target="http://uk.wikipedia.org/wiki/%D0%9B%D0%BE%D0%B3%D1%96%D0%BA%D0%B0_%D0%A5%D0%BE%D0%B0%D1%80%D0%B0" TargetMode="External"/><Relationship Id="rId3" Type="http://schemas.openxmlformats.org/officeDocument/2006/relationships/hyperlink" Target="http://uk.wikipedia.org/wiki/1934" TargetMode="External"/><Relationship Id="rId7" Type="http://schemas.openxmlformats.org/officeDocument/2006/relationships/hyperlink" Target="http://uk.wikipedia.org/wiki/%D0%A8%D1%80%D1%96-%D0%9B%D0%B0%D0%BD%D0%BA%D0%B0" TargetMode="External"/><Relationship Id="rId12" Type="http://schemas.openxmlformats.org/officeDocument/2006/relationships/hyperlink" Target="http://uk.wikipedia.org/wiki/%D0%A8%D0%B2%D0%B8%D0%B4%D0%BA%D0%B5_%D1%81%D0%BE%D1%80%D1%82%D1%83%D0%B2%D0%B0%D0%BD%D0%BD%D1%8F" TargetMode="External"/><Relationship Id="rId2" Type="http://schemas.openxmlformats.org/officeDocument/2006/relationships/hyperlink" Target="http://uk.wikipedia.org/wiki/11_%D1%81%D1%96%D1%87%D0%BD%D1%8F" TargetMode="External"/><Relationship Id="rId16"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uk.wikipedia.org/wiki/%D0%91%D1%80%D0%B8%D1%82%D0%B0%D0%BD%D1%81%D1%8C%D0%BA%D0%B0_%D1%96%D0%BC%D0%BF%D0%B5%D1%80%D1%96%D1%8F" TargetMode="External"/><Relationship Id="rId11" Type="http://schemas.openxmlformats.org/officeDocument/2006/relationships/hyperlink" Target="http://uk.wikipedia.org/wiki/%D0%9C%D0%93%D0%A3" TargetMode="External"/><Relationship Id="rId5" Type="http://schemas.openxmlformats.org/officeDocument/2006/relationships/hyperlink" Target="http://uk.wikipedia.org/wiki/%D0%A6%D0%B5%D0%B9%D0%BB%D0%BE%D0%BD" TargetMode="External"/><Relationship Id="rId15" Type="http://schemas.openxmlformats.org/officeDocument/2006/relationships/hyperlink" Target="http://uk.wikipedia.org/wiki/%D0%A4%D0%B0%D0%B9%D0%BB:CAR_Hoare.jpg" TargetMode="External"/><Relationship Id="rId10" Type="http://schemas.openxmlformats.org/officeDocument/2006/relationships/hyperlink" Target="http://uk.wikipedia.org/wiki/%D0%9E%D0%BA%D1%81%D1%84%D0%BE%D1%80%D0%B4%D1%81%D1%8C%D0%BA%D0%B8%D0%B9_%D1%83%D0%BD%D1%96%D0%B2%D0%B5%D1%80%D1%81%D0%B8%D1%82%D0%B5%D1%82" TargetMode="External"/><Relationship Id="rId4" Type="http://schemas.openxmlformats.org/officeDocument/2006/relationships/hyperlink" Target="http://uk.wikipedia.org/wiki/%D0%9A%D0%BE%D0%BB%D0%BE%D0%BC%D0%B1%D0%BE" TargetMode="External"/><Relationship Id="rId9" Type="http://schemas.openxmlformats.org/officeDocument/2006/relationships/hyperlink" Target="http://uk.wikipedia.org/wiki/%D0%86%D0%BD%D1%84%D0%BE%D1%80%D0%BC%D0%B0%D1%82%D0%B8%D0%BA%D0%B0" TargetMode="External"/><Relationship Id="rId14" Type="http://schemas.openxmlformats.org/officeDocument/2006/relationships/hyperlink" Target="http://uk.wikipedia.org/wiki/%D0%9F%D1%80%D0%B5%D0%BC%D1%96%D1%8F_%D0%A2%D1%8E%D1%80%D1%96%D0%BD%D0%B3%D0%B0"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ki/%D0%A8%D1%80%D1%96-%D0%9B%D0%B0%D0%BD%D0%BA%D0%B0" TargetMode="External"/><Relationship Id="rId3" Type="http://schemas.openxmlformats.org/officeDocument/2006/relationships/hyperlink" Target="http://uk.wikipedia.org/wiki/11_%D1%81%D1%96%D1%87%D0%BD%D1%8F" TargetMode="External"/><Relationship Id="rId7" Type="http://schemas.openxmlformats.org/officeDocument/2006/relationships/hyperlink" Target="http://uk.wikipedia.org/wiki/%D0%91%D1%80%D0%B8%D1%82%D0%B0%D0%BD%D1%81%D1%8C%D0%BA%D0%B0_%D1%96%D0%BC%D0%BF%D0%B5%D1%80%D1%96%D1%8F" TargetMode="External"/><Relationship Id="rId2" Type="http://schemas.openxmlformats.org/officeDocument/2006/relationships/hyperlink" Target="http://uk.wikipedia.org/wiki/%D0%90%D0%BD%D0%B3%D0%BB%D1%96%D0%B9%D1%81%D1%8C%D0%BA%D0%B0_%D0%BC%D0%BE%D0%B2%D0%B0" TargetMode="External"/><Relationship Id="rId1" Type="http://schemas.openxmlformats.org/officeDocument/2006/relationships/slideLayout" Target="../slideLayouts/slideLayout2.xml"/><Relationship Id="rId6" Type="http://schemas.openxmlformats.org/officeDocument/2006/relationships/hyperlink" Target="http://uk.wikipedia.org/wiki/%D0%A6%D0%B5%D0%B9%D0%BB%D0%BE%D0%BD" TargetMode="External"/><Relationship Id="rId5" Type="http://schemas.openxmlformats.org/officeDocument/2006/relationships/hyperlink" Target="http://uk.wikipedia.org/wiki/%D0%9A%D0%BE%D0%BB%D0%BE%D0%BC%D0%B1%D0%BE" TargetMode="External"/><Relationship Id="rId10" Type="http://schemas.openxmlformats.org/officeDocument/2006/relationships/hyperlink" Target="http://uk.wikipedia.org/wiki/%D0%9C%D0%BE%D0%B2%D0%B0_%D0%BF%D1%80%D0%BE%D0%B3%D1%80%D0%B0%D0%BC%D1%83%D0%B2%D0%B0%D0%BD%D0%BD%D1%8F" TargetMode="External"/><Relationship Id="rId4" Type="http://schemas.openxmlformats.org/officeDocument/2006/relationships/hyperlink" Target="http://uk.wikipedia.org/wiki/1934" TargetMode="External"/><Relationship Id="rId9" Type="http://schemas.openxmlformats.org/officeDocument/2006/relationships/hyperlink" Target="http://uk.wikipedia.org/wiki/%D0%A8%D0%B2%D0%B8%D0%B4%D0%BA%D0%B5_%D1%81%D0%BE%D1%80%D1%82%D1%83%D0%B2%D0%B0%D0%BD%D0%BD%D1%8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uk.wikipedia.org/wiki/1968" TargetMode="External"/><Relationship Id="rId13" Type="http://schemas.openxmlformats.org/officeDocument/2006/relationships/hyperlink" Target="http://uk.wikipedia.org/wiki/%D0%9F%D1%80%D0%B5%D0%BC%D1%96%D1%8F_%D0%A2%D1%8E%D1%80%D1%96%D0%BD%D0%B3%D0%B0" TargetMode="External"/><Relationship Id="rId3" Type="http://schemas.openxmlformats.org/officeDocument/2006/relationships/hyperlink" Target="http://uk.wikipedia.org/wiki/%D0%A8%D1%80%D1%96-%D0%9B%D0%B0%D0%BD%D0%BA%D0%B0" TargetMode="External"/><Relationship Id="rId7" Type="http://schemas.openxmlformats.org/officeDocument/2006/relationships/hyperlink" Target="http://uk.wikipedia.org/wiki/ALGOL" TargetMode="External"/><Relationship Id="rId12" Type="http://schemas.openxmlformats.org/officeDocument/2006/relationships/hyperlink" Target="http://uk.wikipedia.org/wiki/1980" TargetMode="External"/><Relationship Id="rId2" Type="http://schemas.openxmlformats.org/officeDocument/2006/relationships/hyperlink" Target="http://uk.wikipedia.org/wiki/%D0%9A%D0%BE%D0%BB%D0%BE%D0%BC%D0%B1%D0%BE" TargetMode="External"/><Relationship Id="rId1" Type="http://schemas.openxmlformats.org/officeDocument/2006/relationships/slideLayout" Target="../slideLayouts/slideLayout2.xml"/><Relationship Id="rId6" Type="http://schemas.openxmlformats.org/officeDocument/2006/relationships/hyperlink" Target="http://uk.wikipedia.org/wiki/%D0%A1%D0%A0%D0%A1%D0%A0" TargetMode="External"/><Relationship Id="rId11" Type="http://schemas.openxmlformats.org/officeDocument/2006/relationships/hyperlink" Target="http://uk.wikipedia.org/wiki/Microsoft_Research" TargetMode="External"/><Relationship Id="rId5" Type="http://schemas.openxmlformats.org/officeDocument/2006/relationships/hyperlink" Target="http://uk.wikipedia.org/wiki/%D0%9C%D0%93%D0%A3" TargetMode="External"/><Relationship Id="rId15" Type="http://schemas.openxmlformats.org/officeDocument/2006/relationships/hyperlink" Target="http://uk.wikipedia.org/wiki/2000" TargetMode="External"/><Relationship Id="rId10" Type="http://schemas.openxmlformats.org/officeDocument/2006/relationships/hyperlink" Target="http://uk.wikipedia.org/wiki/1999" TargetMode="External"/><Relationship Id="rId4" Type="http://schemas.openxmlformats.org/officeDocument/2006/relationships/hyperlink" Target="http://uk.wikipedia.org/wiki/%D0%A0%D0%BE%D1%81%D1%96%D0%B9%D1%81%D1%8C%D0%BA%D0%B0_%D0%BC%D0%BE%D0%B2%D0%B0" TargetMode="External"/><Relationship Id="rId9" Type="http://schemas.openxmlformats.org/officeDocument/2006/relationships/hyperlink" Target="http://uk.wikipedia.org/wiki/1977" TargetMode="External"/><Relationship Id="rId14" Type="http://schemas.openxmlformats.org/officeDocument/2006/relationships/hyperlink" Target="http://uk.wikipedia.org/wiki/%D0%A2%D0%BE%D0%BD%D1%96_%D0%93%D0%BE%D0%B0%D1%80"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D0%9F%D0%B5%D1%80%D1%84%D0%BE%D0%BA%D0%B0%D1%80%D1%82%D0%B0" TargetMode="External"/><Relationship Id="rId3" Type="http://schemas.openxmlformats.org/officeDocument/2006/relationships/hyperlink" Target="http://uk.wikipedia.org/wiki/%D0%A5%D0%B5%D1%80%D1%81%D0%BE%D0%BD" TargetMode="External"/><Relationship Id="rId7" Type="http://schemas.openxmlformats.org/officeDocument/2006/relationships/hyperlink" Target="http://uk.wikipedia.org/wiki/%D0%9C%D0%BE%D1%81%D0%BA%D0%B2%D0%B0" TargetMode="External"/><Relationship Id="rId2" Type="http://schemas.openxmlformats.org/officeDocument/2006/relationships/hyperlink" Target="http://uk.wikipedia.org/wiki/1787" TargetMode="External"/><Relationship Id="rId1" Type="http://schemas.openxmlformats.org/officeDocument/2006/relationships/slideLayout" Target="../slideLayouts/slideLayout2.xml"/><Relationship Id="rId6" Type="http://schemas.openxmlformats.org/officeDocument/2006/relationships/hyperlink" Target="http://uk.wikipedia.org/wiki/%D0%A1%D0%B0%D0%BD%D0%BA%D1%82-%D0%9F%D0%B5%D1%82%D0%B5%D1%80%D0%B1%D1%83%D1%80%D0%B3" TargetMode="External"/><Relationship Id="rId11" Type="http://schemas.openxmlformats.org/officeDocument/2006/relationships/image" Target="../media/image3.jpeg"/><Relationship Id="rId5" Type="http://schemas.openxmlformats.org/officeDocument/2006/relationships/hyperlink" Target="http://uk.wikipedia.org/wiki/1853" TargetMode="External"/><Relationship Id="rId10" Type="http://schemas.openxmlformats.org/officeDocument/2006/relationships/hyperlink" Target="http://uk.wikipedia.org/wiki/%D0%A4%D0%B0%D0%B9%D0%BB:Korsakov01.jpg" TargetMode="External"/><Relationship Id="rId4" Type="http://schemas.openxmlformats.org/officeDocument/2006/relationships/hyperlink" Target="http://uk.wikipedia.org/wiki/%D0%A5%D0%B5%D1%80%D1%81%D0%BE%D0%BD%D1%81%D1%8C%D0%BA%D0%B0_%D0%BE%D0%B1%D0%BB%D0%B0%D1%81%D1%82%D1%8C" TargetMode="External"/><Relationship Id="rId9" Type="http://schemas.openxmlformats.org/officeDocument/2006/relationships/hyperlink" Target="http://uk.wikipedia.org/wiki/Pour_le_M%C3%A9rit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uk.wikipedia.org/wiki/%D0%94%D0%B2%D0%BE%D1%80%D1%8F%D0%BD%D1%81%D1%82%D0%B2%D0%BE" TargetMode="External"/><Relationship Id="rId7" Type="http://schemas.openxmlformats.org/officeDocument/2006/relationships/hyperlink" Target="http://uk.wikipedia.org/wiki/%D0%93%D0%BE%D0%BC%D0%B5%D0%BE%D0%BF%D0%B0%D1%82%D1%96%D1%8F" TargetMode="External"/><Relationship Id="rId2" Type="http://schemas.openxmlformats.org/officeDocument/2006/relationships/hyperlink" Target="http://uk.wikipedia.org/wiki/%D0%A0%D0%BE%D1%81%D1%96%D1%8F" TargetMode="External"/><Relationship Id="rId1" Type="http://schemas.openxmlformats.org/officeDocument/2006/relationships/slideLayout" Target="../slideLayouts/slideLayout2.xml"/><Relationship Id="rId6" Type="http://schemas.openxmlformats.org/officeDocument/2006/relationships/hyperlink" Target="http://uk.wikipedia.org/wiki/%D0%86%D0%BD%D1%84%D0%BE%D1%80%D0%BC%D0%B0%D1%82%D0%B8%D0%BA%D0%B0" TargetMode="External"/><Relationship Id="rId5" Type="http://schemas.openxmlformats.org/officeDocument/2006/relationships/hyperlink" Target="http://uk.wikipedia.org/wiki/%D0%9F%D0%B5%D1%80%D1%84%D0%BE%D0%BA%D0%B0%D1%80%D1%82%D0%B0" TargetMode="External"/><Relationship Id="rId4" Type="http://schemas.openxmlformats.org/officeDocument/2006/relationships/hyperlink" Target="http://uk.wikipedia.org/wiki/%D0%86%D0%BD%D1%84%D0%BE%D1%80%D0%BC%D0%B0%D1%86%D1%96%D0%B9%D0%BD%D0%B8%D0%B9_%D0%BF%D0%BE%D1%88%D1%83%D0%BA"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uk.wikipedia.org/wiki/%D0%9F%D0%BE%D1%82%D1%8C%D0%BE%D0%BC%D0%BA%D1%96%D0%BD_%D0%93%D1%80%D0%B8%D0%B3%D0%BE%D1%80%D1%96%D0%B9_%D0%9E%D0%BB%D0%B5%D0%BA%D1%81%D0%B0%D0%BD%D0%B4%D1%80%D0%BE%D0%B2%D0%B8%D1%87" TargetMode="External"/><Relationship Id="rId3" Type="http://schemas.openxmlformats.org/officeDocument/2006/relationships/hyperlink" Target="http://uk.wikipedia.org/wiki/%D0%9F%D1%80%D1%96%D0%B7%D0%B2%D0%B8%D1%89%D0%B5" TargetMode="External"/><Relationship Id="rId7" Type="http://schemas.openxmlformats.org/officeDocument/2006/relationships/hyperlink" Target="http://uk.wikipedia.org/wiki/%D0%9A%D0%BD%D1%8F%D0%B7%D1%8C" TargetMode="External"/><Relationship Id="rId2" Type="http://schemas.openxmlformats.org/officeDocument/2006/relationships/hyperlink" Target="http://uk.wikipedia.org/wiki/%D0%9B%D0%B8%D1%82%D0%B2%D0%B0" TargetMode="External"/><Relationship Id="rId1" Type="http://schemas.openxmlformats.org/officeDocument/2006/relationships/slideLayout" Target="../slideLayouts/slideLayout2.xml"/><Relationship Id="rId6" Type="http://schemas.openxmlformats.org/officeDocument/2006/relationships/hyperlink" Target="http://uk.wikipedia.org/wiki/%D0%A5%D0%B5%D1%80%D1%81%D0%BE%D0%BD" TargetMode="External"/><Relationship Id="rId5" Type="http://schemas.openxmlformats.org/officeDocument/2006/relationships/hyperlink" Target="http://uk.wikipedia.org/wiki/%D0%93%D0%B5%D1%80%D0%B1" TargetMode="External"/><Relationship Id="rId4" Type="http://schemas.openxmlformats.org/officeDocument/2006/relationships/hyperlink" Target="http://uk.wikipedia.org/wiki/%D0%9B%D0%B8%D1%82%D0%BE%D0%B2%D1%81%D1%8C%D0%BA%D0%B0_%D0%BC%D0%BE%D0%B2%D0%B0" TargetMode="External"/><Relationship Id="rId9" Type="http://schemas.openxmlformats.org/officeDocument/2006/relationships/hyperlink" Target="http://uk.wikipedia.org/wiki/%D0%A5%D1%80%D0%B5%D1%89%D0%B5%D0%BD%D0%BD%D1%8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Відомі інформатики</a:t>
            </a:r>
            <a:endParaRPr lang="uk-UA" dirty="0"/>
          </a:p>
        </p:txBody>
      </p:sp>
      <p:sp>
        <p:nvSpPr>
          <p:cNvPr id="3" name="Подзаголовок 2"/>
          <p:cNvSpPr>
            <a:spLocks noGrp="1"/>
          </p:cNvSpPr>
          <p:nvPr>
            <p:ph type="subTitle" idx="1"/>
          </p:nvPr>
        </p:nvSpPr>
        <p:spPr/>
        <p:txBody>
          <a:bodyPr/>
          <a:lstStyle/>
          <a:p>
            <a:r>
              <a:rPr lang="uk-UA" smtClean="0"/>
              <a:t>8 </a:t>
            </a:r>
            <a:r>
              <a:rPr lang="uk-UA" dirty="0" smtClean="0"/>
              <a:t>–А клас</a:t>
            </a:r>
            <a:endParaRPr lang="uk-UA"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Корсаков Семен Миколайович</a:t>
            </a:r>
            <a:endParaRPr lang="uk-UA" dirty="0"/>
          </a:p>
        </p:txBody>
      </p:sp>
      <p:sp>
        <p:nvSpPr>
          <p:cNvPr id="3" name="Содержимое 2"/>
          <p:cNvSpPr>
            <a:spLocks noGrp="1"/>
          </p:cNvSpPr>
          <p:nvPr>
            <p:ph idx="1"/>
          </p:nvPr>
        </p:nvSpPr>
        <p:spPr/>
        <p:txBody>
          <a:bodyPr/>
          <a:lstStyle/>
          <a:p>
            <a:r>
              <a:rPr lang="uk-UA" dirty="0" err="1" smtClean="0"/>
              <a:t>Гомеоскоп</a:t>
            </a:r>
            <a:r>
              <a:rPr lang="uk-UA" dirty="0" smtClean="0"/>
              <a:t> прямолінійний з нерухомими частинами</a:t>
            </a:r>
            <a:endParaRPr lang="ru-RU" b="1" dirty="0" smtClean="0"/>
          </a:p>
          <a:p>
            <a:r>
              <a:rPr lang="uk-UA" dirty="0" err="1" smtClean="0"/>
              <a:t>Гомеоскоп</a:t>
            </a:r>
            <a:r>
              <a:rPr lang="uk-UA" dirty="0" smtClean="0"/>
              <a:t> прямолінійний з нерухомими частинами є найпростішим з усіх пристроїв Корсакова. Користуючись ним можна знайти серед великої кількості записів, відображених у </a:t>
            </a:r>
            <a:r>
              <a:rPr lang="uk-UA" dirty="0" err="1" smtClean="0"/>
              <a:t>гомеоскопічній</a:t>
            </a:r>
            <a:r>
              <a:rPr lang="uk-UA" dirty="0" smtClean="0"/>
              <a:t> перфорованій таблиці, той, який містить всі ознаки іншого заданого запису.</a:t>
            </a:r>
            <a:endParaRPr lang="ru-RU" dirty="0" smtClean="0"/>
          </a:p>
          <a:p>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Корсаков Семен Миколайович</a:t>
            </a:r>
            <a:endParaRPr lang="uk-UA" dirty="0"/>
          </a:p>
        </p:txBody>
      </p:sp>
      <p:sp>
        <p:nvSpPr>
          <p:cNvPr id="3" name="Содержимое 2"/>
          <p:cNvSpPr>
            <a:spLocks noGrp="1"/>
          </p:cNvSpPr>
          <p:nvPr>
            <p:ph idx="1"/>
          </p:nvPr>
        </p:nvSpPr>
        <p:spPr/>
        <p:txBody>
          <a:bodyPr/>
          <a:lstStyle/>
          <a:p>
            <a:r>
              <a:rPr lang="uk-UA" dirty="0" smtClean="0"/>
              <a:t>Плоский </a:t>
            </a:r>
            <a:r>
              <a:rPr lang="uk-UA" dirty="0" err="1" smtClean="0"/>
              <a:t>гомеоскоп</a:t>
            </a:r>
            <a:endParaRPr lang="ru-RU" b="1" dirty="0" smtClean="0"/>
          </a:p>
          <a:p>
            <a:r>
              <a:rPr lang="uk-UA" dirty="0" smtClean="0"/>
              <a:t>Плоский </a:t>
            </a:r>
            <a:r>
              <a:rPr lang="uk-UA" dirty="0" err="1" smtClean="0"/>
              <a:t>гомеоскоп</a:t>
            </a:r>
            <a:r>
              <a:rPr lang="uk-UA" dirty="0" smtClean="0"/>
              <a:t> аналогічно вказує відповідності, наявні в порівнюваних поміж собою записах, число ознак яких може досягати багатьох тисяч. С. М. Корсаков стверджує, що число ознак можна довести до одного мільйона, використовуючи так звані градуйовані стрижні. В цілому плоский </a:t>
            </a:r>
            <a:r>
              <a:rPr lang="uk-UA" dirty="0" err="1" smtClean="0"/>
              <a:t>гомеоскоп</a:t>
            </a:r>
            <a:r>
              <a:rPr lang="uk-UA" dirty="0" smtClean="0"/>
              <a:t> позиціонується Корсаковим, як пристрій для обробки великих масивів даних.</a:t>
            </a:r>
            <a:endParaRPr lang="ru-RU" dirty="0" smtClean="0"/>
          </a:p>
          <a:p>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Корсаков Семен Миколайович</a:t>
            </a:r>
            <a:endParaRPr lang="uk-UA" dirty="0"/>
          </a:p>
        </p:txBody>
      </p:sp>
      <p:sp>
        <p:nvSpPr>
          <p:cNvPr id="3" name="Содержимое 2"/>
          <p:cNvSpPr>
            <a:spLocks noGrp="1"/>
          </p:cNvSpPr>
          <p:nvPr>
            <p:ph idx="1"/>
          </p:nvPr>
        </p:nvSpPr>
        <p:spPr/>
        <p:txBody>
          <a:bodyPr>
            <a:normAutofit fontScale="77500" lnSpcReduction="20000"/>
          </a:bodyPr>
          <a:lstStyle/>
          <a:p>
            <a:r>
              <a:rPr lang="uk-UA" dirty="0" err="1" smtClean="0"/>
              <a:t>Ідеоскоп</a:t>
            </a:r>
            <a:endParaRPr lang="ru-RU" b="1" dirty="0" smtClean="0"/>
          </a:p>
          <a:p>
            <a:r>
              <a:rPr lang="uk-UA" dirty="0" err="1" smtClean="0"/>
              <a:t>Ідеоскоп</a:t>
            </a:r>
            <a:r>
              <a:rPr lang="uk-UA" dirty="0" smtClean="0"/>
              <a:t> представляє, мабуть, найбільш хитромудрий з усіх п'яти пристроїв, запропонованих С. М. Корсаковим. </a:t>
            </a:r>
            <a:r>
              <a:rPr lang="uk-UA" dirty="0" err="1" smtClean="0"/>
              <a:t>Ідеоскоп</a:t>
            </a:r>
            <a:r>
              <a:rPr lang="uk-UA" dirty="0" smtClean="0"/>
              <a:t> одночасно дозволяє виконати обчислення наступних значень:</a:t>
            </a:r>
            <a:endParaRPr lang="ru-RU" dirty="0" smtClean="0"/>
          </a:p>
          <a:p>
            <a:pPr lvl="0"/>
            <a:r>
              <a:rPr lang="uk-UA" dirty="0" smtClean="0"/>
              <a:t>множину усіх можливих ознак, які відсутні в заданому та порівнюваному записах</a:t>
            </a:r>
            <a:endParaRPr lang="ru-RU" dirty="0" smtClean="0"/>
          </a:p>
          <a:p>
            <a:pPr lvl="0"/>
            <a:r>
              <a:rPr lang="uk-UA" dirty="0" smtClean="0"/>
              <a:t>множину ознак заданого запису, яких немає в порівнюваних записах з </a:t>
            </a:r>
            <a:r>
              <a:rPr lang="uk-UA" dirty="0" err="1" smtClean="0"/>
              <a:t>ідеоскопічної</a:t>
            </a:r>
            <a:r>
              <a:rPr lang="uk-UA" dirty="0" smtClean="0"/>
              <a:t> таблиці</a:t>
            </a:r>
            <a:endParaRPr lang="ru-RU" dirty="0" smtClean="0"/>
          </a:p>
          <a:p>
            <a:pPr lvl="0"/>
            <a:r>
              <a:rPr lang="uk-UA" dirty="0" smtClean="0"/>
              <a:t>множину спільних ознак для заданого та порівнюваного записів</a:t>
            </a:r>
            <a:endParaRPr lang="ru-RU" dirty="0" smtClean="0"/>
          </a:p>
          <a:p>
            <a:pPr lvl="0"/>
            <a:r>
              <a:rPr lang="uk-UA" dirty="0" smtClean="0"/>
              <a:t>множину загальних найбільш важливих ознак</a:t>
            </a:r>
            <a:endParaRPr lang="ru-RU" dirty="0" smtClean="0"/>
          </a:p>
          <a:p>
            <a:pPr lvl="0"/>
            <a:r>
              <a:rPr lang="uk-UA" dirty="0" smtClean="0"/>
              <a:t>множину найбільш важливих ознак порівнюваного запису з таблиці, які відсутні в заданому записі</a:t>
            </a:r>
            <a:endParaRPr lang="ru-RU" dirty="0" smtClean="0"/>
          </a:p>
          <a:p>
            <a:pPr lvl="0"/>
            <a:r>
              <a:rPr lang="uk-UA" dirty="0" smtClean="0"/>
              <a:t>множину ознак порівнюваного запису з таблиці, які відсутні в заданому записі</a:t>
            </a:r>
            <a:endParaRPr lang="ru-RU" dirty="0" smtClean="0"/>
          </a:p>
          <a:p>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Корсаков Семен Миколайович</a:t>
            </a:r>
            <a:endParaRPr lang="uk-UA" dirty="0"/>
          </a:p>
        </p:txBody>
      </p:sp>
      <p:sp>
        <p:nvSpPr>
          <p:cNvPr id="3" name="Содержимое 2"/>
          <p:cNvSpPr>
            <a:spLocks noGrp="1"/>
          </p:cNvSpPr>
          <p:nvPr>
            <p:ph idx="1"/>
          </p:nvPr>
        </p:nvSpPr>
        <p:spPr/>
        <p:txBody>
          <a:bodyPr>
            <a:normAutofit fontScale="62500" lnSpcReduction="20000"/>
          </a:bodyPr>
          <a:lstStyle/>
          <a:p>
            <a:r>
              <a:rPr lang="uk-UA" dirty="0" smtClean="0"/>
              <a:t>Простий компаратор</a:t>
            </a:r>
            <a:endParaRPr lang="ru-RU" b="1" dirty="0" smtClean="0"/>
          </a:p>
          <a:p>
            <a:r>
              <a:rPr lang="uk-UA" dirty="0" smtClean="0"/>
              <a:t>Компаратор визначає ті ж операції з множинами, що й </a:t>
            </a:r>
            <a:r>
              <a:rPr lang="uk-UA" dirty="0" err="1" smtClean="0"/>
              <a:t>ідеоскоп</a:t>
            </a:r>
            <a:r>
              <a:rPr lang="uk-UA" dirty="0" smtClean="0"/>
              <a:t>. Перевага компаратора полягає в тому, що ознаки порівнюваних ідей можна задати безпосередньо (динамічно) перед початком порівняння, не потрібно заздалегідь готувати й використовувати перфоровані таблиці. Обмеження полягає в тому, що за один раз можливе порівняння тільки двох ідей.</a:t>
            </a:r>
            <a:endParaRPr lang="ru-RU" dirty="0" smtClean="0"/>
          </a:p>
          <a:p>
            <a:r>
              <a:rPr lang="uk-UA" dirty="0" smtClean="0"/>
              <a:t>У цілому, винайдені С. М. Корсаковим машини дозволяють швидко знаходити, порівнювати та класифікувати множини інформаційних записів (ідей) за набором </a:t>
            </a:r>
            <a:r>
              <a:rPr lang="uk-UA" dirty="0" err="1" smtClean="0"/>
              <a:t>числених</a:t>
            </a:r>
            <a:r>
              <a:rPr lang="uk-UA" dirty="0" smtClean="0"/>
              <a:t> ознак (деталей). C. М. Корсаков позиціонує свої машини, як такі, що посилюють людський розум для одночасного охоплення великої кількості об'єктів та їх порівняння за множиною ознак. Для реалізації своїх машин С. М. Корсаков по суті вперше застосував перфоровані карти в інформатиці. До цього перфокарти широко використовувалися в управлінні ткацькими верстатами і в музичних скриньках. У роботах С. М. Корсакова міститься ціла плеяда нових для того часу ідей, як то: багатокритеріальний пошук з урахуванням відносного ступеня важливості різних критеріїв, спосіб обробки великих масивів даних, витоки сучасних експертних систем, і навіть спроба визначити поняття алгоритму.</a:t>
            </a:r>
            <a:endParaRPr lang="ru-RU" dirty="0" smtClean="0"/>
          </a:p>
          <a:p>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Корсаков Семен Миколайович</a:t>
            </a:r>
            <a:br>
              <a:rPr lang="uk-UA" dirty="0" smtClean="0"/>
            </a:br>
            <a:r>
              <a:rPr lang="uk-UA" dirty="0" smtClean="0"/>
              <a:t>Простий </a:t>
            </a:r>
            <a:r>
              <a:rPr lang="uk-UA" dirty="0" err="1" smtClean="0"/>
              <a:t>крмпаратор</a:t>
            </a:r>
            <a:endParaRPr lang="uk-UA" dirty="0"/>
          </a:p>
        </p:txBody>
      </p:sp>
      <p:sp>
        <p:nvSpPr>
          <p:cNvPr id="3" name="Содержимое 2"/>
          <p:cNvSpPr>
            <a:spLocks noGrp="1"/>
          </p:cNvSpPr>
          <p:nvPr>
            <p:ph idx="1"/>
          </p:nvPr>
        </p:nvSpPr>
        <p:spPr/>
        <p:txBody>
          <a:bodyPr>
            <a:normAutofit fontScale="92500" lnSpcReduction="20000"/>
          </a:bodyPr>
          <a:lstStyle/>
          <a:p>
            <a:r>
              <a:rPr lang="uk-UA" dirty="0" smtClean="0"/>
              <a:t>С. М. Корсаков зробив два кроки до просування своїх винаходів. У 1832 р. ним була видана брошура «Нариси нового способу дослідження за допомогою машин, які порівнюють ідеї». За традицією того часу, брошура була написана французькою мовою. У тому ж році С. М. Корсаков робить спробу подати свої винаходи на розсуд Імператорської Академії наук у Санкт-Петербурзі. Однак С. М. Корсакову не пощастило. Винаходи його не були належним чином оцінені сучасниками й не отримали офіційної підтримки. Висновок комісії містив іронічне зауваження: "Пан Корсаков витратив занадто багато розумових здібностей на те, щоб навчити інших обходитися без них".</a:t>
            </a:r>
            <a:endParaRPr lang="ru-RU" dirty="0" smtClean="0"/>
          </a:p>
          <a:p>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Корсаков Семен Миколайович</a:t>
            </a:r>
            <a:endParaRPr lang="uk-UA" dirty="0"/>
          </a:p>
        </p:txBody>
      </p:sp>
      <p:sp>
        <p:nvSpPr>
          <p:cNvPr id="3" name="Содержимое 2"/>
          <p:cNvSpPr>
            <a:spLocks noGrp="1"/>
          </p:cNvSpPr>
          <p:nvPr>
            <p:ph idx="1"/>
          </p:nvPr>
        </p:nvSpPr>
        <p:spPr/>
        <p:txBody>
          <a:bodyPr>
            <a:normAutofit fontScale="85000" lnSpcReduction="10000"/>
          </a:bodyPr>
          <a:lstStyle/>
          <a:p>
            <a:r>
              <a:rPr lang="uk-UA" dirty="0" smtClean="0"/>
              <a:t>Ретроспектива повторного відкриття</a:t>
            </a:r>
            <a:endParaRPr lang="ru-RU" b="1" dirty="0" smtClean="0"/>
          </a:p>
          <a:p>
            <a:r>
              <a:rPr lang="uk-UA" dirty="0" smtClean="0"/>
              <a:t>У 1961 році М.І. </a:t>
            </a:r>
            <a:r>
              <a:rPr lang="uk-UA" dirty="0" err="1" smtClean="0"/>
              <a:t>Радовский</a:t>
            </a:r>
            <a:r>
              <a:rPr lang="uk-UA" dirty="0" smtClean="0"/>
              <a:t> опублікував архівні документи Академії наук СРСР, що відносяться до подання С. М. Корсакова. У 1980-х роках публікації М.І. </a:t>
            </a:r>
            <a:r>
              <a:rPr lang="uk-UA" dirty="0" err="1" smtClean="0"/>
              <a:t>Радовского</a:t>
            </a:r>
            <a:r>
              <a:rPr lang="uk-UA" dirty="0" smtClean="0"/>
              <a:t> привернули увагу професора кафедри кібернетики Московського інженерно-фізичного інституту Г. Н. </a:t>
            </a:r>
            <a:r>
              <a:rPr lang="uk-UA" dirty="0" err="1" smtClean="0"/>
              <a:t>Поварова</a:t>
            </a:r>
            <a:r>
              <a:rPr lang="uk-UA" dirty="0" smtClean="0"/>
              <a:t>, якому ми більшою мірою зобов'язані усвідомленням значущості та повторним відкриттям винаходів С. М. Корсакова. Оцінка праць С. М. Корсакова вперше була викладена Г. Н. </a:t>
            </a:r>
            <a:r>
              <a:rPr lang="uk-UA" dirty="0" err="1" smtClean="0"/>
              <a:t>Поваровом</a:t>
            </a:r>
            <a:r>
              <a:rPr lang="uk-UA" dirty="0" smtClean="0"/>
              <a:t> в 1982 році на семінарі з штучного інтелекту, що проходив під керівництвом Е.А. Александрова в Центральному Будинку культури медичних працівників (м. Москва).</a:t>
            </a:r>
            <a:endParaRPr lang="ru-RU" dirty="0" smtClean="0"/>
          </a:p>
          <a:p>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Корсаков Семен Миколайович</a:t>
            </a:r>
            <a:br>
              <a:rPr lang="uk-UA" dirty="0" smtClean="0"/>
            </a:br>
            <a:r>
              <a:rPr lang="uk-UA" sz="3600" dirty="0" smtClean="0"/>
              <a:t>Ретроспектива повторного відкриття</a:t>
            </a:r>
            <a:r>
              <a:rPr lang="ru-RU" dirty="0" smtClean="0"/>
              <a:t/>
            </a:r>
            <a:br>
              <a:rPr lang="ru-RU" dirty="0" smtClean="0"/>
            </a:br>
            <a:endParaRPr lang="uk-UA" dirty="0"/>
          </a:p>
        </p:txBody>
      </p:sp>
      <p:sp>
        <p:nvSpPr>
          <p:cNvPr id="3" name="Содержимое 2"/>
          <p:cNvSpPr>
            <a:spLocks noGrp="1"/>
          </p:cNvSpPr>
          <p:nvPr>
            <p:ph idx="1"/>
          </p:nvPr>
        </p:nvSpPr>
        <p:spPr/>
        <p:txBody>
          <a:bodyPr>
            <a:normAutofit fontScale="25000" lnSpcReduction="20000"/>
          </a:bodyPr>
          <a:lstStyle/>
          <a:p>
            <a:r>
              <a:rPr lang="uk-UA" sz="6400" dirty="0" smtClean="0"/>
              <a:t>У новітні часи, в 2001 році Г. Н. </a:t>
            </a:r>
            <a:r>
              <a:rPr lang="uk-UA" sz="6400" dirty="0" err="1" smtClean="0"/>
              <a:t>Поваров</a:t>
            </a:r>
            <a:r>
              <a:rPr lang="uk-UA" sz="6400" dirty="0" smtClean="0"/>
              <a:t> опублікував статтю про винаходи С. М. Корсакова у книзі «Машинні обчислення в Росії», виданій в Німеччині. Будучи виданою англійською мовою, і тому доступною всьому світові, ця публікація стала реабілітацією незаслужено забутих робіт С. М. Корсакова. Перша велика стаття російською мовою про винаходи С. М. Корсакова була опублікована А. Ю. </a:t>
            </a:r>
            <a:r>
              <a:rPr lang="uk-UA" sz="6400" dirty="0" err="1" smtClean="0"/>
              <a:t>Нітусовим</a:t>
            </a:r>
            <a:r>
              <a:rPr lang="uk-UA" sz="6400" dirty="0" smtClean="0"/>
              <a:t> у тижневику PC </a:t>
            </a:r>
            <a:r>
              <a:rPr lang="uk-UA" sz="6400" dirty="0" err="1" smtClean="0"/>
              <a:t>Week</a:t>
            </a:r>
            <a:r>
              <a:rPr lang="uk-UA" sz="6400" dirty="0" smtClean="0"/>
              <a:t> / RE № 26 за 2005 рік. У 2007 році зусиллями студентки кафедри кібернетики МІФІ А. І. Зінчук була </a:t>
            </a:r>
            <a:r>
              <a:rPr lang="uk-UA" sz="6400" dirty="0" err="1" smtClean="0"/>
              <a:t>візуалізувана</a:t>
            </a:r>
            <a:r>
              <a:rPr lang="uk-UA" sz="6400" dirty="0" smtClean="0"/>
              <a:t> робота </a:t>
            </a:r>
            <a:r>
              <a:rPr lang="uk-UA" sz="6400" dirty="0" err="1" smtClean="0"/>
              <a:t>гомеоскопа</a:t>
            </a:r>
            <a:r>
              <a:rPr lang="uk-UA" sz="6400" dirty="0" smtClean="0"/>
              <a:t> прямолінійного з нерухомими частинами. Машини С. М. Корсакова згадуються в роботі В. В. Шилова "Логічні машини та їх творці", опублікованій у 2008 р. Переклад брошури С. М. Корсакова, виданої в оригіналі французькою мовою, вийшов в 2009 р. у видавництві МІФІ за редакцією доцента кафедри кібернетики МІФІ А. С. Михайлова. Брошура та її переклад містять докладний опис функціонування всіх п'яти винайдених машин. У статті А. С. Михайлова, що супроводжує переклад брошури С. М. Корсакова, наводиться спроба інтерпретації функціонування машин С. М. Корсакова в сучасних термінах операцій з множинами, а також дається вказівка на натяки С. М. Корсаковим на ряд сучасних понять. </a:t>
            </a:r>
            <a:r>
              <a:rPr lang="uk-UA" sz="6400" dirty="0" err="1" smtClean="0"/>
              <a:t>Теоретико-множинна</a:t>
            </a:r>
            <a:r>
              <a:rPr lang="uk-UA" sz="6400" dirty="0" smtClean="0"/>
              <a:t> інтерпретація роботи машин С. М. Корсакова також обговорювалася на Науковій сесії МІФІ-2009. Уже в першій половині XIX століття машини С. М. Корсакова реалізовували основні операції з множинами, тобто той самий базис, який і донині лежить в основі дискретної математики.</a:t>
            </a:r>
            <a:endParaRPr lang="ru-RU" sz="6400" dirty="0" smtClean="0"/>
          </a:p>
          <a:p>
            <a:endParaRPr 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Корсаков Семен Миколайович</a:t>
            </a:r>
            <a:br>
              <a:rPr lang="uk-UA" dirty="0" smtClean="0"/>
            </a:br>
            <a:r>
              <a:rPr lang="uk-UA" sz="3600" dirty="0" smtClean="0"/>
              <a:t>Ретроспектива повторного відкриття</a:t>
            </a:r>
            <a:r>
              <a:rPr lang="ru-RU" dirty="0" smtClean="0"/>
              <a:t/>
            </a:r>
            <a:br>
              <a:rPr lang="ru-RU" dirty="0" smtClean="0"/>
            </a:br>
            <a:endParaRPr lang="uk-UA" dirty="0"/>
          </a:p>
        </p:txBody>
      </p:sp>
      <p:sp>
        <p:nvSpPr>
          <p:cNvPr id="3" name="Содержимое 2"/>
          <p:cNvSpPr>
            <a:spLocks noGrp="1"/>
          </p:cNvSpPr>
          <p:nvPr>
            <p:ph idx="1"/>
          </p:nvPr>
        </p:nvSpPr>
        <p:spPr/>
        <p:txBody>
          <a:bodyPr>
            <a:normAutofit fontScale="70000" lnSpcReduction="20000"/>
          </a:bodyPr>
          <a:lstStyle/>
          <a:p>
            <a:r>
              <a:rPr lang="uk-UA" dirty="0" smtClean="0"/>
              <a:t>Подібно до </a:t>
            </a:r>
            <a:r>
              <a:rPr lang="uk-UA" u="sng" dirty="0" err="1" smtClean="0">
                <a:hlinkClick r:id="rId2" tooltip="Чарлз Беббідж"/>
              </a:rPr>
              <a:t>Беббіджа</a:t>
            </a:r>
            <a:r>
              <a:rPr lang="uk-UA" dirty="0" smtClean="0"/>
              <a:t>, </a:t>
            </a:r>
            <a:r>
              <a:rPr lang="uk-UA" dirty="0" err="1" smtClean="0"/>
              <a:t>Корcаков</a:t>
            </a:r>
            <a:r>
              <a:rPr lang="uk-UA" dirty="0" smtClean="0"/>
              <a:t> випередив сучасників своїми ідеями - відсутність розуміння з боку таких блискучих вчених, </a:t>
            </a:r>
            <a:r>
              <a:rPr lang="uk-UA" dirty="0" err="1" smtClean="0"/>
              <a:t>як</a:t>
            </a:r>
            <a:r>
              <a:rPr lang="uk-UA" u="sng" dirty="0" err="1" smtClean="0">
                <a:hlinkClick r:id="rId3" tooltip="Остроградський Михайло Васильович"/>
              </a:rPr>
              <a:t>Остроградський</a:t>
            </a:r>
            <a:r>
              <a:rPr lang="uk-UA" dirty="0" smtClean="0"/>
              <a:t>, може бути непрямим цьому доказом. Корсаков використовував перфокарти для класифікації, </a:t>
            </a:r>
            <a:r>
              <a:rPr lang="uk-UA" dirty="0" err="1" smtClean="0"/>
              <a:t>Беббідж</a:t>
            </a:r>
            <a:r>
              <a:rPr lang="uk-UA" dirty="0" smtClean="0"/>
              <a:t> - для рахунку, а пізніше </a:t>
            </a:r>
            <a:r>
              <a:rPr lang="uk-UA" u="sng" dirty="0" smtClean="0">
                <a:hlinkClick r:id="rId4" tooltip="Герман Голлеріт (ще не написана)"/>
              </a:rPr>
              <a:t>Герман </a:t>
            </a:r>
            <a:r>
              <a:rPr lang="uk-UA" u="sng" dirty="0" err="1" smtClean="0">
                <a:hlinkClick r:id="rId4" tooltip="Герман Голлеріт (ще не написана)"/>
              </a:rPr>
              <a:t>Голлеріт</a:t>
            </a:r>
            <a:r>
              <a:rPr lang="uk-UA" dirty="0" smtClean="0"/>
              <a:t> - для того й іншого. </a:t>
            </a:r>
            <a:r>
              <a:rPr lang="uk-UA" dirty="0" err="1" smtClean="0"/>
              <a:t>Перфокарточні</a:t>
            </a:r>
            <a:r>
              <a:rPr lang="uk-UA" dirty="0" smtClean="0"/>
              <a:t> машини </a:t>
            </a:r>
            <a:r>
              <a:rPr lang="uk-UA" dirty="0" err="1" smtClean="0"/>
              <a:t>Голлеріта</a:t>
            </a:r>
            <a:r>
              <a:rPr lang="uk-UA" dirty="0" smtClean="0"/>
              <a:t> - табулятори - були розроблені 1887 року для аналізу результатів перепису населення в США. Подібно до машин Корсакова, вони групували дані опитувань за категоріями (у </a:t>
            </a:r>
            <a:r>
              <a:rPr lang="uk-UA" dirty="0" err="1" smtClean="0"/>
              <a:t>Голлеріта</a:t>
            </a:r>
            <a:r>
              <a:rPr lang="uk-UA" dirty="0" smtClean="0"/>
              <a:t> - вік, стать, сімейне становище і т. ін.), але вже мали електричні елементи: контакти та сигнальні лампи. У 1911 р. вдосконалені табулятори поклали початок всесвітньо відомій комп'ютерній компанії IBM. У Росії вони набули великої популярності з початку ХХ століття під назвою "лічильно-аналітичні машини". Спочатку їх купували за кордоном, а після революції виробляли в Москві на спеціально побудованому заводі лічильно-аналітичних машин - САМ. Після Великої Вітчизняної війни він був перетворений на підприємство, що випускає перші радянські електронно-обчислювальні машини.</a:t>
            </a:r>
            <a:endParaRPr lang="ru-RU" dirty="0" smtClean="0"/>
          </a:p>
          <a:p>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Корсаков Семен Миколайович</a:t>
            </a:r>
            <a:endParaRPr lang="uk-UA" dirty="0"/>
          </a:p>
        </p:txBody>
      </p:sp>
      <p:sp>
        <p:nvSpPr>
          <p:cNvPr id="3" name="Содержимое 2"/>
          <p:cNvSpPr>
            <a:spLocks noGrp="1"/>
          </p:cNvSpPr>
          <p:nvPr>
            <p:ph idx="1"/>
          </p:nvPr>
        </p:nvSpPr>
        <p:spPr/>
        <p:txBody>
          <a:bodyPr>
            <a:normAutofit fontScale="77500" lnSpcReduction="20000"/>
          </a:bodyPr>
          <a:lstStyle/>
          <a:p>
            <a:r>
              <a:rPr lang="uk-UA" dirty="0" smtClean="0"/>
              <a:t>Висновки</a:t>
            </a:r>
            <a:endParaRPr lang="ru-RU" b="1" dirty="0" smtClean="0"/>
          </a:p>
          <a:p>
            <a:r>
              <a:rPr lang="uk-UA" dirty="0" smtClean="0"/>
              <a:t>Пристрої, подібні машинам Корсакова, вперше з'явилися тільки на початку ХХ століття. У них використовувалися карти з перфорацією по краях.</a:t>
            </a:r>
            <a:endParaRPr lang="ru-RU" dirty="0" smtClean="0"/>
          </a:p>
          <a:p>
            <a:r>
              <a:rPr lang="uk-UA" dirty="0" smtClean="0"/>
              <a:t>Обидва винахідники - і Корсаков, і </a:t>
            </a:r>
            <a:r>
              <a:rPr lang="uk-UA" dirty="0" err="1" smtClean="0"/>
              <a:t>Беббідж</a:t>
            </a:r>
            <a:r>
              <a:rPr lang="uk-UA" dirty="0" smtClean="0"/>
              <a:t> - піонери науки, які заслуговують на найглибшу повагу. Говорити про чийсь "хронологічний пріоритет" нема сенсу. Нікому точно не відомо, коли вперше виникли ідеї їхніх проектів, яким був шлях до створення реально працюючих пристроїв, і до того ж різниця в декілька років в історичній перспективі незначна.</a:t>
            </a:r>
            <a:endParaRPr lang="ru-RU" dirty="0" smtClean="0"/>
          </a:p>
          <a:p>
            <a:r>
              <a:rPr lang="uk-UA" dirty="0" smtClean="0"/>
              <a:t>У цілому видається, що винаходи С. М. Корсакова є несподівано відкритою перлиною історії як російської, так і світової кібернетики та інформатики.</a:t>
            </a:r>
            <a:endParaRPr lang="ru-RU" dirty="0" smtClean="0"/>
          </a:p>
          <a:p>
            <a:r>
              <a:rPr lang="uk-UA" dirty="0" smtClean="0"/>
              <a:t> </a:t>
            </a:r>
            <a:endParaRPr lang="ru-RU" dirty="0" smtClean="0"/>
          </a:p>
          <a:p>
            <a:endParaRPr lang="uk-U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Цитати</a:t>
            </a:r>
            <a:r>
              <a:rPr lang="ru-RU" dirty="0" smtClean="0"/>
              <a:t> </a:t>
            </a:r>
            <a:r>
              <a:rPr lang="ru-RU" dirty="0" err="1" smtClean="0"/>
              <a:t>відомих</a:t>
            </a:r>
            <a:r>
              <a:rPr lang="ru-RU" dirty="0" smtClean="0"/>
              <a:t> </a:t>
            </a:r>
            <a:r>
              <a:rPr lang="ru-RU" dirty="0" err="1" smtClean="0"/>
              <a:t>інформатиків</a:t>
            </a:r>
            <a:r>
              <a:rPr lang="ru-RU" dirty="0" smtClean="0"/>
              <a:t>...</a:t>
            </a:r>
            <a:endParaRPr lang="uk-UA" dirty="0"/>
          </a:p>
        </p:txBody>
      </p:sp>
      <p:sp>
        <p:nvSpPr>
          <p:cNvPr id="3" name="Содержимое 2"/>
          <p:cNvSpPr>
            <a:spLocks noGrp="1"/>
          </p:cNvSpPr>
          <p:nvPr>
            <p:ph idx="1"/>
          </p:nvPr>
        </p:nvSpPr>
        <p:spPr/>
        <p:txBody>
          <a:bodyPr>
            <a:normAutofit fontScale="47500" lnSpcReduction="20000"/>
          </a:bodyPr>
          <a:lstStyle/>
          <a:p>
            <a:r>
              <a:rPr lang="ru-RU" sz="3300" b="1" dirty="0" smtClean="0"/>
              <a:t>1.</a:t>
            </a:r>
            <a:r>
              <a:rPr lang="ru-RU" sz="3300" dirty="0" smtClean="0"/>
              <a:t>       Отсутствие свободного места - вот стабильное состояние дисков.</a:t>
            </a:r>
          </a:p>
          <a:p>
            <a:r>
              <a:rPr lang="ru-RU" sz="3300" dirty="0" smtClean="0"/>
              <a:t>(</a:t>
            </a:r>
            <a:r>
              <a:rPr lang="ru-RU" sz="3300" dirty="0" err="1" smtClean="0"/>
              <a:t>Ken</a:t>
            </a:r>
            <a:r>
              <a:rPr lang="ru-RU" sz="3300" dirty="0" smtClean="0"/>
              <a:t> </a:t>
            </a:r>
            <a:r>
              <a:rPr lang="ru-RU" sz="3300" dirty="0" err="1" smtClean="0"/>
              <a:t>Thompson</a:t>
            </a:r>
            <a:r>
              <a:rPr lang="ru-RU" sz="3300" dirty="0" smtClean="0"/>
              <a:t>, один из отцов ОС </a:t>
            </a:r>
            <a:r>
              <a:rPr lang="ru-RU" sz="3300" dirty="0" err="1" smtClean="0"/>
              <a:t>Unix</a:t>
            </a:r>
            <a:r>
              <a:rPr lang="ru-RU" sz="3300" dirty="0" smtClean="0"/>
              <a:t>)</a:t>
            </a:r>
          </a:p>
          <a:p>
            <a:r>
              <a:rPr lang="ru-RU" sz="3300" b="1" dirty="0" smtClean="0"/>
              <a:t>2.</a:t>
            </a:r>
            <a:r>
              <a:rPr lang="ru-RU" sz="3300" dirty="0" smtClean="0"/>
              <a:t>       Программирование - это соревнование производителей </a:t>
            </a:r>
            <a:r>
              <a:rPr lang="ru-RU" sz="3300" dirty="0" err="1" smtClean="0"/>
              <a:t>идиотоустойчивых</a:t>
            </a:r>
            <a:r>
              <a:rPr lang="ru-RU" sz="3300" dirty="0" smtClean="0"/>
              <a:t> программ и Вселенной, создающей все более изощренных </a:t>
            </a:r>
            <a:r>
              <a:rPr lang="ru-RU" sz="3300" dirty="0" err="1" smtClean="0"/>
              <a:t>идиотов</a:t>
            </a:r>
            <a:r>
              <a:rPr lang="ru-RU" sz="3300" dirty="0" smtClean="0"/>
              <a:t>. До сих пор Вселенная побеждала.</a:t>
            </a:r>
          </a:p>
          <a:p>
            <a:r>
              <a:rPr lang="ru-RU" sz="3300" dirty="0" smtClean="0"/>
              <a:t>(</a:t>
            </a:r>
            <a:r>
              <a:rPr lang="ru-RU" sz="3300" dirty="0" err="1" smtClean="0"/>
              <a:t>Rich</a:t>
            </a:r>
            <a:r>
              <a:rPr lang="ru-RU" sz="3300" dirty="0" smtClean="0"/>
              <a:t> </a:t>
            </a:r>
            <a:r>
              <a:rPr lang="ru-RU" sz="3300" dirty="0" err="1" smtClean="0"/>
              <a:t>Cook</a:t>
            </a:r>
            <a:r>
              <a:rPr lang="ru-RU" sz="3300" dirty="0" smtClean="0"/>
              <a:t>)</a:t>
            </a:r>
          </a:p>
          <a:p>
            <a:r>
              <a:rPr lang="ru-RU" sz="3300" b="1" dirty="0" smtClean="0"/>
              <a:t>3.</a:t>
            </a:r>
            <a:r>
              <a:rPr lang="ru-RU" sz="3300" dirty="0" smtClean="0"/>
              <a:t>       Помни, что день, проведенный без </a:t>
            </a:r>
            <a:r>
              <a:rPr lang="ru-RU" sz="3300" dirty="0" err="1" smtClean="0"/>
              <a:t>залатывания</a:t>
            </a:r>
            <a:r>
              <a:rPr lang="ru-RU" sz="3300" dirty="0" smtClean="0"/>
              <a:t> операционной системы, подобен дню без солнечного света.</a:t>
            </a:r>
          </a:p>
          <a:p>
            <a:r>
              <a:rPr lang="ru-RU" sz="3300" dirty="0" smtClean="0"/>
              <a:t>(</a:t>
            </a:r>
            <a:r>
              <a:rPr lang="ru-RU" sz="3300" dirty="0" err="1" smtClean="0"/>
              <a:t>Peter</a:t>
            </a:r>
            <a:r>
              <a:rPr lang="ru-RU" sz="3300" dirty="0" smtClean="0"/>
              <a:t> </a:t>
            </a:r>
            <a:r>
              <a:rPr lang="ru-RU" sz="3300" dirty="0" err="1" smtClean="0"/>
              <a:t>Galvin</a:t>
            </a:r>
            <a:r>
              <a:rPr lang="ru-RU" sz="3300" dirty="0" smtClean="0"/>
              <a:t> в электронном журнале "</a:t>
            </a:r>
            <a:r>
              <a:rPr lang="ru-RU" sz="3300" dirty="0" err="1" smtClean="0"/>
              <a:t>SunWorld</a:t>
            </a:r>
            <a:r>
              <a:rPr lang="ru-RU" sz="3300" dirty="0" smtClean="0"/>
              <a:t> </a:t>
            </a:r>
            <a:r>
              <a:rPr lang="ru-RU" sz="3300" dirty="0" err="1" smtClean="0"/>
              <a:t>Online</a:t>
            </a:r>
            <a:r>
              <a:rPr lang="ru-RU" sz="3300" dirty="0" smtClean="0"/>
              <a:t>)</a:t>
            </a:r>
          </a:p>
          <a:p>
            <a:r>
              <a:rPr lang="ru-RU" sz="3300" b="1" dirty="0" smtClean="0"/>
              <a:t>4.</a:t>
            </a:r>
            <a:r>
              <a:rPr lang="ru-RU" sz="3300" dirty="0" smtClean="0"/>
              <a:t>       Философия языка программирования </a:t>
            </a:r>
            <a:r>
              <a:rPr lang="ru-RU" sz="3300" dirty="0" err="1" smtClean="0"/>
              <a:t>Perl</a:t>
            </a:r>
            <a:r>
              <a:rPr lang="ru-RU" sz="3300" dirty="0" smtClean="0"/>
              <a:t> заключается в том, чтобы дать вам достаточно средств для любых действий. Даже для того, чтобы повеситься.</a:t>
            </a:r>
          </a:p>
          <a:p>
            <a:r>
              <a:rPr lang="ru-RU" sz="3300" dirty="0" smtClean="0"/>
              <a:t>(</a:t>
            </a:r>
            <a:r>
              <a:rPr lang="en-US" sz="3300" dirty="0" smtClean="0"/>
              <a:t>Larry Wall</a:t>
            </a:r>
            <a:r>
              <a:rPr lang="ru-RU" sz="3300" dirty="0" smtClean="0"/>
              <a:t>, </a:t>
            </a:r>
            <a:r>
              <a:rPr lang="en-US" sz="3300" dirty="0" smtClean="0"/>
              <a:t>Randall L</a:t>
            </a:r>
            <a:r>
              <a:rPr lang="ru-RU" sz="3300" dirty="0" smtClean="0"/>
              <a:t>. "</a:t>
            </a:r>
            <a:r>
              <a:rPr lang="en-US" sz="3300" dirty="0" smtClean="0"/>
              <a:t>Schwartz Programming Perl</a:t>
            </a:r>
            <a:r>
              <a:rPr lang="ru-RU" sz="3300" dirty="0" smtClean="0"/>
              <a:t>")</a:t>
            </a:r>
          </a:p>
          <a:p>
            <a:r>
              <a:rPr lang="ru-RU" sz="3300" b="1" dirty="0" smtClean="0"/>
              <a:t>5.</a:t>
            </a:r>
            <a:r>
              <a:rPr lang="ru-RU" sz="3300" dirty="0" smtClean="0"/>
              <a:t>       Священник молится о помощи: "О Господи, дай мне силы знать, в чем смысл жизни?" После томительной паузы с небес раздается громоподобный Голос: "Прочти же, наконец, FAQ!"</a:t>
            </a:r>
          </a:p>
          <a:p>
            <a:r>
              <a:rPr lang="ru-RU" sz="3300" b="1" dirty="0" smtClean="0"/>
              <a:t>6.</a:t>
            </a:r>
            <a:r>
              <a:rPr lang="ru-RU" sz="3300" dirty="0" smtClean="0"/>
              <a:t>       Человеку свойственно ошибаться. Для того, чтобы все окончательно испортить, требуется пароль администратора.</a:t>
            </a:r>
          </a:p>
          <a:p>
            <a:r>
              <a:rPr lang="ru-RU" sz="3300" b="1" dirty="0" smtClean="0"/>
              <a:t>7.</a:t>
            </a:r>
            <a:r>
              <a:rPr lang="ru-RU" sz="3300" dirty="0" smtClean="0"/>
              <a:t>       Мир не подчиняется больше силе оружия, энергии или денег. Он управляется единичками и ноликами, битами данных, всего лишь электронами</a:t>
            </a:r>
          </a:p>
          <a:p>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7300" b="0" dirty="0" smtClean="0"/>
              <a:t>Тоні </a:t>
            </a:r>
            <a:r>
              <a:rPr lang="uk-UA" sz="7300" b="0" dirty="0" err="1" smtClean="0"/>
              <a:t>Гоар</a:t>
            </a:r>
            <a:r>
              <a:rPr lang="ru-RU" dirty="0" smtClean="0"/>
              <a:t/>
            </a:r>
            <a:br>
              <a:rPr lang="ru-RU" dirty="0" smtClean="0"/>
            </a:br>
            <a:endParaRPr lang="uk-UA" dirty="0"/>
          </a:p>
        </p:txBody>
      </p:sp>
      <p:graphicFrame>
        <p:nvGraphicFramePr>
          <p:cNvPr id="8" name="Содержимое 7"/>
          <p:cNvGraphicFramePr>
            <a:graphicFrameLocks noGrp="1"/>
          </p:cNvGraphicFramePr>
          <p:nvPr>
            <p:ph idx="1"/>
          </p:nvPr>
        </p:nvGraphicFramePr>
        <p:xfrm>
          <a:off x="3131840" y="1268758"/>
          <a:ext cx="5328592" cy="5409200"/>
        </p:xfrm>
        <a:graphic>
          <a:graphicData uri="http://schemas.openxmlformats.org/drawingml/2006/table">
            <a:tbl>
              <a:tblPr/>
              <a:tblGrid>
                <a:gridCol w="2499117"/>
                <a:gridCol w="2829475"/>
              </a:tblGrid>
              <a:tr h="361473">
                <a:tc gridSpan="2">
                  <a:txBody>
                    <a:bodyPr/>
                    <a:lstStyle/>
                    <a:p>
                      <a:pPr algn="ctr">
                        <a:lnSpc>
                          <a:spcPts val="1500"/>
                        </a:lnSpc>
                        <a:spcAft>
                          <a:spcPts val="375"/>
                        </a:spcAft>
                      </a:pPr>
                      <a:r>
                        <a:rPr lang="uk-UA" sz="1400" b="1" dirty="0" err="1">
                          <a:latin typeface="Calibri"/>
                          <a:ea typeface="Calibri"/>
                          <a:cs typeface="Times New Roman"/>
                        </a:rPr>
                        <a:t>Чарлз</a:t>
                      </a:r>
                      <a:r>
                        <a:rPr lang="uk-UA" sz="1400" b="1" dirty="0">
                          <a:latin typeface="Calibri"/>
                          <a:ea typeface="Calibri"/>
                          <a:cs typeface="Times New Roman"/>
                        </a:rPr>
                        <a:t> Ентоні </a:t>
                      </a:r>
                      <a:r>
                        <a:rPr lang="uk-UA" sz="1400" b="1" dirty="0" err="1">
                          <a:latin typeface="Calibri"/>
                          <a:ea typeface="Calibri"/>
                          <a:cs typeface="Times New Roman"/>
                        </a:rPr>
                        <a:t>Річард</a:t>
                      </a:r>
                      <a:r>
                        <a:rPr lang="uk-UA" sz="1400" b="1" dirty="0">
                          <a:latin typeface="Calibri"/>
                          <a:ea typeface="Calibri"/>
                          <a:cs typeface="Times New Roman"/>
                        </a:rPr>
                        <a:t> </a:t>
                      </a:r>
                      <a:r>
                        <a:rPr lang="uk-UA" sz="1400" b="1" dirty="0" err="1">
                          <a:latin typeface="Calibri"/>
                          <a:ea typeface="Calibri"/>
                          <a:cs typeface="Times New Roman"/>
                        </a:rPr>
                        <a:t>Гоар</a:t>
                      </a:r>
                      <a:endParaRPr lang="ru-RU" sz="11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c hMerge="1">
                  <a:txBody>
                    <a:bodyPr/>
                    <a:lstStyle/>
                    <a:p>
                      <a:endParaRPr lang="uk-UA"/>
                    </a:p>
                  </a:txBody>
                  <a:tcPr/>
                </a:tc>
              </a:tr>
              <a:tr h="361473">
                <a:tc gridSpan="2">
                  <a:txBody>
                    <a:bodyPr/>
                    <a:lstStyle/>
                    <a:p>
                      <a:pPr algn="ctr">
                        <a:lnSpc>
                          <a:spcPts val="1500"/>
                        </a:lnSpc>
                        <a:spcAft>
                          <a:spcPts val="75"/>
                        </a:spcAft>
                      </a:pPr>
                      <a:r>
                        <a:rPr lang="uk-UA" sz="1400">
                          <a:latin typeface="Calibri"/>
                          <a:ea typeface="Calibri"/>
                          <a:cs typeface="Times New Roman"/>
                        </a:rPr>
                        <a:t>Charles Antony Richard Hoare</a:t>
                      </a:r>
                      <a:endParaRPr lang="ru-RU" sz="1100">
                        <a:latin typeface="Calibri"/>
                        <a:ea typeface="Calibri"/>
                        <a:cs typeface="Times New Roman"/>
                      </a:endParaRPr>
                    </a:p>
                  </a:txBody>
                  <a:tcPr marL="47625" marR="47625" marT="47625" marB="47625" anchor="ctr">
                    <a:lnL>
                      <a:noFill/>
                    </a:lnL>
                    <a:lnR>
                      <a:noFill/>
                    </a:lnR>
                    <a:lnT>
                      <a:noFill/>
                    </a:lnT>
                    <a:lnB>
                      <a:noFill/>
                    </a:lnB>
                    <a:solidFill>
                      <a:srgbClr val="F9F9F9"/>
                    </a:solidFill>
                  </a:tcPr>
                </a:tc>
                <a:tc hMerge="1">
                  <a:txBody>
                    <a:bodyPr/>
                    <a:lstStyle/>
                    <a:p>
                      <a:endParaRPr lang="uk-UA"/>
                    </a:p>
                  </a:txBody>
                  <a:tcPr/>
                </a:tc>
              </a:tr>
              <a:tr h="626553">
                <a:tc gridSpan="2">
                  <a:txBody>
                    <a:bodyPr/>
                    <a:lstStyle/>
                    <a:p>
                      <a:pPr algn="ctr">
                        <a:lnSpc>
                          <a:spcPts val="1500"/>
                        </a:lnSpc>
                        <a:spcAft>
                          <a:spcPts val="1000"/>
                        </a:spcAft>
                      </a:pPr>
                      <a:endParaRPr lang="uk-UA" sz="850" dirty="0">
                        <a:latin typeface="Calibri"/>
                        <a:ea typeface="Calibri"/>
                        <a:cs typeface="Times New Roman"/>
                      </a:endParaRPr>
                    </a:p>
                  </a:txBody>
                  <a:tcPr marL="0" marR="0" marT="152400" marB="152400" anchor="ctr">
                    <a:lnL>
                      <a:noFill/>
                    </a:lnL>
                    <a:lnR>
                      <a:noFill/>
                    </a:lnR>
                    <a:lnT>
                      <a:noFill/>
                    </a:lnT>
                    <a:lnB>
                      <a:noFill/>
                    </a:lnB>
                    <a:solidFill>
                      <a:srgbClr val="F9F9F9"/>
                    </a:solidFill>
                  </a:tcPr>
                </a:tc>
                <a:tc hMerge="1">
                  <a:txBody>
                    <a:bodyPr/>
                    <a:lstStyle/>
                    <a:p>
                      <a:endParaRPr lang="uk-UA"/>
                    </a:p>
                  </a:txBody>
                  <a:tcPr/>
                </a:tc>
              </a:tr>
              <a:tr h="364365">
                <a:tc gridSpan="2">
                  <a:txBody>
                    <a:bodyPr/>
                    <a:lstStyle/>
                    <a:p>
                      <a:pPr>
                        <a:lnSpc>
                          <a:spcPct val="115000"/>
                        </a:lnSpc>
                      </a:pPr>
                      <a:endParaRPr lang="ru-RU" sz="1100" dirty="0">
                        <a:latin typeface="Calibri"/>
                        <a:cs typeface="Times New Roman"/>
                      </a:endParaRPr>
                    </a:p>
                  </a:txBody>
                  <a:tcPr marL="47625" marR="47625" marT="47625" marB="47625" anchor="ctr">
                    <a:lnL>
                      <a:noFill/>
                    </a:lnL>
                    <a:lnR>
                      <a:noFill/>
                    </a:lnR>
                    <a:lnT>
                      <a:noFill/>
                    </a:lnT>
                    <a:lnB>
                      <a:noFill/>
                    </a:lnB>
                    <a:solidFill>
                      <a:srgbClr val="F9F9F9"/>
                    </a:solidFill>
                  </a:tcPr>
                </a:tc>
                <a:tc hMerge="1">
                  <a:txBody>
                    <a:bodyPr/>
                    <a:lstStyle/>
                    <a:p>
                      <a:endParaRPr lang="uk-UA"/>
                    </a:p>
                  </a:txBody>
                  <a:tcPr/>
                </a:tc>
              </a:tr>
              <a:tr h="1084419">
                <a:tc>
                  <a:txBody>
                    <a:bodyPr/>
                    <a:lstStyle/>
                    <a:p>
                      <a:pPr algn="ctr">
                        <a:lnSpc>
                          <a:spcPts val="1500"/>
                        </a:lnSpc>
                        <a:spcAft>
                          <a:spcPts val="1000"/>
                        </a:spcAft>
                      </a:pPr>
                      <a:r>
                        <a:rPr lang="uk-UA" sz="1400" b="1" dirty="0">
                          <a:latin typeface="Calibri"/>
                          <a:ea typeface="Calibri"/>
                          <a:cs typeface="Times New Roman"/>
                        </a:rPr>
                        <a:t>Народився</a:t>
                      </a:r>
                      <a:endParaRPr lang="ru-RU" sz="11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1800" u="none" strike="noStrike" dirty="0">
                          <a:solidFill>
                            <a:srgbClr val="0645AD"/>
                          </a:solidFill>
                          <a:latin typeface="Calibri"/>
                          <a:ea typeface="Calibri"/>
                          <a:cs typeface="Times New Roman"/>
                          <a:hlinkClick r:id="rId2" tooltip="11 січня"/>
                        </a:rPr>
                        <a:t>11 січня</a:t>
                      </a:r>
                      <a:r>
                        <a:rPr lang="uk-UA" sz="1800" dirty="0">
                          <a:latin typeface="Calibri"/>
                          <a:ea typeface="Calibri"/>
                          <a:cs typeface="Times New Roman"/>
                        </a:rPr>
                        <a:t> </a:t>
                      </a:r>
                      <a:r>
                        <a:rPr lang="uk-UA" sz="1800" u="none" strike="noStrike" dirty="0">
                          <a:solidFill>
                            <a:srgbClr val="0645AD"/>
                          </a:solidFill>
                          <a:latin typeface="Calibri"/>
                          <a:ea typeface="Calibri"/>
                          <a:cs typeface="Times New Roman"/>
                          <a:hlinkClick r:id="rId3" tooltip="1934"/>
                        </a:rPr>
                        <a:t>1934</a:t>
                      </a:r>
                      <a:r>
                        <a:rPr lang="uk-UA" sz="1800" dirty="0">
                          <a:latin typeface="Calibri"/>
                          <a:ea typeface="Calibri"/>
                          <a:cs typeface="Times New Roman"/>
                        </a:rPr>
                        <a:t/>
                      </a:r>
                      <a:br>
                        <a:rPr lang="uk-UA" sz="1800" dirty="0">
                          <a:latin typeface="Calibri"/>
                          <a:ea typeface="Calibri"/>
                          <a:cs typeface="Times New Roman"/>
                        </a:rPr>
                      </a:br>
                      <a:r>
                        <a:rPr lang="uk-UA" sz="1800" u="none" strike="noStrike" dirty="0">
                          <a:solidFill>
                            <a:srgbClr val="0645AD"/>
                          </a:solidFill>
                          <a:latin typeface="Calibri"/>
                          <a:ea typeface="Calibri"/>
                          <a:cs typeface="Times New Roman"/>
                          <a:hlinkClick r:id="rId4" tooltip="Коломбо"/>
                        </a:rPr>
                        <a:t>Коломбо</a:t>
                      </a:r>
                      <a:r>
                        <a:rPr lang="uk-UA" sz="1800" dirty="0">
                          <a:latin typeface="Calibri"/>
                          <a:ea typeface="Calibri"/>
                          <a:cs typeface="Times New Roman"/>
                        </a:rPr>
                        <a:t>, </a:t>
                      </a:r>
                      <a:r>
                        <a:rPr lang="uk-UA" sz="1800" u="none" strike="noStrike" dirty="0">
                          <a:solidFill>
                            <a:srgbClr val="0645AD"/>
                          </a:solidFill>
                          <a:latin typeface="Calibri"/>
                          <a:ea typeface="Calibri"/>
                          <a:cs typeface="Times New Roman"/>
                          <a:hlinkClick r:id="rId5" tooltip="Цейлон"/>
                        </a:rPr>
                        <a:t>Цейлон</a:t>
                      </a:r>
                      <a:r>
                        <a:rPr lang="uk-UA" sz="1800" dirty="0">
                          <a:latin typeface="Calibri"/>
                          <a:ea typeface="Calibri"/>
                          <a:cs typeface="Times New Roman"/>
                        </a:rPr>
                        <a:t>, </a:t>
                      </a:r>
                      <a:r>
                        <a:rPr lang="uk-UA" sz="1800" u="none" strike="noStrike" dirty="0">
                          <a:solidFill>
                            <a:srgbClr val="0645AD"/>
                          </a:solidFill>
                          <a:latin typeface="Calibri"/>
                          <a:ea typeface="Calibri"/>
                          <a:cs typeface="Times New Roman"/>
                          <a:hlinkClick r:id="rId6" tooltip="Британська імперія"/>
                        </a:rPr>
                        <a:t>Британська імперія</a:t>
                      </a:r>
                      <a:r>
                        <a:rPr lang="uk-UA" sz="1800" dirty="0">
                          <a:latin typeface="Calibri"/>
                          <a:ea typeface="Calibri"/>
                          <a:cs typeface="Times New Roman"/>
                        </a:rPr>
                        <a:t>, сьогодні </a:t>
                      </a:r>
                      <a:r>
                        <a:rPr lang="uk-UA" sz="1800" u="none" strike="noStrike" dirty="0">
                          <a:solidFill>
                            <a:srgbClr val="0645AD"/>
                          </a:solidFill>
                          <a:latin typeface="Calibri"/>
                          <a:ea typeface="Calibri"/>
                          <a:cs typeface="Times New Roman"/>
                          <a:hlinkClick r:id="rId7" tooltip="Шрі-Ланка"/>
                        </a:rPr>
                        <a:t>Шрі-Ланка</a:t>
                      </a:r>
                      <a:endParaRPr lang="ru-RU" sz="18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r h="442079">
                <a:tc>
                  <a:txBody>
                    <a:bodyPr/>
                    <a:lstStyle/>
                    <a:p>
                      <a:pPr algn="ctr">
                        <a:lnSpc>
                          <a:spcPts val="1500"/>
                        </a:lnSpc>
                        <a:spcAft>
                          <a:spcPts val="1000"/>
                        </a:spcAft>
                      </a:pPr>
                      <a:r>
                        <a:rPr lang="uk-UA" sz="1400" b="1">
                          <a:latin typeface="Calibri"/>
                          <a:ea typeface="Calibri"/>
                          <a:cs typeface="Times New Roman"/>
                        </a:rPr>
                        <a:t>Громадянство</a:t>
                      </a:r>
                      <a:endParaRPr lang="ru-RU" sz="110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2000" u="none" strike="noStrike" dirty="0">
                          <a:solidFill>
                            <a:srgbClr val="0645AD"/>
                          </a:solidFill>
                          <a:latin typeface="Calibri"/>
                          <a:ea typeface="Calibri"/>
                          <a:cs typeface="Times New Roman"/>
                          <a:hlinkClick r:id="rId8" tooltip="Велика Британія"/>
                        </a:rPr>
                        <a:t>Велика Британія</a:t>
                      </a:r>
                      <a:endParaRPr lang="ru-RU" sz="20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r h="361473">
                <a:tc>
                  <a:txBody>
                    <a:bodyPr/>
                    <a:lstStyle/>
                    <a:p>
                      <a:pPr algn="ctr">
                        <a:lnSpc>
                          <a:spcPts val="1500"/>
                        </a:lnSpc>
                        <a:spcAft>
                          <a:spcPts val="1000"/>
                        </a:spcAft>
                      </a:pPr>
                      <a:r>
                        <a:rPr lang="uk-UA" sz="1400" b="1">
                          <a:latin typeface="Calibri"/>
                          <a:ea typeface="Calibri"/>
                          <a:cs typeface="Times New Roman"/>
                        </a:rPr>
                        <a:t>Галузь наукових інтересів</a:t>
                      </a:r>
                      <a:endParaRPr lang="ru-RU" sz="110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2800" u="none" strike="noStrike" dirty="0">
                          <a:solidFill>
                            <a:srgbClr val="0645AD"/>
                          </a:solidFill>
                          <a:latin typeface="Calibri"/>
                          <a:ea typeface="Calibri"/>
                          <a:cs typeface="Times New Roman"/>
                          <a:hlinkClick r:id="rId9" tooltip="Інформатика"/>
                        </a:rPr>
                        <a:t>інформатика</a:t>
                      </a:r>
                      <a:endParaRPr lang="ru-RU" sz="28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r h="602455">
                <a:tc>
                  <a:txBody>
                    <a:bodyPr/>
                    <a:lstStyle/>
                    <a:p>
                      <a:pPr algn="ctr">
                        <a:lnSpc>
                          <a:spcPts val="1500"/>
                        </a:lnSpc>
                        <a:spcAft>
                          <a:spcPts val="1000"/>
                        </a:spcAft>
                      </a:pPr>
                      <a:r>
                        <a:rPr lang="uk-UA" sz="1400" b="1">
                          <a:latin typeface="Calibri"/>
                          <a:ea typeface="Calibri"/>
                          <a:cs typeface="Times New Roman"/>
                        </a:rPr>
                        <a:t>Alma Mater</a:t>
                      </a:r>
                      <a:endParaRPr lang="ru-RU" sz="110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2000" u="none" strike="noStrike" dirty="0">
                          <a:solidFill>
                            <a:srgbClr val="0645AD"/>
                          </a:solidFill>
                          <a:latin typeface="Calibri"/>
                          <a:ea typeface="Calibri"/>
                          <a:cs typeface="Times New Roman"/>
                          <a:hlinkClick r:id="rId10" tooltip="Оксфордський університет"/>
                        </a:rPr>
                        <a:t>Оксфордський університет</a:t>
                      </a:r>
                      <a:r>
                        <a:rPr lang="uk-UA" sz="2000" dirty="0">
                          <a:latin typeface="Calibri"/>
                          <a:ea typeface="Calibri"/>
                          <a:cs typeface="Times New Roman"/>
                        </a:rPr>
                        <a:t>, </a:t>
                      </a:r>
                      <a:r>
                        <a:rPr lang="uk-UA" sz="2000" u="none" strike="noStrike" dirty="0" err="1">
                          <a:solidFill>
                            <a:srgbClr val="0645AD"/>
                          </a:solidFill>
                          <a:latin typeface="Calibri"/>
                          <a:ea typeface="Calibri"/>
                          <a:cs typeface="Times New Roman"/>
                          <a:hlinkClick r:id="rId11" tooltip="МГУ"/>
                        </a:rPr>
                        <a:t>МГУ</a:t>
                      </a:r>
                      <a:endParaRPr lang="ru-RU" sz="20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r h="843437">
                <a:tc>
                  <a:txBody>
                    <a:bodyPr/>
                    <a:lstStyle/>
                    <a:p>
                      <a:pPr algn="ctr">
                        <a:lnSpc>
                          <a:spcPts val="1500"/>
                        </a:lnSpc>
                        <a:spcAft>
                          <a:spcPts val="1000"/>
                        </a:spcAft>
                      </a:pPr>
                      <a:r>
                        <a:rPr lang="uk-UA" sz="1400" b="1">
                          <a:latin typeface="Calibri"/>
                          <a:ea typeface="Calibri"/>
                          <a:cs typeface="Times New Roman"/>
                        </a:rPr>
                        <a:t>Відомий у зв'язку з:</a:t>
                      </a:r>
                      <a:endParaRPr lang="ru-RU" sz="110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1400" dirty="0">
                          <a:latin typeface="Calibri"/>
                          <a:ea typeface="Calibri"/>
                          <a:cs typeface="Times New Roman"/>
                        </a:rPr>
                        <a:t>алгоритм </a:t>
                      </a:r>
                      <a:r>
                        <a:rPr lang="uk-UA" sz="1800" u="none" strike="noStrike" dirty="0">
                          <a:solidFill>
                            <a:srgbClr val="0645AD"/>
                          </a:solidFill>
                          <a:latin typeface="Calibri"/>
                          <a:ea typeface="Calibri"/>
                          <a:cs typeface="Times New Roman"/>
                          <a:hlinkClick r:id="rId12" tooltip="Швидке сортування"/>
                        </a:rPr>
                        <a:t>швидкого сортування</a:t>
                      </a:r>
                      <a:r>
                        <a:rPr lang="uk-UA" sz="1800" dirty="0">
                          <a:latin typeface="Calibri"/>
                          <a:ea typeface="Calibri"/>
                          <a:cs typeface="Times New Roman"/>
                        </a:rPr>
                        <a:t/>
                      </a:r>
                      <a:br>
                        <a:rPr lang="uk-UA" sz="1800" dirty="0">
                          <a:latin typeface="Calibri"/>
                          <a:ea typeface="Calibri"/>
                          <a:cs typeface="Times New Roman"/>
                        </a:rPr>
                      </a:br>
                      <a:r>
                        <a:rPr lang="uk-UA" sz="1800" u="none" strike="noStrike" dirty="0">
                          <a:solidFill>
                            <a:srgbClr val="0645AD"/>
                          </a:solidFill>
                          <a:latin typeface="Calibri"/>
                          <a:ea typeface="Calibri"/>
                          <a:cs typeface="Times New Roman"/>
                          <a:hlinkClick r:id="rId13" tooltip="Логіка Хоара"/>
                        </a:rPr>
                        <a:t>Логіка </a:t>
                      </a:r>
                      <a:r>
                        <a:rPr lang="uk-UA" sz="1800" u="none" strike="noStrike" dirty="0" err="1">
                          <a:solidFill>
                            <a:srgbClr val="0645AD"/>
                          </a:solidFill>
                          <a:latin typeface="Calibri"/>
                          <a:ea typeface="Calibri"/>
                          <a:cs typeface="Times New Roman"/>
                          <a:hlinkClick r:id="rId13" tooltip="Логіка Хоара"/>
                        </a:rPr>
                        <a:t>Хоара</a:t>
                      </a:r>
                      <a:endParaRPr lang="ru-RU" sz="18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r h="361473">
                <a:tc>
                  <a:txBody>
                    <a:bodyPr/>
                    <a:lstStyle/>
                    <a:p>
                      <a:pPr algn="ctr">
                        <a:lnSpc>
                          <a:spcPts val="1500"/>
                        </a:lnSpc>
                        <a:spcAft>
                          <a:spcPts val="1000"/>
                        </a:spcAft>
                      </a:pPr>
                      <a:r>
                        <a:rPr lang="uk-UA" sz="1400" b="1">
                          <a:latin typeface="Calibri"/>
                          <a:ea typeface="Calibri"/>
                          <a:cs typeface="Times New Roman"/>
                        </a:rPr>
                        <a:t>Нагороди</a:t>
                      </a:r>
                      <a:endParaRPr lang="ru-RU" sz="110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2800" u="none" strike="noStrike" dirty="0">
                          <a:solidFill>
                            <a:srgbClr val="0645AD"/>
                          </a:solidFill>
                          <a:latin typeface="Calibri"/>
                          <a:ea typeface="Calibri"/>
                          <a:cs typeface="Times New Roman"/>
                          <a:hlinkClick r:id="rId14" tooltip="Премія Тюрінга"/>
                        </a:rPr>
                        <a:t>Премія Тюрінга</a:t>
                      </a:r>
                      <a:endParaRPr lang="ru-RU" sz="28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bl>
          </a:graphicData>
        </a:graphic>
      </p:graphicFrame>
      <p:sp>
        <p:nvSpPr>
          <p:cNvPr id="3994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39939" name="Рисунок 1" descr="CAR Hoare.jpg">
            <a:hlinkClick r:id="rId15"/>
          </p:cNvPr>
          <p:cNvPicPr>
            <a:picLocks noChangeAspect="1" noChangeArrowheads="1"/>
          </p:cNvPicPr>
          <p:nvPr/>
        </p:nvPicPr>
        <p:blipFill>
          <a:blip r:embed="rId16" cstate="print"/>
          <a:srcRect/>
          <a:stretch>
            <a:fillRect/>
          </a:stretch>
        </p:blipFill>
        <p:spPr bwMode="auto">
          <a:xfrm>
            <a:off x="-14139" y="1268759"/>
            <a:ext cx="3145980" cy="288032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7300" b="0" dirty="0" smtClean="0"/>
              <a:t>Тоні </a:t>
            </a:r>
            <a:r>
              <a:rPr lang="uk-UA" sz="7300" b="0" dirty="0" err="1" smtClean="0"/>
              <a:t>Гоар</a:t>
            </a:r>
            <a:r>
              <a:rPr lang="ru-RU" dirty="0" smtClean="0"/>
              <a:t/>
            </a:r>
            <a:br>
              <a:rPr lang="ru-RU" dirty="0" smtClean="0"/>
            </a:br>
            <a:endParaRPr lang="uk-UA" dirty="0"/>
          </a:p>
        </p:txBody>
      </p:sp>
      <p:sp>
        <p:nvSpPr>
          <p:cNvPr id="3" name="Содержимое 2"/>
          <p:cNvSpPr>
            <a:spLocks noGrp="1"/>
          </p:cNvSpPr>
          <p:nvPr>
            <p:ph idx="1"/>
          </p:nvPr>
        </p:nvSpPr>
        <p:spPr/>
        <p:txBody>
          <a:bodyPr>
            <a:normAutofit fontScale="77500" lnSpcReduction="20000"/>
          </a:bodyPr>
          <a:lstStyle/>
          <a:p>
            <a:r>
              <a:rPr lang="uk-UA" dirty="0" smtClean="0"/>
              <a:t>Сер </a:t>
            </a:r>
            <a:r>
              <a:rPr lang="uk-UA" b="1" dirty="0" err="1" smtClean="0"/>
              <a:t>Чарлз</a:t>
            </a:r>
            <a:r>
              <a:rPr lang="uk-UA" b="1" dirty="0" smtClean="0"/>
              <a:t> Ентоні </a:t>
            </a:r>
            <a:r>
              <a:rPr lang="uk-UA" b="1" dirty="0" err="1" smtClean="0"/>
              <a:t>Річард</a:t>
            </a:r>
            <a:r>
              <a:rPr lang="uk-UA" b="1" dirty="0" smtClean="0"/>
              <a:t> </a:t>
            </a:r>
            <a:r>
              <a:rPr lang="uk-UA" b="1" dirty="0" err="1" smtClean="0"/>
              <a:t>Гоар</a:t>
            </a:r>
            <a:r>
              <a:rPr lang="uk-UA" dirty="0" smtClean="0"/>
              <a:t> (</a:t>
            </a:r>
            <a:r>
              <a:rPr lang="uk-UA" u="sng" dirty="0" smtClean="0">
                <a:hlinkClick r:id="rId2" tooltip="Англійська мова"/>
              </a:rPr>
              <a:t>англ.</a:t>
            </a:r>
            <a:r>
              <a:rPr lang="uk-UA" dirty="0" smtClean="0"/>
              <a:t> </a:t>
            </a:r>
            <a:r>
              <a:rPr lang="ru-RU" i="1" dirty="0" err="1" smtClean="0"/>
              <a:t>Charles</a:t>
            </a:r>
            <a:r>
              <a:rPr lang="ru-RU" i="1" dirty="0" smtClean="0"/>
              <a:t> </a:t>
            </a:r>
            <a:r>
              <a:rPr lang="ru-RU" i="1" dirty="0" err="1" smtClean="0"/>
              <a:t>Antony</a:t>
            </a:r>
            <a:r>
              <a:rPr lang="ru-RU" i="1" dirty="0" smtClean="0"/>
              <a:t> </a:t>
            </a:r>
            <a:r>
              <a:rPr lang="ru-RU" i="1" dirty="0" err="1" smtClean="0"/>
              <a:t>Richard</a:t>
            </a:r>
            <a:r>
              <a:rPr lang="ru-RU" i="1" dirty="0" smtClean="0"/>
              <a:t> </a:t>
            </a:r>
            <a:r>
              <a:rPr lang="ru-RU" i="1" dirty="0" err="1" smtClean="0"/>
              <a:t>Hoare</a:t>
            </a:r>
            <a:r>
              <a:rPr lang="uk-UA" i="1" dirty="0" smtClean="0"/>
              <a:t> або </a:t>
            </a:r>
            <a:r>
              <a:rPr lang="uk-UA" i="1" dirty="0" err="1" smtClean="0"/>
              <a:t>Tony</a:t>
            </a:r>
            <a:r>
              <a:rPr lang="uk-UA" i="1" dirty="0" smtClean="0"/>
              <a:t> </a:t>
            </a:r>
            <a:r>
              <a:rPr lang="uk-UA" i="1" dirty="0" err="1" smtClean="0"/>
              <a:t>Hoareабо</a:t>
            </a:r>
            <a:r>
              <a:rPr lang="uk-UA" i="1" dirty="0" smtClean="0"/>
              <a:t> C.A.R. </a:t>
            </a:r>
            <a:r>
              <a:rPr lang="uk-UA" i="1" dirty="0" err="1" smtClean="0"/>
              <a:t>Hoare</a:t>
            </a:r>
            <a:r>
              <a:rPr lang="uk-UA" i="1" dirty="0" smtClean="0"/>
              <a:t>, народився </a:t>
            </a:r>
            <a:r>
              <a:rPr lang="uk-UA" i="1" u="sng" dirty="0" smtClean="0">
                <a:hlinkClick r:id="rId3" tooltip="11 січня"/>
              </a:rPr>
              <a:t>11 січня</a:t>
            </a:r>
            <a:r>
              <a:rPr lang="uk-UA" i="1" dirty="0" smtClean="0"/>
              <a:t> </a:t>
            </a:r>
            <a:r>
              <a:rPr lang="uk-UA" i="1" u="sng" dirty="0" smtClean="0">
                <a:hlinkClick r:id="rId4" tooltip="1934"/>
              </a:rPr>
              <a:t>1934</a:t>
            </a:r>
            <a:r>
              <a:rPr lang="uk-UA" i="1" dirty="0" smtClean="0"/>
              <a:t>, </a:t>
            </a:r>
            <a:r>
              <a:rPr lang="uk-UA" i="1" u="sng" dirty="0" smtClean="0">
                <a:hlinkClick r:id="rId5" tooltip="Коломбо"/>
              </a:rPr>
              <a:t>Коломбо</a:t>
            </a:r>
            <a:r>
              <a:rPr lang="uk-UA" i="1" dirty="0" smtClean="0"/>
              <a:t>, </a:t>
            </a:r>
            <a:r>
              <a:rPr lang="uk-UA" i="1" u="sng" dirty="0" smtClean="0">
                <a:hlinkClick r:id="rId6" tooltip="Цейлон"/>
              </a:rPr>
              <a:t>Цейлон</a:t>
            </a:r>
            <a:r>
              <a:rPr lang="uk-UA" i="1" dirty="0" smtClean="0"/>
              <a:t>, </a:t>
            </a:r>
            <a:r>
              <a:rPr lang="uk-UA" i="1" u="sng" dirty="0" smtClean="0">
                <a:hlinkClick r:id="rId7" tooltip="Британська імперія"/>
              </a:rPr>
              <a:t>Британська імперія</a:t>
            </a:r>
            <a:r>
              <a:rPr lang="uk-UA" i="1" dirty="0" smtClean="0"/>
              <a:t>, сьогодні </a:t>
            </a:r>
            <a:r>
              <a:rPr lang="uk-UA" i="1" u="sng" dirty="0" smtClean="0">
                <a:hlinkClick r:id="rId8" tooltip="Шрі-Ланка"/>
              </a:rPr>
              <a:t>Шрі-Ланка</a:t>
            </a:r>
            <a:r>
              <a:rPr lang="uk-UA" i="1" dirty="0" smtClean="0"/>
              <a:t>) — англійський вчений, що працює в галузі інформатики та обчислювальної техніки. Найбільш відомий як розробник алгоритму </a:t>
            </a:r>
            <a:r>
              <a:rPr lang="uk-UA" i="1" u="sng" dirty="0" smtClean="0">
                <a:hlinkClick r:id="rId9" tooltip="Швидке сортування"/>
              </a:rPr>
              <a:t>«швидкого сортування»</a:t>
            </a:r>
            <a:r>
              <a:rPr lang="uk-UA" i="1" dirty="0" smtClean="0"/>
              <a:t> (англ. «</a:t>
            </a:r>
            <a:r>
              <a:rPr lang="uk-UA" i="1" dirty="0" err="1" smtClean="0"/>
              <a:t>quick</a:t>
            </a:r>
            <a:r>
              <a:rPr lang="uk-UA" i="1" dirty="0" smtClean="0"/>
              <a:t> </a:t>
            </a:r>
            <a:r>
              <a:rPr lang="uk-UA" i="1" dirty="0" err="1" smtClean="0"/>
              <a:t>sort</a:t>
            </a:r>
            <a:r>
              <a:rPr lang="uk-UA" i="1" dirty="0" smtClean="0"/>
              <a:t>»).</a:t>
            </a:r>
            <a:r>
              <a:rPr lang="ru-RU" i="1" dirty="0" smtClean="0"/>
              <a:t> </a:t>
            </a:r>
            <a:r>
              <a:rPr lang="uk-UA" i="1" dirty="0" smtClean="0"/>
              <a:t>Інші відомі результати його праці: мова Z специфікацій та паралельна модель взаємодії послідовних процесів (CSP, </a:t>
            </a:r>
            <a:r>
              <a:rPr lang="uk-UA" i="1" dirty="0" err="1" smtClean="0"/>
              <a:t>Communicating</a:t>
            </a:r>
            <a:r>
              <a:rPr lang="uk-UA" i="1" dirty="0" smtClean="0"/>
              <a:t> </a:t>
            </a:r>
            <a:r>
              <a:rPr lang="uk-UA" i="1" dirty="0" err="1" smtClean="0"/>
              <a:t>Sequential</a:t>
            </a:r>
            <a:r>
              <a:rPr lang="uk-UA" i="1" dirty="0" smtClean="0"/>
              <a:t> </a:t>
            </a:r>
            <a:r>
              <a:rPr lang="uk-UA" i="1" dirty="0" err="1" smtClean="0"/>
              <a:t>Process</a:t>
            </a:r>
            <a:r>
              <a:rPr lang="uk-UA" i="1" dirty="0" smtClean="0"/>
              <a:t>). Серед його досягнень — розробка логіки </a:t>
            </a:r>
            <a:r>
              <a:rPr lang="uk-UA" i="1" dirty="0" err="1" smtClean="0"/>
              <a:t>Хоара</a:t>
            </a:r>
            <a:r>
              <a:rPr lang="uk-UA" i="1" dirty="0" smtClean="0"/>
              <a:t>, наукової основи для конструювання коректних програм, яка використовується для визначення та розробки </a:t>
            </a:r>
            <a:r>
              <a:rPr lang="uk-UA" i="1" u="sng" dirty="0" smtClean="0">
                <a:hlinkClick r:id="rId10" tooltip="Мова програмування"/>
              </a:rPr>
              <a:t>мов програмування</a:t>
            </a:r>
            <a:r>
              <a:rPr lang="uk-UA" i="1" dirty="0" smtClean="0"/>
              <a:t>. </a:t>
            </a:r>
            <a:r>
              <a:rPr lang="uk-UA" i="1" dirty="0" err="1" smtClean="0"/>
              <a:t>Хоар</a:t>
            </a:r>
            <a:r>
              <a:rPr lang="uk-UA" i="1" dirty="0" smtClean="0"/>
              <a:t> написав низку праць зі створення специфікацій, проектування, реалізації та супроводу програм, що висвітлюють важливість наукових досліджень для збільшення продуктивності комп'ютерів та збільшення надійності програмного забезпечення.</a:t>
            </a:r>
            <a:endParaRPr lang="ru-RU" i="1" dirty="0" smtClean="0"/>
          </a:p>
          <a:p>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7300" b="0" dirty="0" smtClean="0"/>
              <a:t>Тоні </a:t>
            </a:r>
            <a:r>
              <a:rPr lang="uk-UA" sz="7300" b="0" dirty="0" err="1" smtClean="0"/>
              <a:t>Гоар</a:t>
            </a:r>
            <a:r>
              <a:rPr lang="ru-RU" dirty="0" smtClean="0"/>
              <a:t/>
            </a:r>
            <a:br>
              <a:rPr lang="ru-RU" dirty="0" smtClean="0"/>
            </a:br>
            <a:endParaRPr lang="uk-UA" dirty="0"/>
          </a:p>
        </p:txBody>
      </p:sp>
      <p:sp>
        <p:nvSpPr>
          <p:cNvPr id="3" name="Содержимое 2"/>
          <p:cNvSpPr>
            <a:spLocks noGrp="1"/>
          </p:cNvSpPr>
          <p:nvPr>
            <p:ph idx="1"/>
          </p:nvPr>
        </p:nvSpPr>
        <p:spPr>
          <a:xfrm>
            <a:off x="457200" y="1600200"/>
            <a:ext cx="8363272" cy="4925144"/>
          </a:xfrm>
        </p:spPr>
        <p:txBody>
          <a:bodyPr>
            <a:normAutofit fontScale="55000" lnSpcReduction="20000"/>
          </a:bodyPr>
          <a:lstStyle/>
          <a:p>
            <a:r>
              <a:rPr lang="uk-UA" dirty="0" smtClean="0"/>
              <a:t>Біографія</a:t>
            </a:r>
            <a:endParaRPr lang="ru-RU" b="1" dirty="0" smtClean="0"/>
          </a:p>
          <a:p>
            <a:r>
              <a:rPr lang="uk-UA" dirty="0" smtClean="0"/>
              <a:t>Народився в </a:t>
            </a:r>
            <a:r>
              <a:rPr lang="uk-UA" dirty="0" smtClean="0">
                <a:hlinkClick r:id="rId2" tooltip="Коломбо"/>
              </a:rPr>
              <a:t>Коломбо</a:t>
            </a:r>
            <a:r>
              <a:rPr lang="uk-UA" dirty="0" smtClean="0"/>
              <a:t> в </a:t>
            </a:r>
            <a:r>
              <a:rPr lang="uk-UA" dirty="0" smtClean="0">
                <a:hlinkClick r:id="rId3" tooltip="Шрі-Ланка"/>
              </a:rPr>
              <a:t>Шрі-Ланці</a:t>
            </a:r>
            <a:r>
              <a:rPr lang="uk-UA" dirty="0" smtClean="0"/>
              <a:t>. Отримав ступінь бакалавра з класичних мов в Оксфордському університеті у 1956 році. Проходив службу у ВМС Великої Британії у 1956—1958 роках. Вивчивши </a:t>
            </a:r>
            <a:r>
              <a:rPr lang="uk-UA" dirty="0" smtClean="0">
                <a:hlinkClick r:id="rId4" tooltip="Російська мова"/>
              </a:rPr>
              <a:t>російську мову</a:t>
            </a:r>
            <a:r>
              <a:rPr lang="uk-UA" dirty="0" smtClean="0"/>
              <a:t>, він вчився комп'ютерному перекладу під керівництвом А. Н. </a:t>
            </a:r>
            <a:r>
              <a:rPr lang="uk-UA" dirty="0" err="1" smtClean="0"/>
              <a:t>Колмогорова</a:t>
            </a:r>
            <a:r>
              <a:rPr lang="uk-UA" dirty="0" smtClean="0"/>
              <a:t> в </a:t>
            </a:r>
            <a:r>
              <a:rPr lang="uk-UA" dirty="0" smtClean="0">
                <a:hlinkClick r:id="rId5" tooltip="МГУ"/>
              </a:rPr>
              <a:t>Московському Державному Університеті</a:t>
            </a:r>
            <a:r>
              <a:rPr lang="uk-UA" dirty="0" smtClean="0"/>
              <a:t>. У 1960 він покинув </a:t>
            </a:r>
            <a:r>
              <a:rPr lang="uk-UA" dirty="0" smtClean="0">
                <a:hlinkClick r:id="rId6" tooltip="СРСР"/>
              </a:rPr>
              <a:t>СРСР</a:t>
            </a:r>
            <a:r>
              <a:rPr lang="uk-UA" dirty="0" smtClean="0"/>
              <a:t> через політичну кризу (знищення розвідувального літака У-2) та почав працювати в невеликій компанії з виробництва комп'ютерів </a:t>
            </a:r>
            <a:r>
              <a:rPr lang="uk-UA" dirty="0" err="1" smtClean="0"/>
              <a:t>Elliot</a:t>
            </a:r>
            <a:r>
              <a:rPr lang="uk-UA" dirty="0" smtClean="0"/>
              <a:t> </a:t>
            </a:r>
            <a:r>
              <a:rPr lang="uk-UA" dirty="0" err="1" smtClean="0"/>
              <a:t>Brothers</a:t>
            </a:r>
            <a:r>
              <a:rPr lang="uk-UA" dirty="0" smtClean="0"/>
              <a:t>, де працював над реалізацією мови програмування</a:t>
            </a:r>
            <a:r>
              <a:rPr lang="uk-UA" dirty="0" smtClean="0">
                <a:hlinkClick r:id="rId7" tooltip="ALGOL"/>
              </a:rPr>
              <a:t>ALGOL60</a:t>
            </a:r>
            <a:r>
              <a:rPr lang="uk-UA" dirty="0" smtClean="0"/>
              <a:t>. Тоді ж він почав займатися розробкою алгоритмів.</a:t>
            </a:r>
            <a:endParaRPr lang="ru-RU" dirty="0" smtClean="0"/>
          </a:p>
          <a:p>
            <a:r>
              <a:rPr lang="uk-UA" dirty="0" smtClean="0">
                <a:hlinkClick r:id="rId8" tooltip="1968"/>
              </a:rPr>
              <a:t>1968</a:t>
            </a:r>
            <a:r>
              <a:rPr lang="uk-UA" dirty="0" smtClean="0"/>
              <a:t> року </a:t>
            </a:r>
            <a:r>
              <a:rPr lang="uk-UA" dirty="0" err="1" smtClean="0"/>
              <a:t>Гоар</a:t>
            </a:r>
            <a:r>
              <a:rPr lang="uk-UA" dirty="0" smtClean="0"/>
              <a:t> став професором інформатики та обчислювальної техніки в Королівському Університеті Белфаста</a:t>
            </a:r>
            <a:endParaRPr lang="ru-RU" dirty="0" smtClean="0"/>
          </a:p>
          <a:p>
            <a:r>
              <a:rPr lang="uk-UA" dirty="0" smtClean="0">
                <a:hlinkClick r:id="rId9" tooltip="1977"/>
              </a:rPr>
              <a:t>1977</a:t>
            </a:r>
            <a:r>
              <a:rPr lang="uk-UA" dirty="0" smtClean="0"/>
              <a:t> повернувся в Оксфорд, як професор з обчислювальної техніки, щоб взяти під керівництво дослідницьку групу </a:t>
            </a:r>
            <a:r>
              <a:rPr lang="uk-UA" dirty="0" err="1" smtClean="0"/>
              <a:t>Programming</a:t>
            </a:r>
            <a:r>
              <a:rPr lang="uk-UA" dirty="0" smtClean="0"/>
              <a:t> </a:t>
            </a:r>
            <a:r>
              <a:rPr lang="uk-UA" dirty="0" err="1" smtClean="0"/>
              <a:t>Research</a:t>
            </a:r>
            <a:r>
              <a:rPr lang="uk-UA" dirty="0" smtClean="0"/>
              <a:t> </a:t>
            </a:r>
            <a:r>
              <a:rPr lang="uk-UA" dirty="0" err="1" smtClean="0"/>
              <a:t>Group</a:t>
            </a:r>
            <a:r>
              <a:rPr lang="uk-UA" dirty="0" smtClean="0"/>
              <a:t>, до задач якої входили зміцнення промислових, академічних на державних структур, що працюють в індустрії інформаційних технологій. Тема його досліджень в Оксфорді: коректність програмних специфікацій, проектування та розробка критичних та некритичних систем.</a:t>
            </a:r>
            <a:endParaRPr lang="ru-RU" dirty="0" smtClean="0"/>
          </a:p>
          <a:p>
            <a:r>
              <a:rPr lang="uk-UA" dirty="0" smtClean="0">
                <a:hlinkClick r:id="rId10" tooltip="1999"/>
              </a:rPr>
              <a:t>1999</a:t>
            </a:r>
            <a:r>
              <a:rPr lang="uk-UA" dirty="0" smtClean="0"/>
              <a:t> року вийшов на пенсію у званні почесного професора та перейшов на посаду дослідника в </a:t>
            </a:r>
            <a:r>
              <a:rPr lang="uk-UA" dirty="0" smtClean="0">
                <a:hlinkClick r:id="rId11" tooltip="Microsoft Research"/>
              </a:rPr>
              <a:t>Microsoft </a:t>
            </a:r>
            <a:r>
              <a:rPr lang="uk-UA" dirty="0" err="1" smtClean="0">
                <a:hlinkClick r:id="rId11" tooltip="Microsoft Research"/>
              </a:rPr>
              <a:t>Research</a:t>
            </a:r>
            <a:r>
              <a:rPr lang="uk-UA" dirty="0" smtClean="0"/>
              <a:t> в Кембриджі, де й працює сьогодні.</a:t>
            </a:r>
            <a:endParaRPr lang="ru-RU" dirty="0" smtClean="0"/>
          </a:p>
          <a:p>
            <a:r>
              <a:rPr lang="uk-UA" dirty="0" smtClean="0">
                <a:hlinkClick r:id="rId12" tooltip="1980"/>
              </a:rPr>
              <a:t>1980</a:t>
            </a:r>
            <a:r>
              <a:rPr lang="uk-UA" dirty="0" smtClean="0"/>
              <a:t> він отримав </a:t>
            </a:r>
            <a:r>
              <a:rPr lang="uk-UA" dirty="0" smtClean="0">
                <a:hlinkClick r:id="rId13" tooltip="Премія Тюрінга"/>
              </a:rPr>
              <a:t>Премію Тюрінга</a:t>
            </a:r>
            <a:r>
              <a:rPr lang="uk-UA" dirty="0" smtClean="0"/>
              <a:t> за його «видатні досягнення у визначенні та дизайні мов програмування».</a:t>
            </a:r>
            <a:r>
              <a:rPr lang="uk-UA" baseline="30000" dirty="0" smtClean="0">
                <a:hlinkClick r:id="rId14"/>
              </a:rPr>
              <a:t>[1]</a:t>
            </a:r>
            <a:endParaRPr lang="ru-RU" dirty="0" smtClean="0"/>
          </a:p>
          <a:p>
            <a:r>
              <a:rPr lang="uk-UA" dirty="0" smtClean="0"/>
              <a:t>У </a:t>
            </a:r>
            <a:r>
              <a:rPr lang="uk-UA" dirty="0" smtClean="0">
                <a:hlinkClick r:id="rId15" tooltip="2000"/>
              </a:rPr>
              <a:t>2000</a:t>
            </a:r>
            <a:r>
              <a:rPr lang="uk-UA" dirty="0" smtClean="0"/>
              <a:t> році </a:t>
            </a:r>
            <a:r>
              <a:rPr lang="uk-UA" dirty="0" err="1" smtClean="0"/>
              <a:t>Чарлз</a:t>
            </a:r>
            <a:r>
              <a:rPr lang="uk-UA" dirty="0" smtClean="0"/>
              <a:t> Ентоні </a:t>
            </a:r>
            <a:r>
              <a:rPr lang="uk-UA" dirty="0" err="1" smtClean="0"/>
              <a:t>Річард</a:t>
            </a:r>
            <a:r>
              <a:rPr lang="uk-UA" dirty="0" smtClean="0"/>
              <a:t> </a:t>
            </a:r>
            <a:r>
              <a:rPr lang="uk-UA" dirty="0" err="1" smtClean="0"/>
              <a:t>Гоар</a:t>
            </a:r>
            <a:r>
              <a:rPr lang="uk-UA" dirty="0" smtClean="0"/>
              <a:t> був відзначений лицарським званням у сфері освіти та комп'ютерних наук, Премії Кіото.</a:t>
            </a:r>
            <a:endParaRPr lang="ru-RU" dirty="0" smtClean="0"/>
          </a:p>
          <a:p>
            <a:r>
              <a:rPr lang="uk-UA" dirty="0" smtClean="0"/>
              <a:t> </a:t>
            </a:r>
            <a:endParaRPr lang="ru-RU" dirty="0" smtClean="0"/>
          </a:p>
          <a:p>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smtClean="0"/>
              <a:t>Корсаков Семен Миколайович</a:t>
            </a:r>
            <a:r>
              <a:rPr lang="ru-RU" dirty="0" smtClean="0"/>
              <a:t/>
            </a:r>
            <a:br>
              <a:rPr lang="ru-RU" dirty="0" smtClean="0"/>
            </a:br>
            <a:endParaRPr lang="uk-UA" dirty="0"/>
          </a:p>
        </p:txBody>
      </p:sp>
      <p:graphicFrame>
        <p:nvGraphicFramePr>
          <p:cNvPr id="5" name="Содержимое 4"/>
          <p:cNvGraphicFramePr>
            <a:graphicFrameLocks noGrp="1"/>
          </p:cNvGraphicFramePr>
          <p:nvPr>
            <p:ph idx="1"/>
          </p:nvPr>
        </p:nvGraphicFramePr>
        <p:xfrm>
          <a:off x="2590800" y="1052735"/>
          <a:ext cx="5653608" cy="5695510"/>
        </p:xfrm>
        <a:graphic>
          <a:graphicData uri="http://schemas.openxmlformats.org/drawingml/2006/table">
            <a:tbl>
              <a:tblPr/>
              <a:tblGrid>
                <a:gridCol w="2303997"/>
                <a:gridCol w="3349611"/>
              </a:tblGrid>
              <a:tr h="423814">
                <a:tc gridSpan="2">
                  <a:txBody>
                    <a:bodyPr/>
                    <a:lstStyle/>
                    <a:p>
                      <a:pPr algn="ctr">
                        <a:lnSpc>
                          <a:spcPts val="1500"/>
                        </a:lnSpc>
                        <a:spcAft>
                          <a:spcPts val="375"/>
                        </a:spcAft>
                      </a:pPr>
                      <a:r>
                        <a:rPr lang="uk-UA" sz="1150" b="1" dirty="0">
                          <a:latin typeface="Calibri"/>
                          <a:ea typeface="Calibri"/>
                          <a:cs typeface="Times New Roman"/>
                        </a:rPr>
                        <a:t>Корсаков Семен Миколайович</a:t>
                      </a:r>
                      <a:endParaRPr lang="ru-RU" sz="11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c hMerge="1">
                  <a:txBody>
                    <a:bodyPr/>
                    <a:lstStyle/>
                    <a:p>
                      <a:endParaRPr lang="uk-UA"/>
                    </a:p>
                  </a:txBody>
                  <a:tcPr/>
                </a:tc>
              </a:tr>
              <a:tr h="427204">
                <a:tc gridSpan="2">
                  <a:txBody>
                    <a:bodyPr/>
                    <a:lstStyle/>
                    <a:p>
                      <a:pPr>
                        <a:lnSpc>
                          <a:spcPct val="115000"/>
                        </a:lnSpc>
                      </a:pPr>
                      <a:endParaRPr lang="ru-RU" sz="1100">
                        <a:latin typeface="Calibri"/>
                        <a:cs typeface="Times New Roman"/>
                      </a:endParaRPr>
                    </a:p>
                  </a:txBody>
                  <a:tcPr marL="47625" marR="47625" marT="47625" marB="47625" anchor="ctr">
                    <a:lnL>
                      <a:noFill/>
                    </a:lnL>
                    <a:lnR>
                      <a:noFill/>
                    </a:lnR>
                    <a:lnT>
                      <a:noFill/>
                    </a:lnT>
                    <a:lnB>
                      <a:noFill/>
                    </a:lnB>
                    <a:solidFill>
                      <a:srgbClr val="F9F9F9"/>
                    </a:solidFill>
                  </a:tcPr>
                </a:tc>
                <a:tc hMerge="1">
                  <a:txBody>
                    <a:bodyPr/>
                    <a:lstStyle/>
                    <a:p>
                      <a:endParaRPr lang="uk-UA"/>
                    </a:p>
                  </a:txBody>
                  <a:tcPr/>
                </a:tc>
              </a:tr>
              <a:tr h="734611">
                <a:tc gridSpan="2">
                  <a:txBody>
                    <a:bodyPr/>
                    <a:lstStyle/>
                    <a:p>
                      <a:pPr algn="ctr">
                        <a:lnSpc>
                          <a:spcPts val="1500"/>
                        </a:lnSpc>
                        <a:spcAft>
                          <a:spcPts val="1000"/>
                        </a:spcAft>
                      </a:pPr>
                      <a:endParaRPr lang="uk-UA" sz="850" dirty="0">
                        <a:latin typeface="Calibri"/>
                        <a:ea typeface="Calibri"/>
                        <a:cs typeface="Times New Roman"/>
                      </a:endParaRPr>
                    </a:p>
                  </a:txBody>
                  <a:tcPr marL="0" marR="0" marT="152400" marB="152400" anchor="ctr">
                    <a:lnL>
                      <a:noFill/>
                    </a:lnL>
                    <a:lnR>
                      <a:noFill/>
                    </a:lnR>
                    <a:lnT>
                      <a:noFill/>
                    </a:lnT>
                    <a:lnB>
                      <a:noFill/>
                    </a:lnB>
                    <a:solidFill>
                      <a:srgbClr val="F9F9F9"/>
                    </a:solidFill>
                  </a:tcPr>
                </a:tc>
                <a:tc hMerge="1">
                  <a:txBody>
                    <a:bodyPr/>
                    <a:lstStyle/>
                    <a:p>
                      <a:endParaRPr lang="uk-UA"/>
                    </a:p>
                  </a:txBody>
                  <a:tcPr/>
                </a:tc>
              </a:tr>
              <a:tr h="427204">
                <a:tc gridSpan="2">
                  <a:txBody>
                    <a:bodyPr/>
                    <a:lstStyle/>
                    <a:p>
                      <a:pPr>
                        <a:lnSpc>
                          <a:spcPct val="115000"/>
                        </a:lnSpc>
                      </a:pPr>
                      <a:endParaRPr lang="ru-RU" sz="1100" dirty="0">
                        <a:latin typeface="Calibri"/>
                        <a:cs typeface="Times New Roman"/>
                      </a:endParaRPr>
                    </a:p>
                  </a:txBody>
                  <a:tcPr marL="47625" marR="47625" marT="47625" marB="47625" anchor="ctr">
                    <a:lnL>
                      <a:noFill/>
                    </a:lnL>
                    <a:lnR>
                      <a:noFill/>
                    </a:lnR>
                    <a:lnT>
                      <a:noFill/>
                    </a:lnT>
                    <a:lnB>
                      <a:noFill/>
                    </a:lnB>
                    <a:solidFill>
                      <a:srgbClr val="F9F9F9"/>
                    </a:solidFill>
                  </a:tcPr>
                </a:tc>
                <a:tc hMerge="1">
                  <a:txBody>
                    <a:bodyPr/>
                    <a:lstStyle/>
                    <a:p>
                      <a:endParaRPr lang="uk-UA"/>
                    </a:p>
                  </a:txBody>
                  <a:tcPr/>
                </a:tc>
              </a:tr>
              <a:tr h="706357">
                <a:tc>
                  <a:txBody>
                    <a:bodyPr/>
                    <a:lstStyle/>
                    <a:p>
                      <a:pPr algn="ctr">
                        <a:lnSpc>
                          <a:spcPts val="1500"/>
                        </a:lnSpc>
                        <a:spcAft>
                          <a:spcPts val="1000"/>
                        </a:spcAft>
                      </a:pPr>
                      <a:r>
                        <a:rPr lang="uk-UA" sz="1600" b="1" dirty="0">
                          <a:latin typeface="Calibri"/>
                          <a:ea typeface="Calibri"/>
                          <a:cs typeface="Times New Roman"/>
                        </a:rPr>
                        <a:t>Народився</a:t>
                      </a:r>
                      <a:endParaRPr lang="ru-RU" sz="16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1600" u="none" strike="noStrike" dirty="0">
                          <a:solidFill>
                            <a:srgbClr val="0645AD"/>
                          </a:solidFill>
                          <a:latin typeface="Calibri"/>
                          <a:ea typeface="Calibri"/>
                          <a:cs typeface="Times New Roman"/>
                          <a:hlinkClick r:id="rId2" tooltip="1787"/>
                        </a:rPr>
                        <a:t>1787</a:t>
                      </a:r>
                      <a:r>
                        <a:rPr lang="uk-UA" sz="1600" dirty="0">
                          <a:latin typeface="Calibri"/>
                          <a:ea typeface="Calibri"/>
                          <a:cs typeface="Times New Roman"/>
                        </a:rPr>
                        <a:t/>
                      </a:r>
                      <a:br>
                        <a:rPr lang="uk-UA" sz="1600" dirty="0">
                          <a:latin typeface="Calibri"/>
                          <a:ea typeface="Calibri"/>
                          <a:cs typeface="Times New Roman"/>
                        </a:rPr>
                      </a:br>
                      <a:r>
                        <a:rPr lang="uk-UA" sz="1600" u="none" strike="noStrike" dirty="0">
                          <a:solidFill>
                            <a:srgbClr val="0645AD"/>
                          </a:solidFill>
                          <a:latin typeface="Calibri"/>
                          <a:ea typeface="Calibri"/>
                          <a:cs typeface="Times New Roman"/>
                          <a:hlinkClick r:id="rId3" tooltip="Херсон"/>
                        </a:rPr>
                        <a:t>Херсон</a:t>
                      </a:r>
                      <a:r>
                        <a:rPr lang="uk-UA" sz="1600" dirty="0">
                          <a:latin typeface="Calibri"/>
                          <a:ea typeface="Calibri"/>
                          <a:cs typeface="Times New Roman"/>
                        </a:rPr>
                        <a:t> </a:t>
                      </a:r>
                      <a:r>
                        <a:rPr lang="uk-UA" sz="1600" u="none" strike="noStrike" dirty="0">
                          <a:solidFill>
                            <a:srgbClr val="0645AD"/>
                          </a:solidFill>
                          <a:latin typeface="Calibri"/>
                          <a:ea typeface="Calibri"/>
                          <a:cs typeface="Times New Roman"/>
                          <a:hlinkClick r:id="rId4" tooltip="Херсонська область"/>
                        </a:rPr>
                        <a:t>Херсонської області</a:t>
                      </a:r>
                      <a:endParaRPr lang="ru-RU" sz="16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r h="423814">
                <a:tc>
                  <a:txBody>
                    <a:bodyPr/>
                    <a:lstStyle/>
                    <a:p>
                      <a:pPr algn="ctr">
                        <a:lnSpc>
                          <a:spcPts val="1500"/>
                        </a:lnSpc>
                        <a:spcAft>
                          <a:spcPts val="1000"/>
                        </a:spcAft>
                      </a:pPr>
                      <a:r>
                        <a:rPr lang="uk-UA" sz="1600" b="1" dirty="0">
                          <a:latin typeface="Calibri"/>
                          <a:ea typeface="Calibri"/>
                          <a:cs typeface="Times New Roman"/>
                        </a:rPr>
                        <a:t>Помер</a:t>
                      </a:r>
                      <a:endParaRPr lang="ru-RU" sz="16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1600" u="none" strike="noStrike">
                          <a:solidFill>
                            <a:srgbClr val="0645AD"/>
                          </a:solidFill>
                          <a:latin typeface="Calibri"/>
                          <a:ea typeface="Calibri"/>
                          <a:cs typeface="Times New Roman"/>
                          <a:hlinkClick r:id="rId5" tooltip="1853"/>
                        </a:rPr>
                        <a:t>1853</a:t>
                      </a:r>
                      <a:endParaRPr lang="ru-RU" sz="160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r h="423814">
                <a:tc>
                  <a:txBody>
                    <a:bodyPr/>
                    <a:lstStyle/>
                    <a:p>
                      <a:pPr algn="ctr">
                        <a:lnSpc>
                          <a:spcPts val="1500"/>
                        </a:lnSpc>
                        <a:spcAft>
                          <a:spcPts val="1000"/>
                        </a:spcAft>
                      </a:pPr>
                      <a:r>
                        <a:rPr lang="uk-UA" sz="1600" b="1" dirty="0">
                          <a:latin typeface="Calibri"/>
                          <a:ea typeface="Calibri"/>
                          <a:cs typeface="Times New Roman"/>
                        </a:rPr>
                        <a:t>Місце проживання</a:t>
                      </a:r>
                      <a:endParaRPr lang="ru-RU" sz="16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1600" u="none" strike="noStrike">
                          <a:solidFill>
                            <a:srgbClr val="0645AD"/>
                          </a:solidFill>
                          <a:latin typeface="Calibri"/>
                          <a:ea typeface="Calibri"/>
                          <a:cs typeface="Times New Roman"/>
                          <a:hlinkClick r:id="rId6" tooltip="Санкт-Петербург"/>
                        </a:rPr>
                        <a:t>Санкт-Петербург</a:t>
                      </a:r>
                      <a:r>
                        <a:rPr lang="uk-UA" sz="1600">
                          <a:latin typeface="Calibri"/>
                          <a:ea typeface="Calibri"/>
                          <a:cs typeface="Times New Roman"/>
                        </a:rPr>
                        <a:t>, околиці </a:t>
                      </a:r>
                      <a:r>
                        <a:rPr lang="uk-UA" sz="1600" u="none" strike="noStrike">
                          <a:solidFill>
                            <a:srgbClr val="0645AD"/>
                          </a:solidFill>
                          <a:latin typeface="Calibri"/>
                          <a:ea typeface="Calibri"/>
                          <a:cs typeface="Times New Roman"/>
                          <a:hlinkClick r:id="rId7" tooltip="Москва"/>
                        </a:rPr>
                        <a:t>Москви</a:t>
                      </a:r>
                      <a:endParaRPr lang="ru-RU" sz="160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r h="1271442">
                <a:tc>
                  <a:txBody>
                    <a:bodyPr/>
                    <a:lstStyle/>
                    <a:p>
                      <a:pPr algn="ctr">
                        <a:lnSpc>
                          <a:spcPts val="1500"/>
                        </a:lnSpc>
                        <a:spcAft>
                          <a:spcPts val="1000"/>
                        </a:spcAft>
                      </a:pPr>
                      <a:r>
                        <a:rPr lang="uk-UA" sz="1600" b="1" dirty="0">
                          <a:latin typeface="Calibri"/>
                          <a:ea typeface="Calibri"/>
                          <a:cs typeface="Times New Roman"/>
                        </a:rPr>
                        <a:t>Відомий у зв'язку з:</a:t>
                      </a:r>
                      <a:endParaRPr lang="ru-RU" sz="16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1600" dirty="0" smtClean="0">
                          <a:latin typeface="Calibri"/>
                          <a:ea typeface="Calibri"/>
                          <a:cs typeface="Times New Roman"/>
                        </a:rPr>
                        <a:t>винахідник </a:t>
                      </a:r>
                      <a:r>
                        <a:rPr lang="uk-UA" sz="1600" dirty="0">
                          <a:latin typeface="Calibri"/>
                          <a:ea typeface="Calibri"/>
                          <a:cs typeface="Times New Roman"/>
                        </a:rPr>
                        <a:t>механічних пристроїв, так званих "інтелектуальних машин", для інформаційного пошуку і класифікації, піонер застосування </a:t>
                      </a:r>
                      <a:r>
                        <a:rPr lang="uk-UA" sz="1600" u="none" strike="noStrike" dirty="0">
                          <a:solidFill>
                            <a:srgbClr val="0645AD"/>
                          </a:solidFill>
                          <a:latin typeface="Calibri"/>
                          <a:ea typeface="Calibri"/>
                          <a:cs typeface="Times New Roman"/>
                          <a:hlinkClick r:id="rId8" tooltip="Перфокарта"/>
                        </a:rPr>
                        <a:t>перфорованих </a:t>
                      </a:r>
                      <a:r>
                        <a:rPr lang="uk-UA" sz="1600" u="none" strike="noStrike" dirty="0" err="1">
                          <a:solidFill>
                            <a:srgbClr val="0645AD"/>
                          </a:solidFill>
                          <a:latin typeface="Calibri"/>
                          <a:ea typeface="Calibri"/>
                          <a:cs typeface="Times New Roman"/>
                          <a:hlinkClick r:id="rId8" tooltip="Перфокарта"/>
                        </a:rPr>
                        <a:t>карт</a:t>
                      </a:r>
                      <a:r>
                        <a:rPr lang="uk-UA" sz="1600" dirty="0" err="1">
                          <a:latin typeface="Calibri"/>
                          <a:ea typeface="Calibri"/>
                          <a:cs typeface="Times New Roman"/>
                        </a:rPr>
                        <a:t>в</a:t>
                      </a:r>
                      <a:r>
                        <a:rPr lang="uk-UA" sz="1600" dirty="0">
                          <a:latin typeface="Calibri"/>
                          <a:ea typeface="Calibri"/>
                          <a:cs typeface="Times New Roman"/>
                        </a:rPr>
                        <a:t> інформатиці, роботи по гомеопатії</a:t>
                      </a:r>
                      <a:endParaRPr lang="ru-RU" sz="16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r h="706357">
                <a:tc>
                  <a:txBody>
                    <a:bodyPr/>
                    <a:lstStyle/>
                    <a:p>
                      <a:pPr algn="ctr">
                        <a:lnSpc>
                          <a:spcPts val="1500"/>
                        </a:lnSpc>
                        <a:spcAft>
                          <a:spcPts val="1000"/>
                        </a:spcAft>
                      </a:pPr>
                      <a:r>
                        <a:rPr lang="uk-UA" sz="1600" b="1">
                          <a:latin typeface="Calibri"/>
                          <a:ea typeface="Calibri"/>
                          <a:cs typeface="Times New Roman"/>
                        </a:rPr>
                        <a:t>Нагороди</a:t>
                      </a:r>
                      <a:endParaRPr lang="ru-RU" sz="1600">
                        <a:latin typeface="Calibri"/>
                        <a:ea typeface="Calibri"/>
                        <a:cs typeface="Times New Roman"/>
                      </a:endParaRPr>
                    </a:p>
                  </a:txBody>
                  <a:tcPr marL="47625" marR="47625" marT="47625" marB="47625" anchor="ctr">
                    <a:lnL>
                      <a:noFill/>
                    </a:lnL>
                    <a:lnR>
                      <a:noFill/>
                    </a:lnR>
                    <a:lnT>
                      <a:noFill/>
                    </a:lnT>
                    <a:lnB>
                      <a:noFill/>
                    </a:lnB>
                    <a:solidFill>
                      <a:srgbClr val="F9F9F9"/>
                    </a:solidFill>
                  </a:tcPr>
                </a:tc>
                <a:tc>
                  <a:txBody>
                    <a:bodyPr/>
                    <a:lstStyle/>
                    <a:p>
                      <a:pPr>
                        <a:lnSpc>
                          <a:spcPts val="1500"/>
                        </a:lnSpc>
                        <a:spcAft>
                          <a:spcPts val="1000"/>
                        </a:spcAft>
                      </a:pPr>
                      <a:r>
                        <a:rPr lang="uk-UA" sz="1600" dirty="0">
                          <a:latin typeface="Calibri"/>
                          <a:ea typeface="Calibri"/>
                          <a:cs typeface="Times New Roman"/>
                        </a:rPr>
                        <a:t>лицар </a:t>
                      </a:r>
                      <a:r>
                        <a:rPr lang="uk-UA" sz="1600" u="none" strike="noStrike" dirty="0" err="1">
                          <a:solidFill>
                            <a:srgbClr val="0645AD"/>
                          </a:solidFill>
                          <a:latin typeface="Calibri"/>
                          <a:ea typeface="Calibri"/>
                          <a:cs typeface="Times New Roman"/>
                          <a:hlinkClick r:id="rId9" tooltip="Pour le Mérite"/>
                        </a:rPr>
                        <a:t>Пруського</a:t>
                      </a:r>
                      <a:r>
                        <a:rPr lang="uk-UA" sz="1600" u="none" strike="noStrike" dirty="0">
                          <a:solidFill>
                            <a:srgbClr val="0645AD"/>
                          </a:solidFill>
                          <a:latin typeface="Calibri"/>
                          <a:ea typeface="Calibri"/>
                          <a:cs typeface="Times New Roman"/>
                          <a:hlinkClick r:id="rId9" tooltip="Pour le Mérite"/>
                        </a:rPr>
                        <a:t> ордена «За заслуги»</a:t>
                      </a:r>
                      <a:r>
                        <a:rPr lang="uk-UA" sz="1600" dirty="0">
                          <a:latin typeface="Calibri"/>
                          <a:ea typeface="Calibri"/>
                          <a:cs typeface="Times New Roman"/>
                        </a:rPr>
                        <a:t>, нагороджений орденами Анни 2-го ступеня та Володимира 4-го ступеня</a:t>
                      </a:r>
                      <a:endParaRPr lang="ru-RU" sz="1600" dirty="0">
                        <a:latin typeface="Calibri"/>
                        <a:ea typeface="Calibri"/>
                        <a:cs typeface="Times New Roman"/>
                      </a:endParaRPr>
                    </a:p>
                  </a:txBody>
                  <a:tcPr marL="47625" marR="47625" marT="47625" marB="47625" anchor="ctr">
                    <a:lnL>
                      <a:noFill/>
                    </a:lnL>
                    <a:lnR>
                      <a:noFill/>
                    </a:lnR>
                    <a:lnT>
                      <a:noFill/>
                    </a:lnT>
                    <a:lnB>
                      <a:noFill/>
                    </a:lnB>
                    <a:solidFill>
                      <a:srgbClr val="F9F9F9"/>
                    </a:solidFill>
                  </a:tcPr>
                </a:tc>
              </a:tr>
            </a:tbl>
          </a:graphicData>
        </a:graphic>
      </p:graphicFrame>
      <p:sp>
        <p:nvSpPr>
          <p:cNvPr id="430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900" b="0" i="0" u="none" strike="noStrike" cap="none" normalizeH="0" baseline="0" smtClean="0">
                <a:ln>
                  <a:noFill/>
                </a:ln>
                <a:solidFill>
                  <a:srgbClr val="000000"/>
                </a:solidFill>
                <a:effectLst/>
                <a:latin typeface="Arial" pitchFamily="34" charset="0"/>
                <a:ea typeface="Calibri" pitchFamily="34" charset="0"/>
                <a:cs typeface="Arial" pitchFamily="34" charset="0"/>
              </a:rPr>
              <a:t>.</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pic>
        <p:nvPicPr>
          <p:cNvPr id="43009" name="Рисунок 3" descr="Korsakov01.jpg">
            <a:hlinkClick r:id="rId10"/>
          </p:cNvPr>
          <p:cNvPicPr>
            <a:picLocks noChangeAspect="1" noChangeArrowheads="1"/>
          </p:cNvPicPr>
          <p:nvPr/>
        </p:nvPicPr>
        <p:blipFill>
          <a:blip r:embed="rId11" cstate="print"/>
          <a:srcRect/>
          <a:stretch>
            <a:fillRect/>
          </a:stretch>
        </p:blipFill>
        <p:spPr bwMode="auto">
          <a:xfrm>
            <a:off x="0" y="1052735"/>
            <a:ext cx="2627784" cy="281464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Корсаков Семен Миколайович</a:t>
            </a:r>
            <a:endParaRPr lang="uk-UA" dirty="0"/>
          </a:p>
        </p:txBody>
      </p:sp>
      <p:sp>
        <p:nvSpPr>
          <p:cNvPr id="3" name="Содержимое 2"/>
          <p:cNvSpPr>
            <a:spLocks noGrp="1"/>
          </p:cNvSpPr>
          <p:nvPr>
            <p:ph idx="1"/>
          </p:nvPr>
        </p:nvSpPr>
        <p:spPr/>
        <p:txBody>
          <a:bodyPr/>
          <a:lstStyle/>
          <a:p>
            <a:r>
              <a:rPr lang="uk-UA" b="1" dirty="0" smtClean="0"/>
              <a:t>Корсаков Семен Миколайович</a:t>
            </a:r>
            <a:r>
              <a:rPr lang="uk-UA" dirty="0" smtClean="0"/>
              <a:t> (1787—1853) — </a:t>
            </a:r>
            <a:r>
              <a:rPr lang="uk-UA" u="sng" dirty="0" smtClean="0">
                <a:hlinkClick r:id="rId2" tooltip="Росія"/>
              </a:rPr>
              <a:t>російський</a:t>
            </a:r>
            <a:r>
              <a:rPr lang="uk-UA" dirty="0" smtClean="0"/>
              <a:t> </a:t>
            </a:r>
            <a:r>
              <a:rPr lang="uk-UA" u="sng" dirty="0" smtClean="0">
                <a:hlinkClick r:id="rId3" tooltip="Дворянство"/>
              </a:rPr>
              <a:t>дворянин</a:t>
            </a:r>
            <a:r>
              <a:rPr lang="uk-UA" dirty="0" smtClean="0"/>
              <a:t>, винахідник механічних пристроїв, так званих "інтелектуальних машин", для </a:t>
            </a:r>
            <a:r>
              <a:rPr lang="uk-UA" u="sng" dirty="0" smtClean="0">
                <a:hlinkClick r:id="rId4" tooltip="Інформаційний пошук"/>
              </a:rPr>
              <a:t>інформаційного пошуку</a:t>
            </a:r>
            <a:r>
              <a:rPr lang="uk-UA" dirty="0" smtClean="0"/>
              <a:t> і класифікації, піонер застосування </a:t>
            </a:r>
            <a:r>
              <a:rPr lang="uk-UA" u="sng" dirty="0" smtClean="0">
                <a:hlinkClick r:id="rId5" tooltip="Перфокарта"/>
              </a:rPr>
              <a:t>перфорованих карт</a:t>
            </a:r>
            <a:r>
              <a:rPr lang="uk-UA" dirty="0" smtClean="0"/>
              <a:t> в </a:t>
            </a:r>
            <a:r>
              <a:rPr lang="uk-UA" u="sng" dirty="0" smtClean="0">
                <a:hlinkClick r:id="rId6" tooltip="Інформатика"/>
              </a:rPr>
              <a:t>інформатиці</a:t>
            </a:r>
            <a:r>
              <a:rPr lang="uk-UA" dirty="0" smtClean="0"/>
              <a:t>. Відомий також своїми роботами з </a:t>
            </a:r>
            <a:r>
              <a:rPr lang="uk-UA" u="sng" dirty="0" smtClean="0">
                <a:hlinkClick r:id="rId7" tooltip="Гомеопатія"/>
              </a:rPr>
              <a:t>гомеопатії</a:t>
            </a:r>
            <a:r>
              <a:rPr lang="uk-UA" dirty="0" smtClean="0"/>
              <a:t>.</a:t>
            </a:r>
            <a:endParaRPr lang="ru-RU" dirty="0" smtClean="0"/>
          </a:p>
          <a:p>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Корсаков Семен Миколайович</a:t>
            </a:r>
            <a:endParaRPr lang="uk-UA" dirty="0"/>
          </a:p>
        </p:txBody>
      </p:sp>
      <p:sp>
        <p:nvSpPr>
          <p:cNvPr id="3" name="Содержимое 2"/>
          <p:cNvSpPr>
            <a:spLocks noGrp="1"/>
          </p:cNvSpPr>
          <p:nvPr>
            <p:ph idx="1"/>
          </p:nvPr>
        </p:nvSpPr>
        <p:spPr/>
        <p:txBody>
          <a:bodyPr>
            <a:normAutofit fontScale="70000" lnSpcReduction="20000"/>
          </a:bodyPr>
          <a:lstStyle/>
          <a:p>
            <a:r>
              <a:rPr lang="uk-UA" dirty="0" smtClean="0"/>
              <a:t>Біографія</a:t>
            </a:r>
            <a:endParaRPr lang="ru-RU" b="1" dirty="0" smtClean="0"/>
          </a:p>
          <a:p>
            <a:r>
              <a:rPr lang="uk-UA" dirty="0" smtClean="0"/>
              <a:t>Семен Миколайович належав до старого дворянського роду </a:t>
            </a:r>
            <a:r>
              <a:rPr lang="uk-UA" dirty="0" smtClean="0">
                <a:hlinkClick r:id="rId2" tooltip="Литва"/>
              </a:rPr>
              <a:t>литовського</a:t>
            </a:r>
            <a:r>
              <a:rPr lang="uk-UA" dirty="0" smtClean="0"/>
              <a:t> походження, що переселився до Москви десь у ХIV столітті. Початкове </a:t>
            </a:r>
            <a:r>
              <a:rPr lang="uk-UA" dirty="0" smtClean="0">
                <a:hlinkClick r:id="rId3" tooltip="Прізвище"/>
              </a:rPr>
              <a:t>родове ім'я</a:t>
            </a:r>
            <a:r>
              <a:rPr lang="uk-UA" dirty="0" smtClean="0"/>
              <a:t> Корсак (або </a:t>
            </a:r>
            <a:r>
              <a:rPr lang="uk-UA" dirty="0" err="1" smtClean="0"/>
              <a:t>Корсакас</a:t>
            </a:r>
            <a:r>
              <a:rPr lang="uk-UA" dirty="0" smtClean="0"/>
              <a:t>) </a:t>
            </a:r>
            <a:r>
              <a:rPr lang="uk-UA" dirty="0" err="1" smtClean="0"/>
              <a:t>давньо</a:t>
            </a:r>
            <a:r>
              <a:rPr lang="uk-UA" dirty="0" err="1" smtClean="0">
                <a:hlinkClick r:id="rId4" tooltip="Литовська мова"/>
              </a:rPr>
              <a:t>литовською</a:t>
            </a:r>
            <a:r>
              <a:rPr lang="uk-UA" dirty="0" smtClean="0">
                <a:hlinkClick r:id="rId4" tooltip="Литовська мова"/>
              </a:rPr>
              <a:t> мовою</a:t>
            </a:r>
            <a:r>
              <a:rPr lang="uk-UA" dirty="0" smtClean="0"/>
              <a:t> означало "</a:t>
            </a:r>
            <a:r>
              <a:rPr lang="uk-UA" dirty="0" smtClean="0">
                <a:hlinkClick r:id="rId5" tooltip="Герб"/>
              </a:rPr>
              <a:t>герб</a:t>
            </a:r>
            <a:r>
              <a:rPr lang="uk-UA" dirty="0" smtClean="0"/>
              <a:t>" (сімейний). Народився він </a:t>
            </a:r>
            <a:r>
              <a:rPr lang="uk-UA" dirty="0" err="1" smtClean="0"/>
              <a:t>у</a:t>
            </a:r>
            <a:r>
              <a:rPr lang="uk-UA" dirty="0" err="1" smtClean="0">
                <a:hlinkClick r:id="rId6" tooltip="Херсон"/>
              </a:rPr>
              <a:t>Херсоні</a:t>
            </a:r>
            <a:r>
              <a:rPr lang="uk-UA" dirty="0" smtClean="0"/>
              <a:t>, </a:t>
            </a:r>
            <a:r>
              <a:rPr lang="uk-UA" dirty="0" smtClean="0">
                <a:hlinkClick r:id="rId7" tooltip="Князь"/>
              </a:rPr>
              <a:t>князь</a:t>
            </a:r>
            <a:r>
              <a:rPr lang="uk-UA" dirty="0" smtClean="0"/>
              <a:t> </a:t>
            </a:r>
            <a:r>
              <a:rPr lang="uk-UA" dirty="0" smtClean="0">
                <a:hlinkClick r:id="rId8" tooltip="Потьомкін Григорій Олександрович"/>
              </a:rPr>
              <a:t>Потьомкін-Таврійський</a:t>
            </a:r>
            <a:r>
              <a:rPr lang="uk-UA" dirty="0" smtClean="0"/>
              <a:t> став його </a:t>
            </a:r>
            <a:r>
              <a:rPr lang="uk-UA" dirty="0" smtClean="0">
                <a:hlinkClick r:id="rId9" tooltip="Хрещення"/>
              </a:rPr>
              <a:t>хрещеним батьком</a:t>
            </a:r>
            <a:r>
              <a:rPr lang="uk-UA" dirty="0" smtClean="0"/>
              <a:t>, а княжна </a:t>
            </a:r>
            <a:r>
              <a:rPr lang="uk-UA" dirty="0" err="1" smtClean="0"/>
              <a:t>В'яземскьа</a:t>
            </a:r>
            <a:r>
              <a:rPr lang="uk-UA" dirty="0" smtClean="0"/>
              <a:t> - хрещеною матір'ю. Батько Корсакова був російським військовим інженером. Сам він брав участь у Вітчизняній війні 1812-1814 рр.. і разом з російською армією побував у "столиці наук" Парижі, де, ймовірно, й познайомився з однією з найбільш захоплюючих технічних новинок того часу - перфокартами </a:t>
            </a:r>
            <a:r>
              <a:rPr lang="uk-UA" dirty="0" err="1" smtClean="0"/>
              <a:t>Жаккара</a:t>
            </a:r>
            <a:r>
              <a:rPr lang="uk-UA" dirty="0" smtClean="0"/>
              <a:t>.</a:t>
            </a:r>
            <a:endParaRPr lang="ru-RU" dirty="0" smtClean="0"/>
          </a:p>
          <a:p>
            <a:r>
              <a:rPr lang="uk-UA" dirty="0" smtClean="0"/>
              <a:t>Повернувшись із Парижа, Корсаков отримав посаду в Міністерстві юстиції, а потім у Міністерстві внутрішніх справ, у Петербурзі, де пізніше став начальником статистичного управління, а потім чиновником зі спеціальних міністерських доручень. Найімовірніше, монотонна рутинна робота з статистичними матеріалами та каталогами й наштовхнули його на думку про її механізацію.</a:t>
            </a:r>
            <a:endParaRPr lang="ru-RU" dirty="0" smtClean="0"/>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Корсаков Семен Миколайович</a:t>
            </a:r>
            <a:br>
              <a:rPr lang="uk-UA" dirty="0" smtClean="0"/>
            </a:br>
            <a:r>
              <a:rPr lang="uk-UA" dirty="0" smtClean="0"/>
              <a:t>Біографія</a:t>
            </a:r>
            <a:endParaRPr lang="uk-UA" dirty="0"/>
          </a:p>
        </p:txBody>
      </p:sp>
      <p:sp>
        <p:nvSpPr>
          <p:cNvPr id="3" name="Содержимое 2"/>
          <p:cNvSpPr>
            <a:spLocks noGrp="1"/>
          </p:cNvSpPr>
          <p:nvPr>
            <p:ph idx="1"/>
          </p:nvPr>
        </p:nvSpPr>
        <p:spPr/>
        <p:txBody>
          <a:bodyPr>
            <a:normAutofit fontScale="62500" lnSpcReduction="20000"/>
          </a:bodyPr>
          <a:lstStyle/>
          <a:p>
            <a:r>
              <a:rPr lang="uk-UA" dirty="0" smtClean="0"/>
              <a:t>В адресному календарі Російської імперії за 1832 р. серед інших чиновників статистичного управління значиться радник колегії (рівний полковнику) С. М. Корсаков, нагороджений орденами Святої Ганни 2-го ступеня та Святого Володимира 4-го ступеня. Він також був лицарем Прусського ордена «За видатні заслуги». Пізніше він був удостоєний звання дійсного статського радника (генерала).</a:t>
            </a:r>
            <a:endParaRPr lang="ru-RU" dirty="0" smtClean="0"/>
          </a:p>
          <a:p>
            <a:r>
              <a:rPr lang="uk-UA" dirty="0" smtClean="0"/>
              <a:t>Вийшовши у відставку, Корсаков переїхав до </a:t>
            </a:r>
            <a:r>
              <a:rPr lang="uk-UA" dirty="0" err="1" smtClean="0"/>
              <a:t>своєго</a:t>
            </a:r>
            <a:r>
              <a:rPr lang="uk-UA" dirty="0" smtClean="0"/>
              <a:t> маєтку </a:t>
            </a:r>
            <a:r>
              <a:rPr lang="uk-UA" dirty="0" err="1" smtClean="0"/>
              <a:t>Тарусово</a:t>
            </a:r>
            <a:r>
              <a:rPr lang="uk-UA" dirty="0" smtClean="0"/>
              <a:t> під Москвою, де займався лікарськими рослинами та сільським господарством. Там він, ймовірно, і створив свою базу даних з гомеопатичної фармакології. Хоча його машини були майже остаточно забуті, він добре відомий в Європі як піонер російської гомеопатії. Вперше продемонструвавши до неї інтерес у 1829 р., він надрукував у 1831-му статтю "Досліди з роз'яснення медичної сили гомеопатичних засобів". На думку деяких зарубіжних фахівців, саме Корсаков своїми працями підготував ґрунт для ефективного розповсюдження гомеопатії в офіційній російській медицині. У всякому разі, в "холерні роки" - 1830-й та 1847-й - він призначався до </a:t>
            </a:r>
            <a:r>
              <a:rPr lang="uk-UA" dirty="0" err="1" smtClean="0"/>
              <a:t>админістрації</a:t>
            </a:r>
            <a:r>
              <a:rPr lang="uk-UA" dirty="0" smtClean="0"/>
              <a:t> по боротьбі з епідеміями. У Москві він організував перше довідкове бюро - "</a:t>
            </a:r>
            <a:r>
              <a:rPr lang="uk-UA" dirty="0" err="1" smtClean="0"/>
              <a:t>справочное</a:t>
            </a:r>
            <a:r>
              <a:rPr lang="uk-UA" dirty="0" smtClean="0"/>
              <a:t> </a:t>
            </a:r>
            <a:r>
              <a:rPr lang="uk-UA" dirty="0" err="1" smtClean="0"/>
              <a:t>место</a:t>
            </a:r>
            <a:r>
              <a:rPr lang="uk-UA" dirty="0" smtClean="0"/>
              <a:t>".</a:t>
            </a:r>
            <a:endParaRPr lang="ru-RU" dirty="0" smtClean="0"/>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Корсаков Семен Миколайович</a:t>
            </a:r>
            <a:endParaRPr lang="uk-UA" dirty="0"/>
          </a:p>
        </p:txBody>
      </p:sp>
      <p:sp>
        <p:nvSpPr>
          <p:cNvPr id="3" name="Содержимое 2"/>
          <p:cNvSpPr>
            <a:spLocks noGrp="1"/>
          </p:cNvSpPr>
          <p:nvPr>
            <p:ph idx="1"/>
          </p:nvPr>
        </p:nvSpPr>
        <p:spPr/>
        <p:txBody>
          <a:bodyPr/>
          <a:lstStyle/>
          <a:p>
            <a:r>
              <a:rPr lang="uk-UA" dirty="0" smtClean="0"/>
              <a:t>Інтелектуальні машини</a:t>
            </a:r>
            <a:endParaRPr lang="ru-RU" b="1" dirty="0" smtClean="0"/>
          </a:p>
          <a:p>
            <a:r>
              <a:rPr lang="uk-UA" dirty="0" smtClean="0"/>
              <a:t>С. М. Корсаков є піонером російської кібернетики. Основне прагнення С. М. Корсакова - посилення можливостей розуму за допомогою розробки наукових методів і спеціальних пристроїв. У першій половині XIX століття він винайшов і сконструював ряд діючих механічних пристроїв, що функціонують на основі перфорованих таблиць та призначені для задач інформаційного пошуку і класифікації.</a:t>
            </a:r>
            <a:endParaRPr lang="ru-RU" dirty="0" smtClean="0"/>
          </a:p>
          <a:p>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85</TotalTime>
  <Words>1404</Words>
  <Application>Microsoft Office PowerPoint</Application>
  <PresentationFormat>Экран (4:3)</PresentationFormat>
  <Paragraphs>99</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Апекс</vt:lpstr>
      <vt:lpstr>Відомі інформатики</vt:lpstr>
      <vt:lpstr>Тоні Гоар </vt:lpstr>
      <vt:lpstr>Тоні Гоар </vt:lpstr>
      <vt:lpstr>Тоні Гоар </vt:lpstr>
      <vt:lpstr>Корсаков Семен Миколайович </vt:lpstr>
      <vt:lpstr>Корсаков Семен Миколайович</vt:lpstr>
      <vt:lpstr>Корсаков Семен Миколайович</vt:lpstr>
      <vt:lpstr>Корсаков Семен Миколайович Біографія</vt:lpstr>
      <vt:lpstr>Корсаков Семен Миколайович</vt:lpstr>
      <vt:lpstr>Корсаков Семен Миколайович</vt:lpstr>
      <vt:lpstr>Корсаков Семен Миколайович</vt:lpstr>
      <vt:lpstr>Корсаков Семен Миколайович</vt:lpstr>
      <vt:lpstr>Корсаков Семен Миколайович</vt:lpstr>
      <vt:lpstr>Корсаков Семен Миколайович Простий крмпаратор</vt:lpstr>
      <vt:lpstr>Корсаков Семен Миколайович</vt:lpstr>
      <vt:lpstr>Корсаков Семен Миколайович Ретроспектива повторного відкриття </vt:lpstr>
      <vt:lpstr>Корсаков Семен Миколайович Ретроспектива повторного відкриття </vt:lpstr>
      <vt:lpstr>Корсаков Семен Миколайович</vt:lpstr>
      <vt:lpstr>Цитати відомих інформатиків...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Відомі інформатики</dc:title>
  <dc:creator>user</dc:creator>
  <cp:lastModifiedBy>user</cp:lastModifiedBy>
  <cp:revision>11</cp:revision>
  <dcterms:created xsi:type="dcterms:W3CDTF">2011-11-23T14:54:30Z</dcterms:created>
  <dcterms:modified xsi:type="dcterms:W3CDTF">2015-02-25T17:33:34Z</dcterms:modified>
</cp:coreProperties>
</file>