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68" r:id="rId1"/>
  </p:sldMasterIdLst>
  <p:notesMasterIdLst>
    <p:notesMasterId r:id="rId16"/>
  </p:notesMasterIdLst>
  <p:sldIdLst>
    <p:sldId id="256" r:id="rId2"/>
    <p:sldId id="257" r:id="rId3"/>
    <p:sldId id="259" r:id="rId4"/>
    <p:sldId id="260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60" autoAdjust="0"/>
  </p:normalViewPr>
  <p:slideViewPr>
    <p:cSldViewPr>
      <p:cViewPr>
        <p:scale>
          <a:sx n="100" d="100"/>
          <a:sy n="100" d="100"/>
        </p:scale>
        <p:origin x="-294" y="-1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D4657B-CD55-4567-B8DA-3A1F532045A4}" type="datetimeFigureOut">
              <a:rPr lang="uk-UA" smtClean="0"/>
              <a:pPr/>
              <a:t>02.10.2014</a:t>
            </a:fld>
            <a:endParaRPr lang="uk-UA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D8098A-626C-481C-A81E-BCC5A7D1E2CE}" type="slidenum">
              <a:rPr lang="uk-UA" smtClean="0"/>
              <a:pPr/>
              <a:t>‹#›</a:t>
            </a:fld>
            <a:endParaRPr lang="uk-UA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9A58D-6921-4BB8-B0EC-6F8720DC7089}" type="datetimeFigureOut">
              <a:rPr lang="uk-UA" smtClean="0"/>
              <a:pPr/>
              <a:t>02.10.2014</a:t>
            </a:fld>
            <a:endParaRPr lang="uk-UA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Овал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4" name="Овал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DA027759-B375-4B8E-BB1E-5C33072412DC}" type="slidenum">
              <a:rPr lang="uk-UA" smtClean="0"/>
              <a:pPr/>
              <a:t>‹#›</a:t>
            </a:fld>
            <a:endParaRPr lang="uk-UA" dirty="0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9A58D-6921-4BB8-B0EC-6F8720DC7089}" type="datetimeFigureOut">
              <a:rPr lang="uk-UA" smtClean="0"/>
              <a:pPr/>
              <a:t>02.10.2014</a:t>
            </a:fld>
            <a:endParaRPr lang="uk-UA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27759-B375-4B8E-BB1E-5C33072412DC}" type="slidenum">
              <a:rPr lang="uk-UA" smtClean="0"/>
              <a:pPr/>
              <a:t>‹#›</a:t>
            </a:fld>
            <a:endParaRPr lang="uk-UA" dirty="0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1" name="Прямоугольник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4" name="Овал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5" name="Овал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DA027759-B375-4B8E-BB1E-5C33072412DC}" type="slidenum">
              <a:rPr lang="uk-UA" smtClean="0"/>
              <a:pPr/>
              <a:t>‹#›</a:t>
            </a:fld>
            <a:endParaRPr lang="uk-UA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9A58D-6921-4BB8-B0EC-6F8720DC7089}" type="datetimeFigureOut">
              <a:rPr lang="uk-UA" smtClean="0"/>
              <a:pPr/>
              <a:t>02.10.2014</a:t>
            </a:fld>
            <a:endParaRPr lang="uk-UA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9A58D-6921-4BB8-B0EC-6F8720DC7089}" type="datetimeFigureOut">
              <a:rPr lang="uk-UA" smtClean="0"/>
              <a:pPr/>
              <a:t>02.10.2014</a:t>
            </a:fld>
            <a:endParaRPr lang="uk-UA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DA027759-B375-4B8E-BB1E-5C33072412DC}" type="slidenum">
              <a:rPr lang="uk-UA" smtClean="0"/>
              <a:pPr/>
              <a:t>‹#›</a:t>
            </a:fld>
            <a:endParaRPr lang="uk-UA" dirty="0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4" name="Прямоугольник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9A58D-6921-4BB8-B0EC-6F8720DC7089}" type="datetimeFigureOut">
              <a:rPr lang="uk-UA" smtClean="0"/>
              <a:pPr/>
              <a:t>02.10.2014</a:t>
            </a:fld>
            <a:endParaRPr lang="uk-UA" dirty="0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Овал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1" name="Овал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DA027759-B375-4B8E-BB1E-5C33072412DC}" type="slidenum">
              <a:rPr lang="uk-UA" smtClean="0"/>
              <a:pPr/>
              <a:t>‹#›</a:t>
            </a:fld>
            <a:endParaRPr lang="uk-UA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4009A58D-6921-4BB8-B0EC-6F8720DC7089}" type="datetimeFigureOut">
              <a:rPr lang="uk-UA" smtClean="0"/>
              <a:pPr/>
              <a:t>02.10.2014</a:t>
            </a:fld>
            <a:endParaRPr lang="uk-UA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27759-B375-4B8E-BB1E-5C33072412DC}" type="slidenum">
              <a:rPr lang="uk-UA" smtClean="0"/>
              <a:pPr/>
              <a:t>‹#›</a:t>
            </a:fld>
            <a:endParaRPr lang="uk-UA" dirty="0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Содержимое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Содержимое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Прямоугольник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1" name="Прямоугольник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2" name="Прямоугольник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9A58D-6921-4BB8-B0EC-6F8720DC7089}" type="datetimeFigureOut">
              <a:rPr lang="uk-UA" smtClean="0"/>
              <a:pPr/>
              <a:t>02.10.2014</a:t>
            </a:fld>
            <a:endParaRPr lang="uk-UA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uk-UA" dirty="0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Содержимое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6" name="Содержимое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Овал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7" name="Овал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DA027759-B375-4B8E-BB1E-5C33072412DC}" type="slidenum">
              <a:rPr lang="uk-UA" smtClean="0"/>
              <a:pPr/>
              <a:t>‹#›</a:t>
            </a:fld>
            <a:endParaRPr lang="uk-UA" dirty="0"/>
          </a:p>
        </p:txBody>
      </p:sp>
      <p:sp>
        <p:nvSpPr>
          <p:cNvPr id="23" name="Заголовок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9A58D-6921-4BB8-B0EC-6F8720DC7089}" type="datetimeFigureOut">
              <a:rPr lang="uk-UA" smtClean="0"/>
              <a:pPr/>
              <a:t>02.10.2014</a:t>
            </a:fld>
            <a:endParaRPr lang="uk-UA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DA027759-B375-4B8E-BB1E-5C33072412DC}" type="slidenum">
              <a:rPr lang="uk-UA" smtClean="0"/>
              <a:pPr/>
              <a:t>‹#›</a:t>
            </a:fld>
            <a:endParaRPr lang="uk-UA" dirty="0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9A58D-6921-4BB8-B0EC-6F8720DC7089}" type="datetimeFigureOut">
              <a:rPr lang="uk-UA" smtClean="0"/>
              <a:pPr/>
              <a:t>02.10.2014</a:t>
            </a:fld>
            <a:endParaRPr lang="uk-UA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DA027759-B375-4B8E-BB1E-5C33072412DC}" type="slidenum">
              <a:rPr lang="uk-UA" smtClean="0"/>
              <a:pPr/>
              <a:t>‹#›</a:t>
            </a:fld>
            <a:endParaRPr lang="uk-UA" dirty="0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Содержимое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Овал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1" name="Овал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DA027759-B375-4B8E-BB1E-5C33072412DC}" type="slidenum">
              <a:rPr lang="uk-UA" smtClean="0"/>
              <a:pPr/>
              <a:t>‹#›</a:t>
            </a:fld>
            <a:endParaRPr lang="uk-UA" dirty="0"/>
          </a:p>
        </p:txBody>
      </p:sp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9A58D-6921-4BB8-B0EC-6F8720DC7089}" type="datetimeFigureOut">
              <a:rPr lang="uk-UA" smtClean="0"/>
              <a:pPr/>
              <a:t>02.10.2014</a:t>
            </a:fld>
            <a:endParaRPr lang="uk-UA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uk-UA" dirty="0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ая соединительная линия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Прямоугольник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Овал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3" name="Овал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DA027759-B375-4B8E-BB1E-5C33072412DC}" type="slidenum">
              <a:rPr lang="uk-UA" smtClean="0"/>
              <a:pPr/>
              <a:t>‹#›</a:t>
            </a:fld>
            <a:endParaRPr lang="uk-UA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dirty="0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2" name="Прямоугольник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4009A58D-6921-4BB8-B0EC-6F8720DC7089}" type="datetimeFigureOut">
              <a:rPr lang="uk-UA" smtClean="0"/>
              <a:pPr/>
              <a:t>02.10.2014</a:t>
            </a:fld>
            <a:endParaRPr lang="uk-UA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uk-UA" dirty="0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4009A58D-6921-4BB8-B0EC-6F8720DC7089}" type="datetimeFigureOut">
              <a:rPr lang="uk-UA" smtClean="0"/>
              <a:pPr/>
              <a:t>02.10.2014</a:t>
            </a:fld>
            <a:endParaRPr lang="uk-UA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uk-UA" dirty="0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Овал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5" name="Овал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DA027759-B375-4B8E-BB1E-5C33072412DC}" type="slidenum">
              <a:rPr lang="uk-UA" smtClean="0"/>
              <a:pPr/>
              <a:t>‹#›</a:t>
            </a:fld>
            <a:endParaRPr lang="uk-UA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69" r:id="rId1"/>
    <p:sldLayoutId id="2147484070" r:id="rId2"/>
    <p:sldLayoutId id="2147484071" r:id="rId3"/>
    <p:sldLayoutId id="2147484072" r:id="rId4"/>
    <p:sldLayoutId id="2147484073" r:id="rId5"/>
    <p:sldLayoutId id="2147484074" r:id="rId6"/>
    <p:sldLayoutId id="2147484075" r:id="rId7"/>
    <p:sldLayoutId id="2147484076" r:id="rId8"/>
    <p:sldLayoutId id="2147484077" r:id="rId9"/>
    <p:sldLayoutId id="2147484078" r:id="rId10"/>
    <p:sldLayoutId id="2147484079" r:id="rId11"/>
  </p:sldLayoutIdLst>
  <p:transition/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gi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uk-UA" sz="4400" dirty="0" smtClean="0"/>
              <a:t>Як вид мистецтва</a:t>
            </a:r>
            <a:endParaRPr lang="uk-UA" sz="4400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42910" y="357166"/>
            <a:ext cx="7886728" cy="1776434"/>
          </a:xfrm>
        </p:spPr>
        <p:txBody>
          <a:bodyPr>
            <a:normAutofit/>
          </a:bodyPr>
          <a:lstStyle/>
          <a:p>
            <a:r>
              <a:rPr lang="ru-RU" sz="5400" dirty="0" smtClean="0"/>
              <a:t>Комп'ютерна граф</a:t>
            </a:r>
            <a:r>
              <a:rPr lang="uk-UA" sz="5400" dirty="0" smtClean="0"/>
              <a:t>іка</a:t>
            </a:r>
            <a:endParaRPr lang="uk-UA" sz="5400" dirty="0"/>
          </a:p>
        </p:txBody>
      </p:sp>
      <p:pic>
        <p:nvPicPr>
          <p:cNvPr id="4" name="Рисунок 3" descr="sticker_375x36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42908" y="3143248"/>
            <a:ext cx="3571875" cy="3429000"/>
          </a:xfrm>
          <a:prstGeom prst="rect">
            <a:avLst/>
          </a:prstGeom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3D - </a:t>
            </a:r>
            <a:r>
              <a:rPr lang="uk-UA" dirty="0" smtClean="0"/>
              <a:t>графіка</a:t>
            </a:r>
            <a:endParaRPr lang="uk-UA" dirty="0"/>
          </a:p>
        </p:txBody>
      </p:sp>
      <p:sp>
        <p:nvSpPr>
          <p:cNvPr id="3" name="TextBox 2"/>
          <p:cNvSpPr txBox="1"/>
          <p:nvPr/>
        </p:nvSpPr>
        <p:spPr>
          <a:xfrm>
            <a:off x="357158" y="1643050"/>
            <a:ext cx="8429684" cy="1015663"/>
          </a:xfrm>
          <a:prstGeom prst="rect">
            <a:avLst/>
          </a:prstGeom>
          <a:noFill/>
          <a:ln>
            <a:solidFill>
              <a:schemeClr val="accent1"/>
            </a:solidFill>
            <a:prstDash val="lgDash"/>
          </a:ln>
        </p:spPr>
        <p:txBody>
          <a:bodyPr wrap="square" rtlCol="0">
            <a:spAutoFit/>
          </a:bodyPr>
          <a:lstStyle/>
          <a:p>
            <a:r>
              <a:rPr lang="uk-UA" sz="2000" b="1" dirty="0" smtClean="0">
                <a:solidFill>
                  <a:schemeClr val="tx2"/>
                </a:solidFill>
              </a:rPr>
              <a:t>Тривимірна графіка</a:t>
            </a:r>
            <a:r>
              <a:rPr lang="uk-UA" sz="2000" dirty="0" smtClean="0">
                <a:solidFill>
                  <a:schemeClr val="tx2"/>
                </a:solidFill>
              </a:rPr>
              <a:t> (3</a:t>
            </a:r>
            <a:r>
              <a:rPr lang="en-US" sz="2000" dirty="0" smtClean="0">
                <a:solidFill>
                  <a:schemeClr val="tx2"/>
                </a:solidFill>
              </a:rPr>
              <a:t>D</a:t>
            </a:r>
            <a:r>
              <a:rPr lang="uk-UA" sz="2000" dirty="0" smtClean="0">
                <a:solidFill>
                  <a:schemeClr val="tx2"/>
                </a:solidFill>
              </a:rPr>
              <a:t>) — розділ комп'ютерної графіки, сукупність прийомів і інструментів (як програмних, так і апаратних), призначених для зображення об'ємних об'єктів. </a:t>
            </a:r>
          </a:p>
        </p:txBody>
      </p:sp>
      <p:pic>
        <p:nvPicPr>
          <p:cNvPr id="4" name="Рисунок 3" descr="diesel_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285992"/>
            <a:ext cx="2659174" cy="3924295"/>
          </a:xfrm>
          <a:prstGeom prst="rect">
            <a:avLst/>
          </a:prstGeom>
        </p:spPr>
      </p:pic>
      <p:pic>
        <p:nvPicPr>
          <p:cNvPr id="5" name="Рисунок 4" descr="10-ans-les-sims-3-05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72264" y="2357430"/>
            <a:ext cx="2387803" cy="3857628"/>
          </a:xfrm>
          <a:prstGeom prst="rect">
            <a:avLst/>
          </a:prstGeom>
        </p:spPr>
      </p:pic>
      <p:pic>
        <p:nvPicPr>
          <p:cNvPr id="6" name="Рисунок 5" descr="10-ans-les-sims-3-06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43108" y="2500306"/>
            <a:ext cx="2170238" cy="3428976"/>
          </a:xfrm>
          <a:prstGeom prst="rect">
            <a:avLst/>
          </a:prstGeom>
        </p:spPr>
      </p:pic>
      <p:pic>
        <p:nvPicPr>
          <p:cNvPr id="7" name="Рисунок 6" descr="TWA0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86248" y="2357430"/>
            <a:ext cx="2381251" cy="357187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85984" y="5929330"/>
            <a:ext cx="4643470" cy="369332"/>
          </a:xfrm>
          <a:prstGeom prst="rect">
            <a:avLst/>
          </a:prstGeom>
          <a:noFill/>
          <a:ln>
            <a:solidFill>
              <a:schemeClr val="accent6"/>
            </a:solidFill>
            <a:prstDash val="dashDot"/>
          </a:ln>
        </p:spPr>
        <p:txBody>
          <a:bodyPr wrap="square" rtlCol="0">
            <a:spAutoFit/>
          </a:bodyPr>
          <a:lstStyle/>
          <a:p>
            <a:r>
              <a:rPr lang="uk-UA" dirty="0" smtClean="0">
                <a:solidFill>
                  <a:schemeClr val="accent3"/>
                </a:solidFill>
              </a:rPr>
              <a:t>Персонажі комп</a:t>
            </a:r>
            <a:r>
              <a:rPr lang="en-US" dirty="0" smtClean="0">
                <a:solidFill>
                  <a:schemeClr val="accent3"/>
                </a:solidFill>
              </a:rPr>
              <a:t>’</a:t>
            </a:r>
            <a:r>
              <a:rPr lang="uk-UA" dirty="0" smtClean="0">
                <a:solidFill>
                  <a:schemeClr val="accent3"/>
                </a:solidFill>
              </a:rPr>
              <a:t>ютерної гри “</a:t>
            </a:r>
            <a:r>
              <a:rPr lang="en-US" dirty="0" smtClean="0">
                <a:solidFill>
                  <a:schemeClr val="accent3"/>
                </a:solidFill>
              </a:rPr>
              <a:t>The Sims 3</a:t>
            </a:r>
            <a:r>
              <a:rPr lang="uk-UA" dirty="0" smtClean="0">
                <a:solidFill>
                  <a:schemeClr val="accent3"/>
                </a:solidFill>
              </a:rPr>
              <a:t>”</a:t>
            </a:r>
            <a:endParaRPr lang="uk-UA" dirty="0">
              <a:solidFill>
                <a:schemeClr val="accent3"/>
              </a:solidFill>
            </a:endParaRPr>
          </a:p>
        </p:txBody>
      </p:sp>
    </p:spTree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uk-UA" dirty="0" smtClean="0"/>
              <a:t>Застосовується для створення зображень на плоскості екрану або аркушу друкарської продукції в архітектурній візуалізації, кінематографі, телебаченні, мультиплікації, комп'ютерних іграх, друкарській продукції, а також в науці і промисловості. Перевага такого зображення полягає у тому, що воно створює ілюзію об</a:t>
            </a:r>
            <a:r>
              <a:rPr lang="en-US" dirty="0" smtClean="0"/>
              <a:t>’</a:t>
            </a:r>
            <a:r>
              <a:rPr lang="ru-RU" dirty="0" smtClean="0"/>
              <a:t>эму, простору, подібного </a:t>
            </a:r>
            <a:r>
              <a:rPr lang="uk-UA" dirty="0" smtClean="0"/>
              <a:t>до реального.</a:t>
            </a:r>
          </a:p>
        </p:txBody>
      </p:sp>
      <p:pic>
        <p:nvPicPr>
          <p:cNvPr id="5" name="Рисунок 4" descr="гифки-холодное-сердце-Свен-песочница-1101699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71802" y="642918"/>
            <a:ext cx="5778498" cy="2600324"/>
          </a:xfrm>
          <a:prstGeom prst="rect">
            <a:avLst/>
          </a:prstGeom>
        </p:spPr>
      </p:pic>
      <p:pic>
        <p:nvPicPr>
          <p:cNvPr id="6" name="Рисунок 5" descr="O0A0n4H121O370y5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71802" y="3286124"/>
            <a:ext cx="5786478" cy="192882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643306" y="5500702"/>
            <a:ext cx="4714908" cy="646331"/>
          </a:xfrm>
          <a:prstGeom prst="rect">
            <a:avLst/>
          </a:prstGeom>
          <a:noFill/>
          <a:ln>
            <a:solidFill>
              <a:schemeClr val="accent6"/>
            </a:solidFill>
            <a:prstDash val="dashDot"/>
          </a:ln>
        </p:spPr>
        <p:txBody>
          <a:bodyPr wrap="square" rtlCol="0">
            <a:spAutoFit/>
          </a:bodyPr>
          <a:lstStyle/>
          <a:p>
            <a:r>
              <a:rPr lang="ru-RU" dirty="0" err="1" smtClean="0">
                <a:solidFill>
                  <a:schemeClr val="accent3"/>
                </a:solidFill>
              </a:rPr>
              <a:t>Кадри</a:t>
            </a:r>
            <a:r>
              <a:rPr lang="ru-RU" dirty="0" smtClean="0">
                <a:solidFill>
                  <a:schemeClr val="accent3"/>
                </a:solidFill>
              </a:rPr>
              <a:t> </a:t>
            </a:r>
            <a:r>
              <a:rPr lang="ru-RU" dirty="0" err="1" smtClean="0">
                <a:solidFill>
                  <a:schemeClr val="accent3"/>
                </a:solidFill>
              </a:rPr>
              <a:t>з</a:t>
            </a:r>
            <a:r>
              <a:rPr lang="ru-RU" dirty="0" smtClean="0">
                <a:solidFill>
                  <a:schemeClr val="accent3"/>
                </a:solidFill>
              </a:rPr>
              <a:t> м/</a:t>
            </a:r>
            <a:r>
              <a:rPr lang="ru-RU" dirty="0" err="1" smtClean="0">
                <a:solidFill>
                  <a:schemeClr val="accent3"/>
                </a:solidFill>
              </a:rPr>
              <a:t>ф</a:t>
            </a:r>
            <a:r>
              <a:rPr lang="ru-RU" dirty="0" smtClean="0">
                <a:solidFill>
                  <a:schemeClr val="accent3"/>
                </a:solidFill>
              </a:rPr>
              <a:t> </a:t>
            </a:r>
            <a:r>
              <a:rPr lang="uk-UA" dirty="0" err="1" smtClean="0">
                <a:solidFill>
                  <a:schemeClr val="accent3"/>
                </a:solidFill>
              </a:rPr>
              <a:t>“Холодне</a:t>
            </a:r>
            <a:r>
              <a:rPr lang="uk-UA" dirty="0" smtClean="0">
                <a:solidFill>
                  <a:schemeClr val="accent3"/>
                </a:solidFill>
              </a:rPr>
              <a:t> </a:t>
            </a:r>
            <a:r>
              <a:rPr lang="uk-UA" dirty="0" err="1" smtClean="0">
                <a:solidFill>
                  <a:schemeClr val="accent3"/>
                </a:solidFill>
              </a:rPr>
              <a:t>серце”</a:t>
            </a:r>
            <a:r>
              <a:rPr lang="uk-UA" dirty="0" smtClean="0">
                <a:solidFill>
                  <a:schemeClr val="accent3"/>
                </a:solidFill>
              </a:rPr>
              <a:t>, </a:t>
            </a:r>
            <a:r>
              <a:rPr lang="ru-RU" dirty="0" err="1" smtClean="0">
                <a:solidFill>
                  <a:schemeClr val="accent3"/>
                </a:solidFill>
              </a:rPr>
              <a:t>Walt</a:t>
            </a:r>
            <a:r>
              <a:rPr lang="ru-RU" dirty="0" smtClean="0">
                <a:solidFill>
                  <a:schemeClr val="accent3"/>
                </a:solidFill>
              </a:rPr>
              <a:t> </a:t>
            </a:r>
            <a:r>
              <a:rPr lang="ru-RU" dirty="0" err="1" smtClean="0">
                <a:solidFill>
                  <a:schemeClr val="accent3"/>
                </a:solidFill>
              </a:rPr>
              <a:t>Disney</a:t>
            </a:r>
            <a:r>
              <a:rPr lang="ru-RU" dirty="0" smtClean="0">
                <a:solidFill>
                  <a:schemeClr val="accent3"/>
                </a:solidFill>
              </a:rPr>
              <a:t> </a:t>
            </a:r>
            <a:r>
              <a:rPr lang="ru-RU" dirty="0" err="1" smtClean="0">
                <a:solidFill>
                  <a:schemeClr val="accent3"/>
                </a:solidFill>
              </a:rPr>
              <a:t>Animation</a:t>
            </a:r>
            <a:r>
              <a:rPr lang="ru-RU" dirty="0" smtClean="0">
                <a:solidFill>
                  <a:schemeClr val="accent3"/>
                </a:solidFill>
              </a:rPr>
              <a:t> </a:t>
            </a:r>
            <a:r>
              <a:rPr lang="ru-RU" dirty="0" err="1" smtClean="0">
                <a:solidFill>
                  <a:schemeClr val="accent3"/>
                </a:solidFill>
              </a:rPr>
              <a:t>Studios</a:t>
            </a:r>
            <a:endParaRPr lang="ru-RU" dirty="0">
              <a:solidFill>
                <a:schemeClr val="accent3"/>
              </a:solidFill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85720" y="285728"/>
            <a:ext cx="8501122" cy="830997"/>
          </a:xfrm>
          <a:prstGeom prst="rect">
            <a:avLst/>
          </a:prstGeom>
          <a:noFill/>
          <a:ln>
            <a:solidFill>
              <a:schemeClr val="accent6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uk-UA" sz="2400" dirty="0" smtClean="0">
                <a:solidFill>
                  <a:schemeClr val="tx2"/>
                </a:solidFill>
              </a:rPr>
              <a:t>Однак, усі переваги тривимірної графіки можна оцінити лише з допомогою спеціальної апаратури. </a:t>
            </a:r>
            <a:endParaRPr lang="uk-UA" sz="2400" dirty="0">
              <a:solidFill>
                <a:schemeClr val="tx2"/>
              </a:solidFill>
            </a:endParaRPr>
          </a:p>
        </p:txBody>
      </p:sp>
      <p:pic>
        <p:nvPicPr>
          <p:cNvPr id="8" name="Рисунок 7" descr="747a4227914d8fbf5fe9dd3246767c6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20" y="1214422"/>
            <a:ext cx="8501122" cy="5000660"/>
          </a:xfrm>
          <a:prstGeom prst="rect">
            <a:avLst/>
          </a:prstGeom>
        </p:spPr>
      </p:pic>
    </p:spTree>
  </p:cSld>
  <p:clrMapOvr>
    <a:masterClrMapping/>
  </p:clrMapOvr>
  <p:transition spd="slow">
    <p:wipe dir="d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429256" y="285728"/>
            <a:ext cx="3286148" cy="2585323"/>
          </a:xfrm>
          <a:prstGeom prst="rect">
            <a:avLst/>
          </a:prstGeom>
          <a:noFill/>
          <a:ln>
            <a:solidFill>
              <a:schemeClr val="accent1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uk-UA" dirty="0" smtClean="0">
                <a:solidFill>
                  <a:schemeClr val="tx2"/>
                </a:solidFill>
              </a:rPr>
              <a:t>С часом, </a:t>
            </a:r>
            <a:r>
              <a:rPr lang="uk-UA" dirty="0" err="1" smtClean="0">
                <a:solidFill>
                  <a:schemeClr val="tx2"/>
                </a:solidFill>
              </a:rPr>
              <a:t>комп</a:t>
            </a:r>
            <a:r>
              <a:rPr lang="en-US" dirty="0" smtClean="0">
                <a:solidFill>
                  <a:schemeClr val="tx2"/>
                </a:solidFill>
              </a:rPr>
              <a:t>’</a:t>
            </a:r>
            <a:r>
              <a:rPr lang="uk-UA" dirty="0" err="1" smtClean="0">
                <a:solidFill>
                  <a:schemeClr val="tx2"/>
                </a:solidFill>
              </a:rPr>
              <a:t>ютерна</a:t>
            </a:r>
            <a:r>
              <a:rPr lang="uk-UA" dirty="0" smtClean="0">
                <a:solidFill>
                  <a:schemeClr val="tx2"/>
                </a:solidFill>
              </a:rPr>
              <a:t> графіка так чи інакше все більш проникає в наше повсякденне життя. Сьогодні, кожен, хто має вдома </a:t>
            </a:r>
            <a:r>
              <a:rPr lang="uk-UA" dirty="0" err="1" smtClean="0">
                <a:solidFill>
                  <a:schemeClr val="tx2"/>
                </a:solidFill>
              </a:rPr>
              <a:t>комп</a:t>
            </a:r>
            <a:r>
              <a:rPr lang="en-US" dirty="0" smtClean="0">
                <a:solidFill>
                  <a:schemeClr val="tx2"/>
                </a:solidFill>
              </a:rPr>
              <a:t>’</a:t>
            </a:r>
            <a:r>
              <a:rPr lang="uk-UA" dirty="0" err="1" smtClean="0">
                <a:solidFill>
                  <a:schemeClr val="tx2"/>
                </a:solidFill>
              </a:rPr>
              <a:t>ютер</a:t>
            </a:r>
            <a:r>
              <a:rPr lang="uk-UA" dirty="0" smtClean="0">
                <a:solidFill>
                  <a:schemeClr val="tx2"/>
                </a:solidFill>
              </a:rPr>
              <a:t>, має змогу сам створити такі </a:t>
            </a:r>
            <a:r>
              <a:rPr lang="uk-UA" dirty="0" err="1" smtClean="0">
                <a:solidFill>
                  <a:schemeClr val="tx2"/>
                </a:solidFill>
              </a:rPr>
              <a:t>зображенння</a:t>
            </a:r>
            <a:r>
              <a:rPr lang="uk-UA" dirty="0" smtClean="0">
                <a:solidFill>
                  <a:schemeClr val="tx2"/>
                </a:solidFill>
              </a:rPr>
              <a:t>. Для цього є безліч програм і додатків. </a:t>
            </a:r>
            <a:endParaRPr lang="uk-UA" dirty="0">
              <a:solidFill>
                <a:schemeClr val="tx2"/>
              </a:solidFill>
            </a:endParaRPr>
          </a:p>
        </p:txBody>
      </p:sp>
      <p:pic>
        <p:nvPicPr>
          <p:cNvPr id="3" name="Рисунок 2" descr="116208897_1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58" y="285728"/>
            <a:ext cx="4762500" cy="2009775"/>
          </a:xfrm>
          <a:prstGeom prst="rect">
            <a:avLst/>
          </a:prstGeom>
        </p:spPr>
      </p:pic>
      <p:pic>
        <p:nvPicPr>
          <p:cNvPr id="4" name="Рисунок 3" descr="116208950_2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58" y="2285992"/>
            <a:ext cx="4762500" cy="2019300"/>
          </a:xfrm>
          <a:prstGeom prst="rect">
            <a:avLst/>
          </a:prstGeom>
        </p:spPr>
      </p:pic>
      <p:pic>
        <p:nvPicPr>
          <p:cNvPr id="5" name="Рисунок 4" descr="116209041_3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7158" y="4286256"/>
            <a:ext cx="4762500" cy="2009775"/>
          </a:xfrm>
          <a:prstGeom prst="rect">
            <a:avLst/>
          </a:prstGeom>
        </p:spPr>
      </p:pic>
      <p:pic>
        <p:nvPicPr>
          <p:cNvPr id="6" name="Рисунок 5" descr="115237846_large_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143504" y="3286124"/>
            <a:ext cx="3786214" cy="213059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286380" y="5572140"/>
            <a:ext cx="3571900" cy="646331"/>
          </a:xfrm>
          <a:prstGeom prst="rect">
            <a:avLst/>
          </a:prstGeom>
          <a:noFill/>
          <a:ln>
            <a:solidFill>
              <a:schemeClr val="accent6"/>
            </a:solidFill>
            <a:prstDash val="dashDot"/>
          </a:ln>
        </p:spPr>
        <p:txBody>
          <a:bodyPr wrap="square" rtlCol="0">
            <a:spAutoFit/>
          </a:bodyPr>
          <a:lstStyle/>
          <a:p>
            <a:r>
              <a:rPr lang="uk-UA" dirty="0" smtClean="0">
                <a:solidFill>
                  <a:schemeClr val="accent3"/>
                </a:solidFill>
              </a:rPr>
              <a:t>Процес створення м</a:t>
            </a:r>
            <a:r>
              <a:rPr lang="ru-RU" dirty="0" smtClean="0">
                <a:solidFill>
                  <a:schemeClr val="accent3"/>
                </a:solidFill>
              </a:rPr>
              <a:t>/</a:t>
            </a:r>
            <a:r>
              <a:rPr lang="uk-UA" dirty="0" smtClean="0">
                <a:solidFill>
                  <a:schemeClr val="accent3"/>
                </a:solidFill>
              </a:rPr>
              <a:t>ф </a:t>
            </a:r>
            <a:r>
              <a:rPr lang="uk-UA" dirty="0" err="1" smtClean="0">
                <a:solidFill>
                  <a:schemeClr val="accent3"/>
                </a:solidFill>
              </a:rPr>
              <a:t>“Як</a:t>
            </a:r>
            <a:r>
              <a:rPr lang="uk-UA" dirty="0" smtClean="0">
                <a:solidFill>
                  <a:schemeClr val="accent3"/>
                </a:solidFill>
              </a:rPr>
              <a:t> приборкати </a:t>
            </a:r>
            <a:r>
              <a:rPr lang="uk-UA" dirty="0" err="1" smtClean="0">
                <a:solidFill>
                  <a:schemeClr val="accent3"/>
                </a:solidFill>
              </a:rPr>
              <a:t>дракона”</a:t>
            </a:r>
            <a:endParaRPr lang="uk-UA" dirty="0">
              <a:solidFill>
                <a:schemeClr val="accent3"/>
              </a:solidFill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ДЯКУЮ ЗА УВАГУ!</a:t>
            </a:r>
            <a:endParaRPr lang="uk-UA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uk-UA" dirty="0" smtClean="0"/>
              <a:t>Копитова Ольга.9Б.</a:t>
            </a:r>
            <a:endParaRPr lang="uk-UA" dirty="0"/>
          </a:p>
        </p:txBody>
      </p:sp>
      <p:pic>
        <p:nvPicPr>
          <p:cNvPr id="4" name="Рисунок 3" descr="sticker_375x360d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428660" y="2928934"/>
            <a:ext cx="3571875" cy="3429000"/>
          </a:xfrm>
          <a:prstGeom prst="rect">
            <a:avLst/>
          </a:prstGeom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57224" y="642918"/>
            <a:ext cx="7572428" cy="2677656"/>
          </a:xfrm>
          <a:prstGeom prst="rect">
            <a:avLst/>
          </a:prstGeom>
          <a:noFill/>
          <a:ln w="6350">
            <a:solidFill>
              <a:schemeClr val="accent1"/>
            </a:solidFill>
            <a:prstDash val="dash"/>
          </a:ln>
        </p:spPr>
        <p:txBody>
          <a:bodyPr wrap="square" rtlCol="0">
            <a:spAutoFit/>
          </a:bodyPr>
          <a:lstStyle/>
          <a:p>
            <a:pPr indent="36353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 smtClean="0">
                <a:solidFill>
                  <a:schemeClr val="tx2"/>
                </a:solidFill>
                <a:latin typeface="+mj-lt"/>
              </a:rPr>
              <a:t>Комп</a:t>
            </a:r>
            <a:r>
              <a:rPr lang="en-US" sz="2800" dirty="0" smtClean="0">
                <a:solidFill>
                  <a:schemeClr val="tx2"/>
                </a:solidFill>
                <a:latin typeface="+mj-lt"/>
              </a:rPr>
              <a:t>’</a:t>
            </a:r>
            <a:r>
              <a:rPr lang="uk-UA" sz="2800" dirty="0" smtClean="0">
                <a:solidFill>
                  <a:schemeClr val="tx2"/>
                </a:solidFill>
                <a:latin typeface="+mj-lt"/>
              </a:rPr>
              <a:t>ютерна графіка – це графіка, тобто зображення, </a:t>
            </a:r>
            <a:r>
              <a:rPr lang="ru-RU" sz="2800" dirty="0" smtClean="0">
                <a:solidFill>
                  <a:schemeClr val="tx2"/>
                </a:solidFill>
                <a:latin typeface="+mj-lt"/>
              </a:rPr>
              <a:t>які створюються, </a:t>
            </a:r>
            <a:r>
              <a:rPr lang="ru-RU" sz="2800" dirty="0">
                <a:solidFill>
                  <a:schemeClr val="tx2"/>
                </a:solidFill>
                <a:latin typeface="+mj-lt"/>
              </a:rPr>
              <a:t>перетворюються, оцифровуються, обробляються і </a:t>
            </a:r>
            <a:r>
              <a:rPr lang="ru-RU" sz="2800" dirty="0" smtClean="0">
                <a:solidFill>
                  <a:schemeClr val="tx2"/>
                </a:solidFill>
                <a:latin typeface="+mj-lt"/>
              </a:rPr>
              <a:t>відображаються за допомогою комп</a:t>
            </a:r>
            <a:r>
              <a:rPr lang="en-US" sz="2800" dirty="0" smtClean="0">
                <a:solidFill>
                  <a:schemeClr val="tx2"/>
                </a:solidFill>
                <a:latin typeface="+mj-lt"/>
              </a:rPr>
              <a:t>’</a:t>
            </a:r>
            <a:r>
              <a:rPr lang="uk-UA" sz="2800" dirty="0" smtClean="0">
                <a:solidFill>
                  <a:schemeClr val="tx2"/>
                </a:solidFill>
                <a:latin typeface="+mj-lt"/>
              </a:rPr>
              <a:t>ютера. Поділяється на дво- та тривимірну.</a:t>
            </a:r>
            <a:endParaRPr lang="uk-UA" sz="280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57752" y="5500702"/>
            <a:ext cx="2857520" cy="646331"/>
          </a:xfrm>
          <a:prstGeom prst="rect">
            <a:avLst/>
          </a:prstGeom>
          <a:noFill/>
          <a:ln>
            <a:solidFill>
              <a:schemeClr val="accent6"/>
            </a:solidFill>
            <a:prstDash val="dashDot"/>
          </a:ln>
        </p:spPr>
        <p:txBody>
          <a:bodyPr wrap="square" rtlCol="0">
            <a:spAutoFit/>
          </a:bodyPr>
          <a:lstStyle/>
          <a:p>
            <a:r>
              <a:rPr lang="uk-UA" dirty="0" smtClean="0">
                <a:solidFill>
                  <a:schemeClr val="accent3"/>
                </a:solidFill>
              </a:rPr>
              <a:t>Приклади комп</a:t>
            </a:r>
            <a:r>
              <a:rPr lang="en-US" dirty="0" smtClean="0">
                <a:solidFill>
                  <a:schemeClr val="accent3"/>
                </a:solidFill>
              </a:rPr>
              <a:t>’</a:t>
            </a:r>
            <a:r>
              <a:rPr lang="uk-UA" dirty="0" smtClean="0">
                <a:solidFill>
                  <a:schemeClr val="accent3"/>
                </a:solidFill>
              </a:rPr>
              <a:t>ютерної графіки </a:t>
            </a:r>
            <a:endParaRPr lang="uk-UA" dirty="0">
              <a:solidFill>
                <a:schemeClr val="accent3"/>
              </a:solidFill>
            </a:endParaRPr>
          </a:p>
        </p:txBody>
      </p:sp>
      <p:pic>
        <p:nvPicPr>
          <p:cNvPr id="15" name="Рисунок 14" descr="waterfall_2_by_moonglowlilly-d5pjrj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214346" y="3071810"/>
            <a:ext cx="5197127" cy="3786190"/>
          </a:xfrm>
          <a:prstGeom prst="rect">
            <a:avLst/>
          </a:prstGeom>
        </p:spPr>
      </p:pic>
      <p:pic>
        <p:nvPicPr>
          <p:cNvPr id="6" name="Рисунок 5" descr="sticker_375x360_14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15042" y="2714620"/>
            <a:ext cx="2928958" cy="2811800"/>
          </a:xfrm>
          <a:prstGeom prst="rect">
            <a:avLst/>
          </a:prstGeom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Види двовимірної комп</a:t>
            </a:r>
            <a:r>
              <a:rPr lang="en-US" dirty="0" smtClean="0"/>
              <a:t>’</a:t>
            </a:r>
            <a:r>
              <a:rPr lang="uk-UA" dirty="0" smtClean="0"/>
              <a:t>ютерної графіки:</a:t>
            </a:r>
            <a:endParaRPr lang="uk-UA" dirty="0"/>
          </a:p>
        </p:txBody>
      </p:sp>
      <p:sp>
        <p:nvSpPr>
          <p:cNvPr id="27" name="TextBox 26"/>
          <p:cNvSpPr txBox="1"/>
          <p:nvPr/>
        </p:nvSpPr>
        <p:spPr>
          <a:xfrm>
            <a:off x="500034" y="2500306"/>
            <a:ext cx="292895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uk-UA" sz="4000" dirty="0" smtClean="0">
                <a:solidFill>
                  <a:schemeClr val="accent6"/>
                </a:solidFill>
              </a:rPr>
              <a:t>растрова</a:t>
            </a:r>
          </a:p>
          <a:p>
            <a:pPr>
              <a:buFont typeface="Arial" pitchFamily="34" charset="0"/>
              <a:buChar char="•"/>
            </a:pPr>
            <a:endParaRPr lang="uk-UA" sz="4000" dirty="0" smtClean="0">
              <a:solidFill>
                <a:schemeClr val="accent6"/>
              </a:solidFill>
            </a:endParaRPr>
          </a:p>
          <a:p>
            <a:pPr>
              <a:buFont typeface="Arial" pitchFamily="34" charset="0"/>
              <a:buChar char="•"/>
            </a:pPr>
            <a:endParaRPr lang="uk-UA" sz="4000" dirty="0" smtClean="0">
              <a:solidFill>
                <a:schemeClr val="accent6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uk-UA" sz="4000" dirty="0" smtClean="0">
                <a:solidFill>
                  <a:schemeClr val="accent6"/>
                </a:solidFill>
              </a:rPr>
              <a:t>векторна</a:t>
            </a:r>
          </a:p>
        </p:txBody>
      </p:sp>
      <p:pic>
        <p:nvPicPr>
          <p:cNvPr id="29" name="Рисунок 28" descr="клубничка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357554" y="1714488"/>
            <a:ext cx="2571768" cy="1968190"/>
          </a:xfrm>
          <a:prstGeom prst="rect">
            <a:avLst/>
          </a:prstGeom>
        </p:spPr>
      </p:pic>
      <p:pic>
        <p:nvPicPr>
          <p:cNvPr id="31" name="Рисунок 30" descr="Paper_Mari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57620" y="3286124"/>
            <a:ext cx="2428892" cy="2428892"/>
          </a:xfrm>
          <a:prstGeom prst="rect">
            <a:avLst/>
          </a:prstGeom>
        </p:spPr>
      </p:pic>
      <p:pic>
        <p:nvPicPr>
          <p:cNvPr id="8" name="Рисунок 7" descr="sticker_375x360_13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86446" y="2571744"/>
            <a:ext cx="3199802" cy="307181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Растрова графіка</a:t>
            </a:r>
            <a:endParaRPr lang="uk-UA" dirty="0"/>
          </a:p>
        </p:txBody>
      </p:sp>
      <p:sp>
        <p:nvSpPr>
          <p:cNvPr id="3" name="TextBox 2"/>
          <p:cNvSpPr txBox="1"/>
          <p:nvPr/>
        </p:nvSpPr>
        <p:spPr>
          <a:xfrm>
            <a:off x="285720" y="1785926"/>
            <a:ext cx="8501122" cy="1569660"/>
          </a:xfrm>
          <a:prstGeom prst="rect">
            <a:avLst/>
          </a:prstGeom>
          <a:noFill/>
          <a:ln>
            <a:solidFill>
              <a:schemeClr val="accent1"/>
            </a:solidFill>
            <a:prstDash val="lgDash"/>
          </a:ln>
        </p:spPr>
        <p:txBody>
          <a:bodyPr wrap="square" rtlCol="0">
            <a:spAutoFit/>
          </a:bodyPr>
          <a:lstStyle/>
          <a:p>
            <a:r>
              <a:rPr lang="uk-UA" sz="2400" dirty="0" smtClean="0">
                <a:solidFill>
                  <a:schemeClr val="tx2"/>
                </a:solidFill>
              </a:rPr>
              <a:t>Растрове зображення — зображення, яке являє собою сітку, зазвичай прямокутну, пікселів відображенних на моніторі, папері та інших відображаючих пристроях і матеріалах.</a:t>
            </a:r>
            <a:endParaRPr lang="uk-UA" sz="2400" dirty="0">
              <a:solidFill>
                <a:schemeClr val="tx2"/>
              </a:solidFill>
            </a:endParaRPr>
          </a:p>
        </p:txBody>
      </p:sp>
      <p:pic>
        <p:nvPicPr>
          <p:cNvPr id="4" name="Рисунок 3" descr="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57224" y="3571876"/>
            <a:ext cx="3256733" cy="2214578"/>
          </a:xfrm>
          <a:prstGeom prst="rect">
            <a:avLst/>
          </a:prstGeom>
        </p:spPr>
      </p:pic>
      <p:pic>
        <p:nvPicPr>
          <p:cNvPr id="5" name="Рисунок 4" descr="Растраав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57752" y="3571876"/>
            <a:ext cx="3317559" cy="221457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57488" y="5929330"/>
            <a:ext cx="3286148" cy="369332"/>
          </a:xfrm>
          <a:prstGeom prst="rect">
            <a:avLst/>
          </a:prstGeom>
          <a:noFill/>
          <a:ln>
            <a:solidFill>
              <a:schemeClr val="accent6"/>
            </a:solidFill>
            <a:prstDash val="dashDot"/>
          </a:ln>
        </p:spPr>
        <p:txBody>
          <a:bodyPr wrap="square" rtlCol="0">
            <a:spAutoFit/>
          </a:bodyPr>
          <a:lstStyle/>
          <a:p>
            <a:r>
              <a:rPr lang="uk-UA" dirty="0" smtClean="0">
                <a:solidFill>
                  <a:schemeClr val="accent3"/>
                </a:solidFill>
              </a:rPr>
              <a:t>Приклади растрової графіки</a:t>
            </a:r>
            <a:endParaRPr lang="uk-UA" dirty="0">
              <a:solidFill>
                <a:schemeClr val="accent3"/>
              </a:solidFill>
            </a:endParaRP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uk-UA" sz="2000" dirty="0" smtClean="0"/>
              <a:t>Растрове зображення являє собою прямокутний масив пікселів. Як правило, пікселі такі малі, що на екрані вони зливаються, і зображення видається цілісним, хоча в разі збільшення добре видно його зернисту структуру.</a:t>
            </a:r>
            <a:endParaRPr lang="uk-UA" sz="2000" dirty="0"/>
          </a:p>
        </p:txBody>
      </p:sp>
      <p:pic>
        <p:nvPicPr>
          <p:cNvPr id="6" name="Рисунок 5" descr="2014-09-29 21-47-14 images - Быстрый просмотр ACDSe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71802" y="1928802"/>
            <a:ext cx="5715040" cy="4016466"/>
          </a:xfrm>
          <a:prstGeom prst="rect">
            <a:avLst/>
          </a:prstGeom>
        </p:spPr>
      </p:pic>
      <p:pic>
        <p:nvPicPr>
          <p:cNvPr id="3" name="Рисунок 2" descr="image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71803" y="642919"/>
            <a:ext cx="3571900" cy="2376938"/>
          </a:xfrm>
          <a:prstGeom prst="rect">
            <a:avLst/>
          </a:prstGeom>
        </p:spPr>
      </p:pic>
      <p:pic>
        <p:nvPicPr>
          <p:cNvPr id="7" name="Рисунок 6" descr="arrow-blue-9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524790">
            <a:off x="5798938" y="1797741"/>
            <a:ext cx="1809750" cy="733425"/>
          </a:xfrm>
          <a:prstGeom prst="rect">
            <a:avLst/>
          </a:prstGeom>
        </p:spPr>
      </p:pic>
    </p:spTree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Векторна графіка</a:t>
            </a:r>
            <a:endParaRPr lang="uk-UA" dirty="0"/>
          </a:p>
        </p:txBody>
      </p:sp>
      <p:sp>
        <p:nvSpPr>
          <p:cNvPr id="3" name="TextBox 2"/>
          <p:cNvSpPr txBox="1"/>
          <p:nvPr/>
        </p:nvSpPr>
        <p:spPr>
          <a:xfrm>
            <a:off x="428596" y="1928802"/>
            <a:ext cx="8215370" cy="1015663"/>
          </a:xfrm>
          <a:prstGeom prst="rect">
            <a:avLst/>
          </a:prstGeom>
          <a:noFill/>
          <a:ln>
            <a:solidFill>
              <a:schemeClr val="accent1"/>
            </a:solidFill>
            <a:prstDash val="lgDash"/>
          </a:ln>
        </p:spPr>
        <p:txBody>
          <a:bodyPr wrap="square" rtlCol="0">
            <a:spAutoFit/>
          </a:bodyPr>
          <a:lstStyle/>
          <a:p>
            <a:r>
              <a:rPr lang="uk-UA" sz="2000" dirty="0" smtClean="0">
                <a:solidFill>
                  <a:schemeClr val="tx2"/>
                </a:solidFill>
              </a:rPr>
              <a:t>Векторне зображення – це зображення, що складається з об</a:t>
            </a:r>
            <a:r>
              <a:rPr lang="en-US" sz="2000" dirty="0" smtClean="0">
                <a:solidFill>
                  <a:schemeClr val="tx2"/>
                </a:solidFill>
              </a:rPr>
              <a:t>’</a:t>
            </a:r>
            <a:r>
              <a:rPr lang="uk-UA" sz="2000" dirty="0" smtClean="0">
                <a:solidFill>
                  <a:schemeClr val="tx2"/>
                </a:solidFill>
              </a:rPr>
              <a:t>єктів (ліній, кіл, кривих, багатокутників), які можна описати математичними рівняннями. </a:t>
            </a:r>
            <a:endParaRPr lang="uk-UA" sz="2000" dirty="0">
              <a:solidFill>
                <a:schemeClr val="tx2"/>
              </a:solidFill>
            </a:endParaRPr>
          </a:p>
        </p:txBody>
      </p:sp>
      <p:pic>
        <p:nvPicPr>
          <p:cNvPr id="6" name="Рисунок 5" descr="S1e18_Staring_Transparent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845" y="3214686"/>
            <a:ext cx="4024090" cy="3216413"/>
          </a:xfrm>
          <a:prstGeom prst="rect">
            <a:avLst/>
          </a:prstGeom>
        </p:spPr>
      </p:pic>
      <p:pic>
        <p:nvPicPr>
          <p:cNvPr id="5" name="Рисунок 4" descr="sticker_375x360h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72125" y="2500306"/>
            <a:ext cx="3348631" cy="3214686"/>
          </a:xfrm>
          <a:prstGeom prst="rect">
            <a:avLst/>
          </a:prstGeom>
        </p:spPr>
      </p:pic>
      <p:pic>
        <p:nvPicPr>
          <p:cNvPr id="4" name="Рисунок 3" descr="sticker_375x360_u2_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00430" y="2714620"/>
            <a:ext cx="2928958" cy="2811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214810" y="5857892"/>
            <a:ext cx="3357586" cy="369332"/>
          </a:xfrm>
          <a:prstGeom prst="rect">
            <a:avLst/>
          </a:prstGeom>
          <a:noFill/>
          <a:ln>
            <a:solidFill>
              <a:schemeClr val="accent6"/>
            </a:solidFill>
            <a:prstDash val="dashDot"/>
          </a:ln>
        </p:spPr>
        <p:txBody>
          <a:bodyPr wrap="square" rtlCol="0">
            <a:spAutoFit/>
          </a:bodyPr>
          <a:lstStyle/>
          <a:p>
            <a:r>
              <a:rPr lang="uk-UA" dirty="0" smtClean="0">
                <a:solidFill>
                  <a:schemeClr val="accent3"/>
                </a:solidFill>
              </a:rPr>
              <a:t>Приклади векторної графіки</a:t>
            </a:r>
            <a:endParaRPr lang="uk-UA" dirty="0">
              <a:solidFill>
                <a:schemeClr val="accent3"/>
              </a:solidFill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14282" y="857232"/>
            <a:ext cx="2605118" cy="5391168"/>
          </a:xfrm>
        </p:spPr>
        <p:txBody>
          <a:bodyPr/>
          <a:lstStyle/>
          <a:p>
            <a:r>
              <a:rPr lang="uk-UA" dirty="0" smtClean="0"/>
              <a:t>Векторне зображення складається з графічних примітивів – ліній, кіл, еліпсів, прямокутників, багатокутників, тексту. У файлі зображення зберігаються відомості про типи графічних об</a:t>
            </a:r>
            <a:r>
              <a:rPr lang="en-US" dirty="0" smtClean="0"/>
              <a:t>’</a:t>
            </a:r>
            <a:r>
              <a:rPr lang="uk-UA" dirty="0" smtClean="0"/>
              <a:t>єктів, числові значення необхідні для їх відтворення, а також дані про товщину і колір  контурів об</a:t>
            </a:r>
            <a:r>
              <a:rPr lang="en-US" dirty="0" smtClean="0"/>
              <a:t>’</a:t>
            </a:r>
            <a:r>
              <a:rPr lang="uk-UA" dirty="0" smtClean="0"/>
              <a:t>єктів тощо. Завдяки такій формі зберігання даних файли векторних зображень мають порівняно невеликий обсяг, а об</a:t>
            </a:r>
            <a:r>
              <a:rPr lang="en-US" dirty="0" smtClean="0"/>
              <a:t>’</a:t>
            </a:r>
            <a:r>
              <a:rPr lang="uk-UA" dirty="0" smtClean="0"/>
              <a:t>єкти, з яких вони складаються, легко піддаються зміні.</a:t>
            </a:r>
            <a:endParaRPr lang="uk-UA" dirty="0"/>
          </a:p>
        </p:txBody>
      </p:sp>
      <p:pic>
        <p:nvPicPr>
          <p:cNvPr id="6" name="Рисунок 5" descr="1332247835_1-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71802" y="642918"/>
            <a:ext cx="5715040" cy="5643602"/>
          </a:xfrm>
          <a:prstGeom prst="rect">
            <a:avLst/>
          </a:prstGeom>
        </p:spPr>
      </p:pic>
    </p:spTree>
  </p:cSld>
  <p:clrMapOvr>
    <a:masterClrMapping/>
  </p:clrMapOvr>
  <p:transition spd="slow">
    <p:randomBar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uk-UA" dirty="0" smtClean="0"/>
              <a:t>Растрові зображення </a:t>
            </a:r>
            <a:endParaRPr lang="uk-UA" dirty="0"/>
          </a:p>
        </p:txBody>
      </p:sp>
      <p:sp>
        <p:nvSpPr>
          <p:cNvPr id="3" name="Текст 2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pPr algn="ctr"/>
            <a:r>
              <a:rPr lang="uk-UA" dirty="0" smtClean="0"/>
              <a:t>Векторні зображення</a:t>
            </a:r>
            <a:endParaRPr lang="uk-UA" dirty="0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/>
        <p:txBody>
          <a:bodyPr>
            <a:normAutofit fontScale="77500" lnSpcReduction="20000"/>
          </a:bodyPr>
          <a:lstStyle/>
          <a:p>
            <a:r>
              <a:rPr lang="uk-UA" dirty="0" smtClean="0"/>
              <a:t>Складаються з масивів пікселів</a:t>
            </a:r>
          </a:p>
          <a:p>
            <a:r>
              <a:rPr lang="uk-UA" dirty="0" smtClean="0"/>
              <a:t>Більші обсяги файлів</a:t>
            </a:r>
          </a:p>
          <a:p>
            <a:r>
              <a:rPr lang="uk-UA" dirty="0" smtClean="0"/>
              <a:t>У разі збільшення зображення якість погіршується</a:t>
            </a:r>
          </a:p>
          <a:p>
            <a:r>
              <a:rPr lang="uk-UA" dirty="0" smtClean="0"/>
              <a:t>Дають змогу отримати зображення фотографічної якості</a:t>
            </a:r>
          </a:p>
          <a:p>
            <a:r>
              <a:rPr lang="uk-UA" dirty="0" smtClean="0"/>
              <a:t>Застосовують для зберігання фотографій, творів живопису, зображень елементів інтерфейсу</a:t>
            </a:r>
            <a:endParaRPr lang="uk-UA" dirty="0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4"/>
          </p:nvPr>
        </p:nvSpPr>
        <p:spPr/>
        <p:txBody>
          <a:bodyPr>
            <a:normAutofit fontScale="70000" lnSpcReduction="20000"/>
          </a:bodyPr>
          <a:lstStyle/>
          <a:p>
            <a:r>
              <a:rPr lang="uk-UA" dirty="0" smtClean="0"/>
              <a:t>Складаються з об</a:t>
            </a:r>
            <a:r>
              <a:rPr lang="en-US" dirty="0" smtClean="0"/>
              <a:t>’</a:t>
            </a:r>
            <a:r>
              <a:rPr lang="uk-UA" dirty="0" smtClean="0"/>
              <a:t>єктів, описаних математично</a:t>
            </a:r>
          </a:p>
          <a:p>
            <a:r>
              <a:rPr lang="uk-UA" dirty="0" smtClean="0"/>
              <a:t>Менші обсяги файлів. Обсяг залежить не від розміру зображення, а від кількості об</a:t>
            </a:r>
            <a:r>
              <a:rPr lang="en-US" dirty="0" smtClean="0"/>
              <a:t>’</a:t>
            </a:r>
            <a:r>
              <a:rPr lang="uk-UA" dirty="0" smtClean="0"/>
              <a:t>єктів у ньому</a:t>
            </a:r>
          </a:p>
          <a:p>
            <a:r>
              <a:rPr lang="uk-UA" dirty="0" smtClean="0"/>
              <a:t>Можна збільшувати без погіршення якості</a:t>
            </a:r>
          </a:p>
          <a:p>
            <a:r>
              <a:rPr lang="uk-UA" dirty="0" smtClean="0"/>
              <a:t>Не дають змогу точно передати перехід від одного кольору до іншого</a:t>
            </a:r>
          </a:p>
          <a:p>
            <a:r>
              <a:rPr lang="uk-UA" dirty="0" smtClean="0"/>
              <a:t>Застосовують для зберігання креслень, ділової графіки (схем, діаграм), шрифтів, малюнків з чіткими контурами</a:t>
            </a:r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2800" dirty="0" smtClean="0"/>
              <a:t>Порівняння растрових та векторних зображень</a:t>
            </a:r>
            <a:endParaRPr lang="uk-UA" sz="2800" dirty="0"/>
          </a:p>
        </p:txBody>
      </p:sp>
    </p:spTree>
  </p:cSld>
  <p:clrMapOvr>
    <a:masterClrMapping/>
  </p:clrMapOvr>
  <p:transition spd="slow">
    <p:randomBar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7158" y="285728"/>
            <a:ext cx="8429684" cy="2308324"/>
          </a:xfrm>
          <a:prstGeom prst="rect">
            <a:avLst/>
          </a:prstGeom>
          <a:noFill/>
          <a:ln>
            <a:solidFill>
              <a:schemeClr val="accent1"/>
            </a:solidFill>
            <a:prstDash val="lgDash"/>
          </a:ln>
        </p:spPr>
        <p:txBody>
          <a:bodyPr wrap="square" rtlCol="0">
            <a:spAutoFit/>
          </a:bodyPr>
          <a:lstStyle/>
          <a:p>
            <a:r>
              <a:rPr lang="uk-UA" sz="2400" dirty="0" smtClean="0">
                <a:solidFill>
                  <a:schemeClr val="tx2"/>
                </a:solidFill>
              </a:rPr>
              <a:t>Цей тип графіки насамперед призначено для застосування у сферах, пов'язаних із традиційними технологіями друку (видавнича та рекламна діяльність, картографія, фотографія, розробка креслень тощо), а також для публікації в Інтернеті та створення інтерфейсу користувача. </a:t>
            </a:r>
          </a:p>
        </p:txBody>
      </p:sp>
      <p:pic>
        <p:nvPicPr>
          <p:cNvPr id="3" name="Рисунок 2" descr="838dd279-2cf9-49c6-867e-f3babc321a8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59" y="2714620"/>
            <a:ext cx="4286280" cy="2928958"/>
          </a:xfrm>
          <a:prstGeom prst="rect">
            <a:avLst/>
          </a:prstGeom>
        </p:spPr>
      </p:pic>
      <p:pic>
        <p:nvPicPr>
          <p:cNvPr id="4" name="Рисунок 3" descr="l_e7781a6b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57752" y="2714620"/>
            <a:ext cx="3929090" cy="294681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42910" y="5857892"/>
            <a:ext cx="7715304" cy="369332"/>
          </a:xfrm>
          <a:prstGeom prst="rect">
            <a:avLst/>
          </a:prstGeom>
          <a:noFill/>
          <a:ln>
            <a:solidFill>
              <a:schemeClr val="accent6"/>
            </a:solidFill>
            <a:prstDash val="dashDot"/>
          </a:ln>
        </p:spPr>
        <p:txBody>
          <a:bodyPr wrap="square" rtlCol="0">
            <a:spAutoFit/>
          </a:bodyPr>
          <a:lstStyle/>
          <a:p>
            <a:r>
              <a:rPr lang="uk-UA" dirty="0" smtClean="0">
                <a:solidFill>
                  <a:schemeClr val="accent3"/>
                </a:solidFill>
              </a:rPr>
              <a:t>Логотип Всесвітнього фонду</a:t>
            </a:r>
            <a:r>
              <a:rPr lang="en-US" dirty="0" smtClean="0">
                <a:solidFill>
                  <a:schemeClr val="accent3"/>
                </a:solidFill>
              </a:rPr>
              <a:t> </a:t>
            </a:r>
            <a:r>
              <a:rPr lang="uk-UA" dirty="0" smtClean="0">
                <a:solidFill>
                  <a:schemeClr val="accent3"/>
                </a:solidFill>
              </a:rPr>
              <a:t>природи</a:t>
            </a:r>
            <a:r>
              <a:rPr lang="en-US" dirty="0" smtClean="0">
                <a:solidFill>
                  <a:schemeClr val="accent3"/>
                </a:solidFill>
              </a:rPr>
              <a:t>| </a:t>
            </a:r>
            <a:r>
              <a:rPr lang="uk-UA" dirty="0" smtClean="0">
                <a:solidFill>
                  <a:schemeClr val="accent3"/>
                </a:solidFill>
              </a:rPr>
              <a:t>Кадр з м</a:t>
            </a:r>
            <a:r>
              <a:rPr lang="ru-RU" dirty="0" smtClean="0">
                <a:solidFill>
                  <a:schemeClr val="accent3"/>
                </a:solidFill>
              </a:rPr>
              <a:t>/</a:t>
            </a:r>
            <a:r>
              <a:rPr lang="uk-UA" dirty="0" smtClean="0">
                <a:solidFill>
                  <a:schemeClr val="accent3"/>
                </a:solidFill>
              </a:rPr>
              <a:t>с “Мої маленькі поні”</a:t>
            </a:r>
            <a:endParaRPr lang="uk-UA" dirty="0">
              <a:solidFill>
                <a:schemeClr val="accent3"/>
              </a:solidFill>
            </a:endParaRP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фициальная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Официальная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Официальная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499</TotalTime>
  <Words>544</Words>
  <Application>Microsoft Office PowerPoint</Application>
  <PresentationFormat>Экран (4:3)</PresentationFormat>
  <Paragraphs>42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Официальная</vt:lpstr>
      <vt:lpstr>Комп'ютерна графіка</vt:lpstr>
      <vt:lpstr>Слайд 2</vt:lpstr>
      <vt:lpstr>Види двовимірної комп’ютерної графіки:</vt:lpstr>
      <vt:lpstr>Растрова графіка</vt:lpstr>
      <vt:lpstr>Слайд 5</vt:lpstr>
      <vt:lpstr>Векторна графіка</vt:lpstr>
      <vt:lpstr>Слайд 7</vt:lpstr>
      <vt:lpstr>Порівняння растрових та векторних зображень</vt:lpstr>
      <vt:lpstr>Слайд 9</vt:lpstr>
      <vt:lpstr>3D - графіка</vt:lpstr>
      <vt:lpstr>Слайд 11</vt:lpstr>
      <vt:lpstr>Слайд 12</vt:lpstr>
      <vt:lpstr>Слайд 13</vt:lpstr>
      <vt:lpstr>ДЯКУЮ ЗА УВАГУ!</vt:lpstr>
    </vt:vector>
  </TitlesOfParts>
  <Company>IQ Media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49</cp:revision>
  <dcterms:created xsi:type="dcterms:W3CDTF">2014-09-26T17:59:54Z</dcterms:created>
  <dcterms:modified xsi:type="dcterms:W3CDTF">2014-10-02T15:20:31Z</dcterms:modified>
</cp:coreProperties>
</file>