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40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1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73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8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42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2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6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1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53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F618F-DFE5-4438-923F-A1957F77A17A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08D7C-18C9-4263-9D07-63E0B8B0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1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СУБД.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50805" y="4172753"/>
            <a:ext cx="4301543" cy="2086379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Підготував</a:t>
            </a:r>
          </a:p>
          <a:p>
            <a:r>
              <a:rPr lang="uk-UA" dirty="0" smtClean="0"/>
              <a:t>Учень 10-А класу</a:t>
            </a:r>
          </a:p>
          <a:p>
            <a:r>
              <a:rPr lang="uk-UA" dirty="0" smtClean="0"/>
              <a:t>Харківської гімназії №55</a:t>
            </a:r>
          </a:p>
          <a:p>
            <a:r>
              <a:rPr lang="uk-UA" dirty="0" err="1" smtClean="0"/>
              <a:t>Малишкін</a:t>
            </a:r>
            <a:r>
              <a:rPr lang="uk-UA" dirty="0" smtClean="0"/>
              <a:t> Вадим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39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401" y="795271"/>
            <a:ext cx="9785282" cy="1300767"/>
          </a:xfrm>
        </p:spPr>
        <p:txBody>
          <a:bodyPr>
            <a:normAutofit/>
          </a:bodyPr>
          <a:lstStyle/>
          <a:p>
            <a:r>
              <a:rPr lang="uk-UA" alt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 реляційних  баз  даних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04952" y="2302099"/>
            <a:ext cx="9360278" cy="32229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>
                <a:latin typeface="Arial Narrow" panose="020B0606020202030204" pitchFamily="34" charset="0"/>
              </a:rPr>
              <a:t>Кожен  елемент  таблиці – один  елемент  даних.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>
                <a:latin typeface="Arial Narrow" panose="020B0606020202030204" pitchFamily="34" charset="0"/>
              </a:rPr>
              <a:t>Дані  у стовпці є однорідними,  тобто  мають  один  тип.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>
                <a:latin typeface="Arial Narrow" panose="020B0606020202030204" pitchFamily="34" charset="0"/>
              </a:rPr>
              <a:t>Кожний  стовпець  (поле)  має  унікальне  ім’я.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>
                <a:latin typeface="Arial Narrow" panose="020B0606020202030204" pitchFamily="34" charset="0"/>
              </a:rPr>
              <a:t>Однакові  рядки  в таблиці  відсутні.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>
                <a:latin typeface="Arial Narrow" panose="020B0606020202030204" pitchFamily="34" charset="0"/>
              </a:rPr>
              <a:t>Порядок  рядків  може  бути  довільним.</a:t>
            </a:r>
            <a:endParaRPr lang="ru-RU" altLang="ru-RU" sz="3200" dirty="0" smtClean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153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3884" y="0"/>
            <a:ext cx="10133012" cy="1722549"/>
          </a:xfrm>
        </p:spPr>
        <p:txBody>
          <a:bodyPr>
            <a:normAutofit/>
          </a:bodyPr>
          <a:lstStyle/>
          <a:p>
            <a:r>
              <a:rPr lang="uk-UA" altLang="ru-RU" sz="4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Системи  управління  базами  даних</a:t>
            </a:r>
            <a:r>
              <a:rPr lang="uk-UA" altLang="ru-RU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/>
            </a:r>
            <a:b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( </a:t>
            </a:r>
            <a:r>
              <a:rPr lang="uk-UA" altLang="ru-RU" sz="4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СУБД</a:t>
            </a:r>
            <a:r>
              <a:rPr lang="uk-UA" altLang="ru-RU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)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73884" y="2031642"/>
            <a:ext cx="9566342" cy="4394916"/>
          </a:xfrm>
        </p:spPr>
        <p:txBody>
          <a:bodyPr>
            <a:normAutofit/>
          </a:bodyPr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uk-UA" altLang="ru-RU" sz="3200" b="1" dirty="0" smtClean="0">
                <a:latin typeface="Monotype Corsiva" panose="03010101010201010101" pitchFamily="66" charset="0"/>
              </a:rPr>
              <a:t>СУБД</a:t>
            </a:r>
            <a:r>
              <a:rPr lang="uk-UA" altLang="ru-RU" sz="3200" dirty="0" smtClean="0">
                <a:latin typeface="Monotype Corsiva" panose="03010101010201010101" pitchFamily="66" charset="0"/>
              </a:rPr>
              <a:t> – це  комп’ютерна  програма, що  дає  змогу  описувати  дані  у вигляді  об’єктів  і  </a:t>
            </a:r>
            <a:r>
              <a:rPr lang="uk-UA" altLang="ru-RU" sz="3200" dirty="0" err="1" smtClean="0">
                <a:latin typeface="Monotype Corsiva" panose="03010101010201010101" pitchFamily="66" charset="0"/>
              </a:rPr>
              <a:t>зв’язків</a:t>
            </a:r>
            <a:r>
              <a:rPr lang="uk-UA" altLang="ru-RU" sz="3200" dirty="0" smtClean="0">
                <a:latin typeface="Monotype Corsiva" panose="03010101010201010101" pitchFamily="66" charset="0"/>
              </a:rPr>
              <a:t>, маніпулювати  ними ( виконувати  запити й  оновлення  даних),  і має  зручні  засоби  спілкування  з даними </a:t>
            </a:r>
            <a:br>
              <a:rPr lang="uk-UA" altLang="ru-RU" sz="3200" dirty="0" smtClean="0">
                <a:latin typeface="Monotype Corsiva" panose="03010101010201010101" pitchFamily="66" charset="0"/>
              </a:rPr>
            </a:br>
            <a:r>
              <a:rPr lang="uk-UA" altLang="ru-RU" sz="3200" dirty="0" smtClean="0">
                <a:latin typeface="Monotype Corsiva" panose="03010101010201010101" pitchFamily="66" charset="0"/>
              </a:rPr>
              <a:t>( інтерфейс).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uk-UA" altLang="ru-RU" sz="3200" dirty="0" smtClean="0">
              <a:latin typeface="Monotype Corsiva" panose="03010101010201010101" pitchFamily="66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uk-UA" altLang="ru-RU" sz="3200" dirty="0" smtClean="0">
                <a:latin typeface="Monotype Corsiva" panose="03010101010201010101" pitchFamily="66" charset="0"/>
              </a:rPr>
              <a:t>Нині  існує  багато  різноманітних  СУБД. Найбільш  поширеними  є </a:t>
            </a:r>
            <a:r>
              <a:rPr lang="uk-UA" altLang="ru-RU" sz="3200" b="1" dirty="0" smtClean="0">
                <a:latin typeface="Monotype Corsiva" panose="03010101010201010101" pitchFamily="66" charset="0"/>
              </a:rPr>
              <a:t>: </a:t>
            </a:r>
            <a:r>
              <a:rPr lang="en-US" altLang="ru-RU" sz="3200" b="1" dirty="0" smtClean="0">
                <a:latin typeface="Monotype Corsiva" panose="03010101010201010101" pitchFamily="66" charset="0"/>
              </a:rPr>
              <a:t>Access</a:t>
            </a:r>
            <a:r>
              <a:rPr lang="uk-UA" altLang="ru-RU" sz="3200" b="1" dirty="0" smtClean="0">
                <a:latin typeface="Monotype Corsiva" panose="03010101010201010101" pitchFamily="66" charset="0"/>
              </a:rPr>
              <a:t>,  </a:t>
            </a:r>
            <a:r>
              <a:rPr lang="en-US" altLang="ru-RU" sz="3200" b="1" dirty="0" smtClean="0">
                <a:latin typeface="Monotype Corsiva" panose="03010101010201010101" pitchFamily="66" charset="0"/>
              </a:rPr>
              <a:t>FoxPro</a:t>
            </a:r>
            <a:r>
              <a:rPr lang="uk-UA" altLang="ru-RU" sz="3200" b="1" dirty="0" smtClean="0">
                <a:latin typeface="Monotype Corsiva" panose="03010101010201010101" pitchFamily="66" charset="0"/>
              </a:rPr>
              <a:t>, </a:t>
            </a:r>
            <a:r>
              <a:rPr lang="en-US" altLang="ru-RU" sz="3200" b="1" dirty="0" smtClean="0">
                <a:latin typeface="Monotype Corsiva" panose="03010101010201010101" pitchFamily="66" charset="0"/>
              </a:rPr>
              <a:t>Paradox</a:t>
            </a:r>
            <a:r>
              <a:rPr lang="uk-UA" altLang="ru-RU" sz="3200" b="1" dirty="0" smtClean="0">
                <a:latin typeface="Monotype Corsiva" panose="03010101010201010101" pitchFamily="66" charset="0"/>
              </a:rPr>
              <a:t>, </a:t>
            </a:r>
            <a:r>
              <a:rPr lang="en-US" altLang="ru-RU" sz="3200" b="1" dirty="0" err="1" smtClean="0">
                <a:latin typeface="Monotype Corsiva" panose="03010101010201010101" pitchFamily="66" charset="0"/>
              </a:rPr>
              <a:t>InterBase</a:t>
            </a:r>
            <a:r>
              <a:rPr lang="uk-UA" altLang="ru-RU" sz="3200" b="1" dirty="0" smtClean="0">
                <a:latin typeface="Monotype Corsiva" panose="03010101010201010101" pitchFamily="66" charset="0"/>
              </a:rPr>
              <a:t>,  </a:t>
            </a:r>
            <a:r>
              <a:rPr lang="en-US" altLang="ru-RU" sz="3200" b="1" dirty="0" smtClean="0">
                <a:latin typeface="Monotype Corsiva" panose="03010101010201010101" pitchFamily="66" charset="0"/>
              </a:rPr>
              <a:t>MSSQL</a:t>
            </a:r>
            <a:r>
              <a:rPr lang="uk-UA" altLang="ru-RU" sz="3200" b="1" dirty="0" smtClean="0">
                <a:latin typeface="Monotype Corsiva" panose="03010101010201010101" pitchFamily="66" charset="0"/>
              </a:rPr>
              <a:t>,  </a:t>
            </a:r>
            <a:r>
              <a:rPr lang="en-US" altLang="ru-RU" sz="3200" b="1" dirty="0" smtClean="0">
                <a:latin typeface="Monotype Corsiva" panose="03010101010201010101" pitchFamily="66" charset="0"/>
              </a:rPr>
              <a:t>Oracle</a:t>
            </a:r>
            <a:r>
              <a:rPr lang="uk-UA" altLang="ru-RU" sz="3200" dirty="0" smtClean="0">
                <a:latin typeface="Monotype Corsiva" panose="03010101010201010101" pitchFamily="66" charset="0"/>
              </a:rPr>
              <a:t>  та  інші.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3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418577"/>
            <a:ext cx="9144000" cy="2387600"/>
          </a:xfrm>
        </p:spPr>
        <p:txBody>
          <a:bodyPr>
            <a:normAutofit/>
          </a:bodyPr>
          <a:lstStyle/>
          <a:p>
            <a:r>
              <a:rPr lang="uk-UA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597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33736" y="1142998"/>
            <a:ext cx="7763299" cy="4665373"/>
          </a:xfrm>
        </p:spPr>
        <p:txBody>
          <a:bodyPr>
            <a:noAutofit/>
          </a:bodyPr>
          <a:lstStyle/>
          <a:p>
            <a:r>
              <a:rPr lang="uk-UA" altLang="ru-RU" sz="3600" b="1" dirty="0" smtClean="0"/>
              <a:t>База даних</a:t>
            </a:r>
            <a:r>
              <a:rPr lang="uk-UA" altLang="ru-RU" sz="3600" dirty="0" smtClean="0"/>
              <a:t> – впорядкована сукупність даних, призначена для їх зберігання, накопичення і обробки за допомогою </a:t>
            </a:r>
            <a:r>
              <a:rPr lang="uk-UA" altLang="ru-RU" sz="3600" dirty="0" err="1" smtClean="0"/>
              <a:t>комп</a:t>
            </a:r>
            <a:r>
              <a:rPr lang="en-US" altLang="ru-RU" sz="3600" dirty="0" smtClean="0"/>
              <a:t>’</a:t>
            </a:r>
            <a:r>
              <a:rPr lang="uk-UA" altLang="ru-RU" sz="3600" dirty="0" err="1" smtClean="0"/>
              <a:t>ютера</a:t>
            </a:r>
            <a:r>
              <a:rPr lang="uk-UA" altLang="ru-RU" sz="3600" dirty="0" smtClean="0"/>
              <a:t>.</a:t>
            </a:r>
          </a:p>
          <a:p>
            <a:r>
              <a:rPr lang="ru-RU" sz="3600" b="1" dirty="0" err="1" smtClean="0"/>
              <a:t>Системи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управління</a:t>
            </a:r>
            <a:r>
              <a:rPr lang="ru-RU" sz="3600" b="1" dirty="0" smtClean="0"/>
              <a:t> базами </a:t>
            </a:r>
            <a:r>
              <a:rPr lang="ru-RU" sz="3600" b="1" dirty="0" err="1" smtClean="0"/>
              <a:t>даних</a:t>
            </a:r>
            <a:r>
              <a:rPr lang="ru-RU" sz="3600" b="1" dirty="0" smtClean="0"/>
              <a:t> (СУБД) </a:t>
            </a:r>
            <a:r>
              <a:rPr lang="ru-RU" sz="3600" dirty="0" smtClean="0"/>
              <a:t>– </a:t>
            </a:r>
            <a:r>
              <a:rPr lang="ru-RU" sz="3600" dirty="0" err="1" smtClean="0"/>
              <a:t>це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програми</a:t>
            </a:r>
            <a:r>
              <a:rPr lang="ru-RU" sz="3600" dirty="0" smtClean="0"/>
              <a:t> для </a:t>
            </a:r>
            <a:r>
              <a:rPr lang="ru-RU" sz="3600" dirty="0" err="1" smtClean="0"/>
              <a:t>введення</a:t>
            </a:r>
            <a:r>
              <a:rPr lang="ru-RU" sz="3600" dirty="0" smtClean="0"/>
              <a:t>, </a:t>
            </a:r>
            <a:r>
              <a:rPr lang="ru-RU" sz="3600" dirty="0" err="1" smtClean="0"/>
              <a:t>зберігання</a:t>
            </a:r>
            <a:r>
              <a:rPr lang="ru-RU" sz="3600" dirty="0" smtClean="0"/>
              <a:t>, </a:t>
            </a:r>
            <a:r>
              <a:rPr lang="ru-RU" sz="3600" dirty="0" err="1" smtClean="0"/>
              <a:t>пошуку</a:t>
            </a:r>
            <a:r>
              <a:rPr lang="ru-RU" sz="3600" dirty="0" smtClean="0"/>
              <a:t> та </a:t>
            </a:r>
            <a:r>
              <a:rPr lang="ru-RU" sz="3600" dirty="0" err="1" smtClean="0"/>
              <a:t>обробки</a:t>
            </a:r>
            <a:r>
              <a:rPr lang="ru-RU" sz="3600" dirty="0" smtClean="0"/>
              <a:t> </a:t>
            </a:r>
            <a:r>
              <a:rPr lang="ru-RU" sz="3600" dirty="0" err="1" smtClean="0"/>
              <a:t>інформації</a:t>
            </a:r>
            <a:r>
              <a:rPr lang="ru-RU" sz="3600" dirty="0" smtClean="0"/>
              <a:t> в </a:t>
            </a:r>
            <a:r>
              <a:rPr lang="ru-RU" sz="3600" dirty="0" err="1" smtClean="0"/>
              <a:t>базі</a:t>
            </a:r>
            <a:r>
              <a:rPr lang="ru-RU" sz="3600" dirty="0" smtClean="0"/>
              <a:t> </a:t>
            </a:r>
            <a:r>
              <a:rPr lang="ru-RU" sz="3600" dirty="0" err="1" smtClean="0"/>
              <a:t>даних</a:t>
            </a:r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1400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6993" y="605306"/>
            <a:ext cx="6130343" cy="717997"/>
          </a:xfrm>
        </p:spPr>
        <p:txBody>
          <a:bodyPr>
            <a:noAutofit/>
          </a:bodyPr>
          <a:lstStyle/>
          <a:p>
            <a:r>
              <a:rPr lang="ru-RU" sz="4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Приклади</a:t>
            </a:r>
            <a:r>
              <a:rPr 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баз </a:t>
            </a:r>
            <a:r>
              <a:rPr lang="ru-RU" sz="4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032" y="2083158"/>
            <a:ext cx="7946264" cy="406006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/>
              <a:t>Система продажу та бронювання залізничних квитків;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/>
              <a:t>Система обліку викрадених автомобілів;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/>
              <a:t>Система обліку платників податків;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altLang="ru-RU" sz="3200" dirty="0" smtClean="0"/>
              <a:t>Система обліку банківських платежів;</a:t>
            </a:r>
          </a:p>
          <a:p>
            <a:r>
              <a:rPr lang="uk-UA" altLang="ru-RU" sz="3200" dirty="0" smtClean="0"/>
              <a:t>Та інші.</a:t>
            </a:r>
            <a:endParaRPr lang="ru-RU" alt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33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5405" y="154545"/>
            <a:ext cx="7673147" cy="1039969"/>
          </a:xfrm>
        </p:spPr>
        <p:txBody>
          <a:bodyPr>
            <a:normAutofit/>
          </a:bodyPr>
          <a:lstStyle/>
          <a:p>
            <a: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об</a:t>
            </a:r>
            <a:r>
              <a:rPr lang="en-US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ru-RU" altLang="ru-RU" sz="4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экти</a:t>
            </a:r>
            <a:r>
              <a:rPr lang="ru-RU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бази даних: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1004" y="1555123"/>
            <a:ext cx="9501947" cy="483279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altLang="ru-RU" sz="3200" b="1" u="sng" dirty="0" smtClean="0"/>
              <a:t>Таблиці</a:t>
            </a:r>
            <a:r>
              <a:rPr lang="uk-UA" altLang="ru-RU" sz="3200" dirty="0" smtClean="0"/>
              <a:t> – основні об</a:t>
            </a:r>
            <a:r>
              <a:rPr lang="en-US" altLang="ru-RU" sz="3200" dirty="0" smtClean="0"/>
              <a:t>’</a:t>
            </a:r>
            <a:r>
              <a:rPr lang="uk-UA" altLang="ru-RU" sz="3200" dirty="0" err="1" smtClean="0"/>
              <a:t>єкти</a:t>
            </a:r>
            <a:r>
              <a:rPr lang="uk-UA" altLang="ru-RU" sz="3200" dirty="0" smtClean="0"/>
              <a:t> бази даних, де зберігаються дані;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altLang="ru-RU" sz="3200" b="1" u="sng" dirty="0" smtClean="0"/>
              <a:t>Запити</a:t>
            </a:r>
            <a:r>
              <a:rPr lang="uk-UA" altLang="ru-RU" sz="3200" dirty="0" smtClean="0"/>
              <a:t> – призначені для вибору потрібних даних з однієї або кількох </a:t>
            </a:r>
            <a:r>
              <a:rPr lang="uk-UA" altLang="ru-RU" sz="3200" dirty="0" err="1" smtClean="0"/>
              <a:t>взаємопов</a:t>
            </a:r>
            <a:r>
              <a:rPr lang="en-US" altLang="ru-RU" sz="3200" dirty="0" smtClean="0"/>
              <a:t>’</a:t>
            </a:r>
            <a:r>
              <a:rPr lang="uk-UA" altLang="ru-RU" sz="3200" dirty="0" err="1" smtClean="0"/>
              <a:t>язаних</a:t>
            </a:r>
            <a:r>
              <a:rPr lang="uk-UA" altLang="ru-RU" sz="3200" dirty="0" smtClean="0"/>
              <a:t> таблиць;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altLang="ru-RU" sz="3200" b="1" u="sng" dirty="0" smtClean="0"/>
              <a:t>Форми</a:t>
            </a:r>
            <a:r>
              <a:rPr lang="uk-UA" altLang="ru-RU" sz="3200" dirty="0" smtClean="0"/>
              <a:t> – призначені для введення, перегляду та корегування </a:t>
            </a:r>
            <a:r>
              <a:rPr lang="uk-UA" altLang="ru-RU" sz="3200" dirty="0" err="1" smtClean="0"/>
              <a:t>взаємопов</a:t>
            </a:r>
            <a:r>
              <a:rPr lang="en-US" altLang="ru-RU" sz="3200" dirty="0" smtClean="0"/>
              <a:t>’</a:t>
            </a:r>
            <a:r>
              <a:rPr lang="uk-UA" altLang="ru-RU" sz="3200" dirty="0" err="1" smtClean="0"/>
              <a:t>язаних</a:t>
            </a:r>
            <a:r>
              <a:rPr lang="uk-UA" altLang="ru-RU" sz="3200" dirty="0" smtClean="0"/>
              <a:t> даних у зручному вигляді;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altLang="ru-RU" sz="3200" b="1" u="sng" dirty="0" smtClean="0"/>
              <a:t>Звіти</a:t>
            </a:r>
            <a:r>
              <a:rPr lang="uk-UA" altLang="ru-RU" sz="3200" dirty="0" smtClean="0"/>
              <a:t> – формування даних у зручному для перегляду вигляді і при потребі їх друкування.</a:t>
            </a:r>
            <a:endParaRPr lang="ru-RU" alt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37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1624" y="476518"/>
            <a:ext cx="4659491" cy="846786"/>
          </a:xfrm>
        </p:spPr>
        <p:txBody>
          <a:bodyPr>
            <a:normAutofit/>
          </a:bodyPr>
          <a:lstStyle/>
          <a:p>
            <a:r>
              <a:rPr lang="uk-UA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 баз даних: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65915" y="2189408"/>
            <a:ext cx="4649274" cy="4204393"/>
          </a:xfrm>
        </p:spPr>
        <p:txBody>
          <a:bodyPr/>
          <a:lstStyle/>
          <a:p>
            <a:r>
              <a:rPr lang="uk-UA" altLang="ru-RU" sz="2800" b="1" dirty="0" smtClean="0"/>
              <a:t>Фактографічні бази даних </a:t>
            </a:r>
            <a:r>
              <a:rPr lang="uk-UA" altLang="ru-RU" sz="2800" dirty="0" smtClean="0"/>
              <a:t>зберігають, наприклад, електронні випуски газет, інформаційні випуски подій у світі, рецепти приготування страв. Рекламні випуски, розклади руху транспорту, </a:t>
            </a:r>
            <a:r>
              <a:rPr lang="uk-UA" altLang="ru-RU" sz="2800" dirty="0" err="1" smtClean="0"/>
              <a:t>нрмери</a:t>
            </a:r>
            <a:r>
              <a:rPr lang="uk-UA" altLang="ru-RU" sz="2800" dirty="0" smtClean="0"/>
              <a:t> </a:t>
            </a:r>
            <a:r>
              <a:rPr lang="uk-UA" altLang="ru-RU" sz="2800" dirty="0" err="1" smtClean="0"/>
              <a:t>телофонів</a:t>
            </a:r>
            <a:r>
              <a:rPr lang="uk-UA" altLang="ru-RU" sz="2800" dirty="0" smtClean="0"/>
              <a:t> тощо. </a:t>
            </a:r>
            <a:endParaRPr lang="ru-RU" altLang="ru-RU" sz="2800" b="1" i="1" u="sng" dirty="0" smtClean="0"/>
          </a:p>
          <a:p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272010" y="1495559"/>
            <a:ext cx="693849" cy="6938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468969" y="1495559"/>
            <a:ext cx="695459" cy="6954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272010" y="2086376"/>
            <a:ext cx="57954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800" b="1" dirty="0" smtClean="0"/>
              <a:t>Документальні бази даних     </a:t>
            </a:r>
            <a:r>
              <a:rPr lang="uk-UA" altLang="ru-RU" sz="2800" dirty="0" smtClean="0"/>
              <a:t>містять список джерел, які зберігаються в інших місцях. Так, наприклад, працюють пошукові машини в  Інтернет, які за ключовими словами запиту знаходять список документів, 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 dirty="0" smtClean="0"/>
              <a:t>де є такі слова.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8314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1625" y="1455312"/>
            <a:ext cx="5406465" cy="898301"/>
          </a:xfrm>
        </p:spPr>
        <p:txBody>
          <a:bodyPr>
            <a:normAutofit/>
          </a:bodyPr>
          <a:lstStyle/>
          <a:p>
            <a:r>
              <a:rPr lang="uk-UA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Моделі баз даних: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232598" y="2485622"/>
            <a:ext cx="1558343" cy="10303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962918" y="2498501"/>
            <a:ext cx="0" cy="10174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315200" y="2485623"/>
            <a:ext cx="1455313" cy="10303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15330" y="3656910"/>
            <a:ext cx="2718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ru-RU" sz="4000" i="1" dirty="0" smtClean="0"/>
              <a:t>ІЄРАРХІЧНА</a:t>
            </a:r>
            <a:endParaRPr lang="ru-RU" sz="40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53200" y="3707283"/>
            <a:ext cx="26194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ru-RU" sz="4000" b="0" dirty="0" smtClean="0"/>
              <a:t>МЕРЕЖЕВА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791716" y="3707283"/>
            <a:ext cx="2692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ru-RU" sz="4000" dirty="0" smtClean="0"/>
              <a:t>РЕЛЯЦІЙНА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18572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62" y="1475594"/>
            <a:ext cx="10147151" cy="47835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437314" y="243556"/>
            <a:ext cx="5655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ІЄРАРХІЧНА МОДЕЛЬ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598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2461" y="386365"/>
            <a:ext cx="5493658" cy="1039969"/>
          </a:xfrm>
        </p:spPr>
        <p:txBody>
          <a:bodyPr>
            <a:normAutofit/>
          </a:bodyPr>
          <a:lstStyle/>
          <a:p>
            <a:r>
              <a:rPr 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МЕРЕЖЕВА МОДЕЛЬ </a:t>
            </a:r>
            <a:endParaRPr lang="ru-RU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578" y="2357154"/>
            <a:ext cx="10072840" cy="327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2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4200" y="734095"/>
            <a:ext cx="5612527" cy="833907"/>
          </a:xfrm>
        </p:spPr>
        <p:txBody>
          <a:bodyPr>
            <a:normAutofit/>
          </a:bodyPr>
          <a:lstStyle/>
          <a:p>
            <a:r>
              <a:rPr lang="uk-UA" altLang="ru-RU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РЕЛЯЦІЙНА МОДЕЛЬ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234" y="2535933"/>
            <a:ext cx="9660457" cy="242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577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329</Words>
  <Application>Microsoft Office PowerPoint</Application>
  <PresentationFormat>Широкоэкранный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Monotype Corsiva</vt:lpstr>
      <vt:lpstr>Wingdings</vt:lpstr>
      <vt:lpstr>Тема Office</vt:lpstr>
      <vt:lpstr>Бази даних. СУБД. Основні  поняття. </vt:lpstr>
      <vt:lpstr>Презентация PowerPoint</vt:lpstr>
      <vt:lpstr>Приклади баз даних:</vt:lpstr>
      <vt:lpstr>Основні об’экти бази даних:</vt:lpstr>
      <vt:lpstr>Види баз даних:</vt:lpstr>
      <vt:lpstr>Моделі баз даних:</vt:lpstr>
      <vt:lpstr>Презентация PowerPoint</vt:lpstr>
      <vt:lpstr>МЕРЕЖЕВА МОДЕЛЬ </vt:lpstr>
      <vt:lpstr>РЕЛЯЦІЙНА МОДЕЛЬ</vt:lpstr>
      <vt:lpstr>Особливості  реляційних  баз  даних </vt:lpstr>
      <vt:lpstr>Системи  управління  базами  даних  ( СУБД )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Бази даних. СУБД. Основні  поняття.</dc:title>
  <dc:creator>User</dc:creator>
  <cp:lastModifiedBy>User</cp:lastModifiedBy>
  <cp:revision>6</cp:revision>
  <dcterms:created xsi:type="dcterms:W3CDTF">2014-12-22T18:19:51Z</dcterms:created>
  <dcterms:modified xsi:type="dcterms:W3CDTF">2014-12-22T18:59:18Z</dcterms:modified>
</cp:coreProperties>
</file>