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90150" y="1792288"/>
            <a:ext cx="990600" cy="304800"/>
          </a:xfrm>
        </p:spPr>
        <p:txBody>
          <a:bodyPr/>
          <a:lstStyle>
            <a:lvl1pPr algn="l">
              <a:defRPr b="0" i="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F65511-81FE-43BF-967B-27CB070FDE41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60644" y="3226594"/>
            <a:ext cx="3859212" cy="304800"/>
          </a:xfrm>
        </p:spPr>
        <p:txBody>
          <a:bodyPr/>
          <a:lstStyle>
            <a:lvl1pPr>
              <a:defRPr b="0" i="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 sz="2800" b="0" i="0" dirty="0">
                <a:latin typeface="+mj-lt"/>
              </a:defRPr>
            </a:lvl1pPr>
          </a:lstStyle>
          <a:p>
            <a:pPr>
              <a:defRPr/>
            </a:pPr>
            <a:fld id="{BD21D7CD-D63B-4F2E-BE0C-1F3611C99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4EE3-A250-4AB5-887B-802A6A45F38D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9C1D6-AF0A-4517-A1B2-06644513E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45"/>
                </a:cxn>
                <a:cxn ang="0">
                  <a:pos x="10000" y="7946"/>
                </a:cxn>
                <a:cxn ang="0">
                  <a:pos x="10000" y="4"/>
                </a:cxn>
                <a:cxn ang="0">
                  <a:pos x="10000" y="4"/>
                </a:cxn>
                <a:cxn ang="0">
                  <a:pos x="9773" y="91"/>
                </a:cxn>
                <a:cxn ang="0">
                  <a:pos x="9547" y="175"/>
                </a:cxn>
                <a:cxn ang="0">
                  <a:pos x="9320" y="256"/>
                </a:cxn>
                <a:cxn ang="0">
                  <a:pos x="9092" y="326"/>
                </a:cxn>
                <a:cxn ang="0">
                  <a:pos x="8865" y="396"/>
                </a:cxn>
                <a:cxn ang="0">
                  <a:pos x="8637" y="462"/>
                </a:cxn>
                <a:cxn ang="0">
                  <a:pos x="8412" y="518"/>
                </a:cxn>
                <a:cxn ang="0">
                  <a:pos x="8184" y="571"/>
                </a:cxn>
                <a:cxn ang="0">
                  <a:pos x="7957" y="620"/>
                </a:cxn>
                <a:cxn ang="0">
                  <a:pos x="7734" y="662"/>
                </a:cxn>
                <a:cxn ang="0">
                  <a:pos x="7508" y="704"/>
                </a:cxn>
                <a:cxn ang="0">
                  <a:pos x="7285" y="739"/>
                </a:cxn>
                <a:cxn ang="0">
                  <a:pos x="7062" y="767"/>
                </a:cxn>
                <a:cxn ang="0">
                  <a:pos x="6840" y="795"/>
                </a:cxn>
                <a:cxn ang="0">
                  <a:pos x="6620" y="819"/>
                </a:cxn>
                <a:cxn ang="0">
                  <a:pos x="6402" y="837"/>
                </a:cxn>
                <a:cxn ang="0">
                  <a:pos x="6184" y="851"/>
                </a:cxn>
                <a:cxn ang="0">
                  <a:pos x="5968" y="865"/>
                </a:cxn>
                <a:cxn ang="0">
                  <a:pos x="5755" y="872"/>
                </a:cxn>
                <a:cxn ang="0">
                  <a:pos x="5542" y="879"/>
                </a:cxn>
                <a:cxn ang="0">
                  <a:pos x="5332" y="882"/>
                </a:cxn>
                <a:cxn ang="0">
                  <a:pos x="5124" y="879"/>
                </a:cxn>
                <a:cxn ang="0">
                  <a:pos x="4918" y="879"/>
                </a:cxn>
                <a:cxn ang="0">
                  <a:pos x="4714" y="872"/>
                </a:cxn>
                <a:cxn ang="0">
                  <a:pos x="4514" y="861"/>
                </a:cxn>
                <a:cxn ang="0">
                  <a:pos x="4316" y="851"/>
                </a:cxn>
                <a:cxn ang="0">
                  <a:pos x="4122" y="840"/>
                </a:cxn>
                <a:cxn ang="0">
                  <a:pos x="3929" y="823"/>
                </a:cxn>
                <a:cxn ang="0">
                  <a:pos x="3739" y="805"/>
                </a:cxn>
                <a:cxn ang="0">
                  <a:pos x="3553" y="788"/>
                </a:cxn>
                <a:cxn ang="0">
                  <a:pos x="3190" y="742"/>
                </a:cxn>
                <a:cxn ang="0">
                  <a:pos x="2842" y="693"/>
                </a:cxn>
                <a:cxn ang="0">
                  <a:pos x="2508" y="641"/>
                </a:cxn>
                <a:cxn ang="0">
                  <a:pos x="2192" y="585"/>
                </a:cxn>
                <a:cxn ang="0">
                  <a:pos x="1890" y="525"/>
                </a:cxn>
                <a:cxn ang="0">
                  <a:pos x="1610" y="462"/>
                </a:cxn>
                <a:cxn ang="0">
                  <a:pos x="1347" y="399"/>
                </a:cxn>
                <a:cxn ang="0">
                  <a:pos x="1105" y="336"/>
                </a:cxn>
                <a:cxn ang="0">
                  <a:pos x="883" y="277"/>
                </a:cxn>
                <a:cxn ang="0">
                  <a:pos x="686" y="221"/>
                </a:cxn>
                <a:cxn ang="0">
                  <a:pos x="508" y="168"/>
                </a:cxn>
                <a:cxn ang="0">
                  <a:pos x="358" y="123"/>
                </a:cxn>
                <a:cxn ang="0">
                  <a:pos x="232" y="81"/>
                </a:cxn>
                <a:cxn ang="0">
                  <a:pos x="59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E65A9-440A-4DCC-A7CE-825E4034EAC7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3DAD9-4123-4A87-A7F1-F0CC8FF38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TextBox 12"/>
          <p:cNvSpPr txBox="1"/>
          <p:nvPr/>
        </p:nvSpPr>
        <p:spPr>
          <a:xfrm>
            <a:off x="9718675" y="263207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898525" y="5905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3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7BD0-3C20-40AC-9462-01666B1E5046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FCF8-1C2D-4597-86BB-70C701392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43F6-B697-4F3B-924C-7A3CA1E8AD01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87D8-9986-4271-9969-F72B0525D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4C117-03CA-4650-A795-32BDBA950827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97E9-A60F-4E2E-8462-42E3C17F6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4387850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780256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B59E-74EB-4A7E-BABC-974EFF3318C1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38A28-1B39-466C-A81A-E3272307B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3AB09-0BFD-4245-B76B-63F75346B9B2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7760-3339-4876-BD29-1CDBF2781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740B2-3037-4D4B-8C7C-DAC7EDE3A116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0DFB0-4208-4F32-96F5-F0D6CBC3A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C417E-8D7C-498E-B204-0F6A9B059BC8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4DB0-1A6C-445E-B249-3584019A7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3F25-0ADA-4584-A79E-38FDA2733359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D8EB2-542B-4BE5-BEAB-9D85E3EF5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AB31-131F-47D7-8826-8E61C6D25794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91D9-F17E-4CD4-88E1-87C6EFECF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4FBD-5CCC-4A42-B9B2-3908428DBCB0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FB23-C89A-4CBF-A0E4-E040D5D8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E8B3-A14A-4DE1-8B1C-0D89A9A14402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1CE8-E2F9-4754-A031-1E55B0D39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2582-F36B-427E-98FB-40795A416841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FFC1-B964-4EB7-AB1C-0C70C2A4C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5A11-625C-48FB-8268-5CC89B94FA7F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1D95-38DB-4107-B2D2-D39E93B01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0A31-CF5D-4BCF-A816-5CF5B12DA6BE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45E66-9DA3-4D94-86FD-2A91602B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i="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ED3FCB-EE84-403D-9A07-28F670F46D4C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638" y="6391275"/>
            <a:ext cx="3859212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523D4-8872-48F4-ACE3-E570C6CC2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7" r:id="rId3"/>
    <p:sldLayoutId id="2147483664" r:id="rId4"/>
    <p:sldLayoutId id="2147483663" r:id="rId5"/>
    <p:sldLayoutId id="2147483662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61" r:id="rId16"/>
    <p:sldLayoutId id="2147483677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688" y="773113"/>
            <a:ext cx="8824912" cy="1839912"/>
          </a:xfrm>
        </p:spPr>
        <p:txBody>
          <a:bodyPr/>
          <a:lstStyle/>
          <a:p>
            <a:pPr algn="ctr"/>
            <a:r>
              <a:rPr lang="ru-RU" smtClean="0"/>
              <a:t>Економ</a:t>
            </a:r>
            <a:r>
              <a:rPr lang="uk-UA" smtClean="0"/>
              <a:t>ічні та соціальні географи України</a:t>
            </a:r>
            <a:endParaRPr lang="ru-RU" smtClean="0"/>
          </a:p>
        </p:txBody>
      </p:sp>
      <p:pic>
        <p:nvPicPr>
          <p:cNvPr id="1028" name="Picture 4" descr="http://janna.ucoz.ru/_nw/18/722883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388" y="3257550"/>
            <a:ext cx="427196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1038225"/>
            <a:ext cx="9224963" cy="1112838"/>
          </a:xfrm>
        </p:spPr>
        <p:txBody>
          <a:bodyPr/>
          <a:lstStyle/>
          <a:p>
            <a:pPr algn="ctr"/>
            <a:r>
              <a:rPr lang="uk-UA" smtClean="0"/>
              <a:t>Паламарчук Максим Мартинович</a:t>
            </a:r>
            <a:br>
              <a:rPr lang="uk-UA" smtClean="0"/>
            </a:br>
            <a:r>
              <a:rPr lang="ru-RU" sz="3200" smtClean="0"/>
              <a:t>22.10.1916 – 26.02.2000 </a:t>
            </a:r>
            <a:r>
              <a:rPr lang="uk-UA" smtClean="0"/>
              <a:t/>
            </a:r>
            <a:br>
              <a:rPr lang="uk-UA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463" y="2668588"/>
            <a:ext cx="6443662" cy="4041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М. Паламарчук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очолив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роботу для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створення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першої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фундаментальної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географо-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картографічної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— </a:t>
            </a:r>
            <a:r>
              <a:rPr lang="ru-RU" dirty="0">
                <a:solidFill>
                  <a:schemeClr val="accent4"/>
                </a:solidFill>
              </a:rPr>
              <a:t>«Атласа природных условий и естественных ресурсов Украинской ССР».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ньому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узагальнено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досліджень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природних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ресурсів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республіки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50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років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Атлас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було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опубліковано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 </a:t>
            </a:r>
            <a:r>
              <a:rPr lang="ru-RU" dirty="0">
                <a:solidFill>
                  <a:schemeClr val="accent4"/>
                </a:solidFill>
              </a:rPr>
              <a:t>1978</a:t>
            </a:r>
            <a:r>
              <a:rPr lang="ru-RU" dirty="0">
                <a:solidFill>
                  <a:schemeClr val="accent3"/>
                </a:solidFill>
              </a:rPr>
              <a:t> 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році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розробив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методику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визначення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рівня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народного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господарства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областей та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економічних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районів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мало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значення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територіального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планування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спрямованого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прискорений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розвиток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ряду областей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Української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РСР для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піднесення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їх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http://www1.nas.gov.ua/Person/P/PublishingImages/Palamarchu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895779" y="2279559"/>
            <a:ext cx="3157856" cy="4198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Праці Максима Мартиновича 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575" y="2395538"/>
            <a:ext cx="4884738" cy="38385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Наукові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промисловості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районів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розміщення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територіальної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продуктивних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сил,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економічної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географії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УРСР,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теорії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народногосподарського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комплексоутворення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раціонального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природних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ресурсів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Автор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відомого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підручника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економічної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географії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УРСР,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видавався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протягом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років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Академік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М.М. Паламарчук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розробив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теорію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економічної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геокомплексології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http://ukrmap.su/program2010/g9/g9_37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92736" y="2794379"/>
            <a:ext cx="5343704" cy="304008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844550"/>
            <a:ext cx="8761413" cy="1035050"/>
          </a:xfrm>
        </p:spPr>
        <p:txBody>
          <a:bodyPr/>
          <a:lstStyle/>
          <a:p>
            <a:pPr algn="ctr"/>
            <a:r>
              <a:rPr lang="uk-UA" smtClean="0"/>
              <a:t>Корецький Леонід Мусійович</a:t>
            </a:r>
            <a:br>
              <a:rPr lang="uk-UA" smtClean="0"/>
            </a:br>
            <a:r>
              <a:rPr lang="uk-UA" smtClean="0"/>
              <a:t>(1920-1997)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6888" y="2627313"/>
            <a:ext cx="6232525" cy="3889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1"/>
                </a:solidFill>
              </a:rPr>
              <a:t>Український економіко-географ, педагог, доктор економічних наук, професор, академік Української екологічної академії наук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1"/>
                </a:solidFill>
              </a:rPr>
              <a:t>У </a:t>
            </a:r>
            <a:r>
              <a:rPr lang="uk-UA" dirty="0" smtClean="0">
                <a:solidFill>
                  <a:schemeClr val="accent4"/>
                </a:solidFill>
              </a:rPr>
              <a:t>1965 –</a:t>
            </a:r>
            <a:r>
              <a:rPr lang="uk-UA" dirty="0">
                <a:solidFill>
                  <a:schemeClr val="accent4"/>
                </a:solidFill>
              </a:rPr>
              <a:t>1976</a:t>
            </a:r>
            <a:r>
              <a:rPr lang="uk-UA" dirty="0">
                <a:solidFill>
                  <a:schemeClr val="tx1"/>
                </a:solidFill>
              </a:rPr>
              <a:t> роках працював у Секторі географії АН УРСР (нині </a:t>
            </a:r>
            <a:r>
              <a:rPr lang="uk-UA" dirty="0" smtClean="0">
                <a:solidFill>
                  <a:schemeClr val="tx1"/>
                </a:solidFill>
              </a:rPr>
              <a:t>Інститут </a:t>
            </a:r>
            <a:r>
              <a:rPr lang="uk-UA" dirty="0">
                <a:solidFill>
                  <a:schemeClr val="tx1"/>
                </a:solidFill>
              </a:rPr>
              <a:t>географії НАН України). З </a:t>
            </a:r>
            <a:r>
              <a:rPr lang="uk-UA" dirty="0">
                <a:solidFill>
                  <a:schemeClr val="accent4"/>
                </a:solidFill>
              </a:rPr>
              <a:t>1976</a:t>
            </a:r>
            <a:r>
              <a:rPr lang="uk-UA" dirty="0">
                <a:solidFill>
                  <a:schemeClr val="tx1"/>
                </a:solidFill>
              </a:rPr>
              <a:t> по </a:t>
            </a:r>
            <a:r>
              <a:rPr lang="uk-UA" dirty="0">
                <a:solidFill>
                  <a:schemeClr val="accent4"/>
                </a:solidFill>
              </a:rPr>
              <a:t>1991</a:t>
            </a:r>
            <a:r>
              <a:rPr lang="uk-UA" dirty="0">
                <a:solidFill>
                  <a:schemeClr val="tx1"/>
                </a:solidFill>
              </a:rPr>
              <a:t> рік займався педагогічною діяльністю, завідував кафедрою економічної та соціальної географії Київського державного педагогічного інституту імені М. Горького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Під його керівництвом підготовлено понад 30 кандидатів і докторів наук.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http://www1.nas.gov.ua/Person/K/PublishingImages/Koretski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54954" y="2266682"/>
            <a:ext cx="3265482" cy="4366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1588 0.02824 L 4.16667E-6 -4.07407E-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412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Наукова діяльність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700" y="2603500"/>
            <a:ext cx="8761413" cy="38623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 понад 250 наукових праць присвячених теоретичним проблемам економічної та соціальної географії, розміщенню продуктивних сил України, зокрема географії промисловості, розвитку територіально-промислових комплексів, економічного районування, розселення населення, автор або співавтор значних розділів 16 колективних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праць.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Обгрунтував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(у співавторстві) поділ України на три великі економічні райони — складові генерального районування СРСР з 1963 року.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Вніс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вклад у досліджень окремих міст і рекомендацій щодо напрямів їх розвитку: 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Бердянська,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Канева,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Білої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Церкви.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Брав активну участь у створенні «Української радянської енциклопедії» першого </a:t>
            </a:r>
            <a:r>
              <a:rPr lang="uk-UA" dirty="0">
                <a:solidFill>
                  <a:schemeClr val="accent4"/>
                </a:solidFill>
              </a:rPr>
              <a:t>(1958–1965 роки)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 другого </a:t>
            </a:r>
            <a:r>
              <a:rPr lang="uk-UA" dirty="0">
                <a:solidFill>
                  <a:schemeClr val="accent4"/>
                </a:solidFill>
              </a:rPr>
              <a:t>(1978–1982 роки)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видань. Автор низки статей до енциклопедій України.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996950"/>
          </a:xfrm>
        </p:spPr>
        <p:txBody>
          <a:bodyPr/>
          <a:lstStyle/>
          <a:p>
            <a:pPr algn="ctr"/>
            <a:r>
              <a:rPr lang="uk-UA" smtClean="0"/>
              <a:t>Шаблій Олег Іванович </a:t>
            </a:r>
            <a:br>
              <a:rPr lang="uk-UA" smtClean="0"/>
            </a:br>
            <a:r>
              <a:rPr lang="uk-UA" smtClean="0"/>
              <a:t>(14.11.1935 - …)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650" y="2382838"/>
            <a:ext cx="6324600" cy="41338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Доктор географічних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 (1978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р.), професор. Академік Академії вищої школи України та Української екологічної академії наук. Дійсний член Наукового товариства імені Шевченка,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голова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географічної комісії НТШ. Почесний член Українського географічного товариства. Заслужений професор Львівського національного університету імені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І.Франка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завідувач кафедри економічної і соціальної географії в ньому (від 1990 р.).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Опублікував понад 500 наукових і науково-популярних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праць.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Започаткував видання в Львівському національному університеті видання наукової серії «Постаті українського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землезнання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», в якій на сьогодні вийшло 13 книг.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http://aqen.ru/portal/Soc_Gum/iug/shab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66990" y="2382592"/>
            <a:ext cx="3166078" cy="4221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Напрямки роботи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О.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Шаблія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характеризує широкий спектр наукової діяльності: методологічні, теоретичні і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прикладні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проблеми суспільної географії,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геоекології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геоекономіки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картографії. Ним опубліковано понад 350 наукових розвідок у вітчизняних та зарубіжних виданнях, що охоплюють такі теми і проблеми: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загальні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проблеми суспільної географії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дослідження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конкретних міжгалузевих комплексів і систем Західного реґіону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районування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території України і окремих її реґіонів.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історія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географії загалом та української зокрема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картографічне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моделювання територіальних систем розселення і господарства.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8325" y="4829175"/>
            <a:ext cx="2303463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184</TotalTime>
  <Words>169</Words>
  <Application>Microsoft Office PowerPoint</Application>
  <PresentationFormat>Произвольный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 (конференц-зал)</vt:lpstr>
      <vt:lpstr>Економічні та соціальні географи України</vt:lpstr>
      <vt:lpstr>Паламарчук Максим Мартинович 22.10.1916 – 26.02.2000  </vt:lpstr>
      <vt:lpstr>Праці Максима Мартиновича </vt:lpstr>
      <vt:lpstr>Корецький Леонід Мусійович (1920-1997)</vt:lpstr>
      <vt:lpstr>Наукова діяльність</vt:lpstr>
      <vt:lpstr>Шаблій Олег Іванович  (14.11.1935 - …)</vt:lpstr>
      <vt:lpstr>Напрямки роботи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Тагирбеков</dc:creator>
  <cp:lastModifiedBy>Admin</cp:lastModifiedBy>
  <cp:revision>19</cp:revision>
  <dcterms:created xsi:type="dcterms:W3CDTF">2014-09-02T13:04:44Z</dcterms:created>
  <dcterms:modified xsi:type="dcterms:W3CDTF">2015-04-26T21:36:13Z</dcterms:modified>
</cp:coreProperties>
</file>