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774A-A785-44F1-9195-82A4B4A9CB6A}" type="datetimeFigureOut">
              <a:rPr lang="uk-UA" smtClean="0"/>
              <a:t>27.10.2014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187B-74D8-4632-81F1-9277B51CB4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02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187B-74D8-4632-81F1-9277B51CB47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2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595" y="1720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r>
              <a:rPr lang="uk-UA" sz="6600" dirty="0" smtClean="0">
                <a:solidFill>
                  <a:srgbClr val="FFFF00"/>
                </a:solidFill>
              </a:rPr>
              <a:t>Попередження сейсмічної активності</a:t>
            </a:r>
            <a:endParaRPr lang="uk-UA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2274838"/>
            <a:ext cx="2880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Сейсмічні хвилі </a:t>
            </a:r>
            <a:r>
              <a:rPr lang="uk-UA" dirty="0" smtClean="0">
                <a:solidFill>
                  <a:srgbClr val="FFFF00"/>
                </a:solidFill>
              </a:rPr>
              <a:t> – пружні </a:t>
            </a:r>
            <a:r>
              <a:rPr lang="uk-UA" dirty="0">
                <a:solidFill>
                  <a:srgbClr val="FFFF00"/>
                </a:solidFill>
              </a:rPr>
              <a:t>хвилі, що виникають у земній корі </a:t>
            </a:r>
            <a:r>
              <a:rPr lang="uk-UA" dirty="0" smtClean="0">
                <a:solidFill>
                  <a:srgbClr val="FFFF00"/>
                </a:solidFill>
              </a:rPr>
              <a:t>і мантії</a:t>
            </a:r>
            <a:r>
              <a:rPr lang="uk-UA" dirty="0">
                <a:solidFill>
                  <a:srgbClr val="FFFF00"/>
                </a:solidFill>
              </a:rPr>
              <a:t> Землі внаслідок землетрусів, вибухів і ударів і поширюються в гірських породах у вигляді згасаючих коливань. </a:t>
            </a:r>
          </a:p>
        </p:txBody>
      </p:sp>
      <p:pic>
        <p:nvPicPr>
          <p:cNvPr id="2053" name="Picture 5" descr="C:\Users\User\Desktop\5j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3418"/>
            <a:ext cx="5235934" cy="295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523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Трьохвимірна модель вловлених сейсмографом хвиль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653" y="197346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P-</a:t>
            </a:r>
            <a:r>
              <a:rPr lang="uk-UA" dirty="0">
                <a:solidFill>
                  <a:srgbClr val="FFFF00"/>
                </a:solidFill>
              </a:rPr>
              <a:t>хвилі (первинні хвилі) — поздовжні або компресійні хвилі. </a:t>
            </a:r>
            <a:r>
              <a:rPr lang="uk-UA" dirty="0" smtClean="0">
                <a:solidFill>
                  <a:srgbClr val="FFFF00"/>
                </a:solidFill>
              </a:rPr>
              <a:t>Зазвичай </a:t>
            </a:r>
            <a:r>
              <a:rPr lang="uk-UA" dirty="0">
                <a:solidFill>
                  <a:srgbClr val="FFFF00"/>
                </a:solidFill>
              </a:rPr>
              <a:t>їхня швидкість у два рази більша від швидкості </a:t>
            </a:r>
            <a:r>
              <a:rPr lang="en-US" dirty="0">
                <a:solidFill>
                  <a:srgbClr val="FFFF00"/>
                </a:solidFill>
              </a:rPr>
              <a:t>S-</a:t>
            </a:r>
            <a:r>
              <a:rPr lang="uk-UA" dirty="0">
                <a:solidFill>
                  <a:srgbClr val="FFFF00"/>
                </a:solidFill>
              </a:rPr>
              <a:t>хвиль, проходити вони можуть через будь-які матеріали. У повітрі вони набирають форму звукових хвиль, відповідно, їхня швидкість дорівнює швидкості звуку. Стандартна швидкість </a:t>
            </a:r>
            <a:r>
              <a:rPr lang="en-US" dirty="0">
                <a:solidFill>
                  <a:srgbClr val="FFFF00"/>
                </a:solidFill>
              </a:rPr>
              <a:t>P-</a:t>
            </a:r>
            <a:r>
              <a:rPr lang="uk-UA" dirty="0">
                <a:solidFill>
                  <a:srgbClr val="FFFF00"/>
                </a:solidFill>
              </a:rPr>
              <a:t>хвиль 330 м/с у повітрі, 1450 м/с у воді й 5000 м/с у граніті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</a:p>
          <a:p>
            <a:endParaRPr lang="uk-UA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S-</a:t>
            </a:r>
            <a:r>
              <a:rPr lang="uk-UA" dirty="0">
                <a:solidFill>
                  <a:srgbClr val="FFFF00"/>
                </a:solidFill>
              </a:rPr>
              <a:t>хвилі (вторинні хвилі, </a:t>
            </a:r>
            <a:r>
              <a:rPr lang="uk-UA" dirty="0" err="1">
                <a:solidFill>
                  <a:srgbClr val="FFFF00"/>
                </a:solidFill>
              </a:rPr>
              <a:t>хвилі</a:t>
            </a:r>
            <a:r>
              <a:rPr lang="uk-UA" dirty="0">
                <a:solidFill>
                  <a:srgbClr val="FFFF00"/>
                </a:solidFill>
              </a:rPr>
              <a:t> зсуву)— поперечні хвилі. У них зміщення відбувається перпендикулярно до напрямку поширення. У випадку горизонтально поляризованих </a:t>
            </a:r>
            <a:r>
              <a:rPr lang="en-US" dirty="0">
                <a:solidFill>
                  <a:srgbClr val="FFFF00"/>
                </a:solidFill>
              </a:rPr>
              <a:t>S-</a:t>
            </a:r>
            <a:r>
              <a:rPr lang="uk-UA" dirty="0">
                <a:solidFill>
                  <a:srgbClr val="FFFF00"/>
                </a:solidFill>
              </a:rPr>
              <a:t>хвиль земля рухається то в одну сторону, то в іншу поперемінно. Хвилі цього типу можуть розповсюджуватися тільки у твердих тілах. Швидкість </a:t>
            </a:r>
            <a:r>
              <a:rPr lang="en-US" dirty="0">
                <a:solidFill>
                  <a:srgbClr val="FFFF00"/>
                </a:solidFill>
              </a:rPr>
              <a:t>S-</a:t>
            </a:r>
            <a:r>
              <a:rPr lang="uk-UA" dirty="0">
                <a:solidFill>
                  <a:srgbClr val="FFFF00"/>
                </a:solidFill>
              </a:rPr>
              <a:t>хвиль визначається модулем зсуву й менша, ніж швидкість </a:t>
            </a:r>
            <a:r>
              <a:rPr lang="en-US" dirty="0">
                <a:solidFill>
                  <a:srgbClr val="FFFF00"/>
                </a:solidFill>
              </a:rPr>
              <a:t>P-</a:t>
            </a:r>
            <a:r>
              <a:rPr lang="uk-UA" dirty="0">
                <a:solidFill>
                  <a:srgbClr val="FFFF00"/>
                </a:solidFill>
              </a:rPr>
              <a:t>хвиль.</a:t>
            </a:r>
          </a:p>
          <a:p>
            <a:endParaRPr lang="uk-UA" dirty="0"/>
          </a:p>
        </p:txBody>
      </p:sp>
      <p:pic>
        <p:nvPicPr>
          <p:cNvPr id="3075" name="Picture 3" descr="C:\Users\User\Desktop\earthquake-p-waves-pass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81" y="620688"/>
            <a:ext cx="4351569" cy="2349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earthquake-s-waves-pass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22" y="3464903"/>
            <a:ext cx="4364528" cy="259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522" y="116632"/>
            <a:ext cx="8622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Вчені досі не знають всіх деталей фізичних процесів, пов'язаних із землетрусами, і методи, якими їх можна точно передбачати. Ряд явищ розглядаються зараз як можливі провісники землетрусів: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uk-UA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зміни </a:t>
            </a:r>
            <a:r>
              <a:rPr lang="uk-UA" dirty="0">
                <a:solidFill>
                  <a:srgbClr val="FFFF00"/>
                </a:solidFill>
              </a:rPr>
              <a:t>в іоносфері,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uk-UA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різні </a:t>
            </a:r>
            <a:r>
              <a:rPr lang="uk-UA" dirty="0">
                <a:solidFill>
                  <a:srgbClr val="FFFF00"/>
                </a:solidFill>
              </a:rPr>
              <a:t>типи </a:t>
            </a:r>
            <a:r>
              <a:rPr lang="uk-UA" dirty="0" smtClean="0">
                <a:solidFill>
                  <a:srgbClr val="FFFF00"/>
                </a:solidFill>
              </a:rPr>
              <a:t>електромагнітних індикаторів</a:t>
            </a:r>
            <a:r>
              <a:rPr lang="uk-UA" dirty="0">
                <a:solidFill>
                  <a:srgbClr val="FFFF00"/>
                </a:solidFill>
              </a:rPr>
              <a:t>, включаючи інфрачервоні і радіохвилі,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uk-UA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викиди</a:t>
            </a:r>
            <a:r>
              <a:rPr lang="uk-UA" dirty="0">
                <a:solidFill>
                  <a:srgbClr val="FFFF00"/>
                </a:solidFill>
              </a:rPr>
              <a:t> </a:t>
            </a:r>
            <a:r>
              <a:rPr lang="uk-UA" dirty="0" smtClean="0">
                <a:solidFill>
                  <a:srgbClr val="FFFF00"/>
                </a:solidFill>
              </a:rPr>
              <a:t>радону,</a:t>
            </a:r>
            <a:endParaRPr lang="uk-UA" dirty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    </a:t>
            </a:r>
            <a:r>
              <a:rPr lang="uk-UA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дивну </a:t>
            </a:r>
            <a:r>
              <a:rPr lang="uk-UA" dirty="0">
                <a:solidFill>
                  <a:srgbClr val="FFFF00"/>
                </a:solidFill>
              </a:rPr>
              <a:t>поведінку тварин.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Серед </a:t>
            </a:r>
            <a:r>
              <a:rPr lang="uk-UA" dirty="0">
                <a:solidFill>
                  <a:srgbClr val="FFFF00"/>
                </a:solidFill>
              </a:rPr>
              <a:t>методів </a:t>
            </a:r>
            <a:r>
              <a:rPr lang="uk-UA" dirty="0" smtClean="0">
                <a:solidFill>
                  <a:srgbClr val="FFFF00"/>
                </a:solidFill>
              </a:rPr>
              <a:t>прогнозування </a:t>
            </a:r>
            <a:r>
              <a:rPr lang="uk-UA" dirty="0">
                <a:solidFill>
                  <a:srgbClr val="FFFF00"/>
                </a:solidFill>
              </a:rPr>
              <a:t>землетрусів особливе місце займає метод за даними сейсморозвідки, так як проходження в гірських породах сейсмічних хвиль залежать від наростання тектонічних напруг в гірських породах. </a:t>
            </a:r>
            <a:r>
              <a:rPr lang="uk-UA" dirty="0" smtClean="0">
                <a:solidFill>
                  <a:srgbClr val="FFFF00"/>
                </a:solidFill>
              </a:rPr>
              <a:t>Багаторічні спостереження дають можливість визначити найбільш </a:t>
            </a:r>
            <a:r>
              <a:rPr lang="uk-UA" dirty="0" err="1" smtClean="0">
                <a:solidFill>
                  <a:srgbClr val="FFFF00"/>
                </a:solidFill>
              </a:rPr>
              <a:t>землетрусо-небезпечні</a:t>
            </a:r>
            <a:r>
              <a:rPr lang="uk-UA" dirty="0" smtClean="0">
                <a:solidFill>
                  <a:srgbClr val="FFFF00"/>
                </a:solidFill>
              </a:rPr>
              <a:t> ділянки земної кулі, однак визначити їхні енергетичні параметри майже неможливо.</a:t>
            </a:r>
          </a:p>
        </p:txBody>
      </p:sp>
      <p:pic>
        <p:nvPicPr>
          <p:cNvPr id="1026" name="Picture 2" descr="C:\Users\User\Desktop\Kinemetrics_seismograp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85" y="3532952"/>
            <a:ext cx="5820430" cy="3204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56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57" y="285595"/>
            <a:ext cx="7920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На думку Сейсмологічного співтовариства Америки, метод прогнозу, який би був підтверджений як вірний, повинен забезпечити очікувану </a:t>
            </a:r>
            <a:r>
              <a:rPr lang="uk-UA" dirty="0" err="1">
                <a:solidFill>
                  <a:srgbClr val="FFFF00"/>
                </a:solidFill>
              </a:rPr>
              <a:t>магнітуду</a:t>
            </a:r>
            <a:r>
              <a:rPr lang="uk-UA" dirty="0">
                <a:solidFill>
                  <a:srgbClr val="FFFF00"/>
                </a:solidFill>
              </a:rPr>
              <a:t> з певним </a:t>
            </a:r>
            <a:r>
              <a:rPr lang="uk-UA" dirty="0" smtClean="0">
                <a:solidFill>
                  <a:srgbClr val="FFFF00"/>
                </a:solidFill>
              </a:rPr>
              <a:t>допустимим </a:t>
            </a:r>
            <a:r>
              <a:rPr lang="uk-UA" dirty="0">
                <a:solidFill>
                  <a:srgbClr val="FFFF00"/>
                </a:solidFill>
              </a:rPr>
              <a:t>відхиленням, </a:t>
            </a:r>
            <a:r>
              <a:rPr lang="uk-UA" dirty="0" smtClean="0">
                <a:solidFill>
                  <a:srgbClr val="FFFF00"/>
                </a:solidFill>
              </a:rPr>
              <a:t>окреслити </a:t>
            </a:r>
            <a:r>
              <a:rPr lang="uk-UA" dirty="0">
                <a:solidFill>
                  <a:srgbClr val="FFFF00"/>
                </a:solidFill>
              </a:rPr>
              <a:t>певну </a:t>
            </a:r>
            <a:r>
              <a:rPr lang="uk-UA" dirty="0" smtClean="0">
                <a:solidFill>
                  <a:srgbClr val="FFFF00"/>
                </a:solidFill>
              </a:rPr>
              <a:t>зону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епіцентру, </a:t>
            </a:r>
            <a:r>
              <a:rPr lang="uk-UA" dirty="0">
                <a:solidFill>
                  <a:srgbClr val="FFFF00"/>
                </a:solidFill>
              </a:rPr>
              <a:t>діапазон часу, в який відбудеться ця подія, і ймовірність того, що воно дійсно відбудеться. Дані, на яких заснований прогноз, повинні піддаватися перевірці і результат їх обробки повинен бути </a:t>
            </a:r>
            <a:r>
              <a:rPr lang="uk-UA" dirty="0" smtClean="0">
                <a:solidFill>
                  <a:srgbClr val="FFFF00"/>
                </a:solidFill>
              </a:rPr>
              <a:t>чітким і однозначним.</a:t>
            </a:r>
            <a:endParaRPr lang="uk-UA" dirty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Досягнення успіху у довгострокових прогнозах (на роки чи десятиліття) набагато вірогідніше досягнення прогнозу з точністю до місяця. Точні короткострокові прогнози (від годин до дня) в цей час неможливі.</a:t>
            </a:r>
          </a:p>
        </p:txBody>
      </p:sp>
      <p:pic>
        <p:nvPicPr>
          <p:cNvPr id="5122" name="Picture 2" descr="C:\Users\User\Desktop\26d058fae7_208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33" y="2870918"/>
            <a:ext cx="5406727" cy="36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951810" y="6497359"/>
            <a:ext cx="532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FFFF00"/>
                </a:solidFill>
              </a:rPr>
              <a:t>Опрацювання </a:t>
            </a:r>
            <a:r>
              <a:rPr lang="uk-UA" i="1" dirty="0" err="1" smtClean="0">
                <a:solidFill>
                  <a:srgbClr val="FFFF00"/>
                </a:solidFill>
              </a:rPr>
              <a:t>данних</a:t>
            </a:r>
            <a:r>
              <a:rPr lang="uk-UA" i="1" dirty="0" smtClean="0">
                <a:solidFill>
                  <a:srgbClr val="FFFF00"/>
                </a:solidFill>
              </a:rPr>
              <a:t> сейсмографа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1619" y="9333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Один з  найбільш використовуваних сьогодні способів визначення можливих епіцентрів землетрусу – моніторинг і ведення статистики за </a:t>
            </a:r>
            <a:r>
              <a:rPr lang="uk-UA" dirty="0" err="1">
                <a:solidFill>
                  <a:srgbClr val="FFFF00"/>
                </a:solidFill>
              </a:rPr>
              <a:t>данними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сейсмографа. Сьогодні вчені можуть лише приблизно визначити місце і час , коли відбудеться черговий землетрус. На основі результатів багаторічних спостережень і дослідів складаються сейсмічні карти.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Desktop\1305328748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8" y="1844824"/>
            <a:ext cx="8208821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843806" y="62280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Карта епіцентрів землетрусів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580" y="2274838"/>
            <a:ext cx="752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Південно-західна частина України, що підпадає під безпосередній вплив зони </a:t>
            </a:r>
            <a:r>
              <a:rPr lang="uk-UA" dirty="0" err="1" smtClean="0">
                <a:solidFill>
                  <a:srgbClr val="FFFF00"/>
                </a:solidFill>
              </a:rPr>
              <a:t>Вранча</a:t>
            </a:r>
            <a:r>
              <a:rPr lang="uk-UA" dirty="0" smtClean="0">
                <a:solidFill>
                  <a:srgbClr val="FFFF00"/>
                </a:solidFill>
              </a:rPr>
              <a:t>. Потенційно </a:t>
            </a:r>
            <a:r>
              <a:rPr lang="uk-UA" dirty="0">
                <a:solidFill>
                  <a:srgbClr val="FFFF00"/>
                </a:solidFill>
              </a:rPr>
              <a:t>сейсмічно небезпечною територією можна вважати Буковину, де в 1950—1976 рр. зафіксовано 4 землетруси </a:t>
            </a:r>
            <a:r>
              <a:rPr lang="uk-UA" dirty="0" err="1">
                <a:solidFill>
                  <a:srgbClr val="FFFF00"/>
                </a:solidFill>
              </a:rPr>
              <a:t>магнітудою</a:t>
            </a:r>
            <a:r>
              <a:rPr lang="uk-UA" dirty="0">
                <a:solidFill>
                  <a:srgbClr val="FFFF00"/>
                </a:solidFill>
              </a:rPr>
              <a:t> 5-6. Більша частина України перебуває в 4-6-бальній ділянці інтенсивності землетрусу з</a:t>
            </a:r>
            <a:r>
              <a:rPr lang="uk-UA" dirty="0" smtClean="0">
                <a:solidFill>
                  <a:srgbClr val="FFFF00"/>
                </a:solidFill>
              </a:rPr>
              <a:t>они </a:t>
            </a:r>
            <a:r>
              <a:rPr lang="uk-UA" dirty="0" err="1" smtClean="0">
                <a:solidFill>
                  <a:srgbClr val="FFFF00"/>
                </a:solidFill>
              </a:rPr>
              <a:t>Вранча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4128" y="1582340"/>
            <a:ext cx="30983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Зона </a:t>
            </a:r>
            <a:r>
              <a:rPr lang="uk-UA" dirty="0" err="1">
                <a:solidFill>
                  <a:srgbClr val="FFFF00"/>
                </a:solidFill>
              </a:rPr>
              <a:t>Вранча</a:t>
            </a:r>
            <a:r>
              <a:rPr lang="uk-UA" dirty="0">
                <a:solidFill>
                  <a:srgbClr val="FFFF00"/>
                </a:solidFill>
              </a:rPr>
              <a:t> — сейсмоактивна зона розташована на ділянці стикування Південних (Румунія) та Східних (Українських) Карпат </a:t>
            </a:r>
            <a:r>
              <a:rPr lang="uk-UA" dirty="0" smtClean="0">
                <a:solidFill>
                  <a:srgbClr val="FFFF00"/>
                </a:solidFill>
              </a:rPr>
              <a:t>в Румунії. Максимальна зафіксована </a:t>
            </a:r>
            <a:r>
              <a:rPr lang="uk-UA" dirty="0" err="1" smtClean="0">
                <a:solidFill>
                  <a:srgbClr val="FFFF00"/>
                </a:solidFill>
              </a:rPr>
              <a:t>магнітуда</a:t>
            </a:r>
            <a:r>
              <a:rPr lang="uk-UA" dirty="0" smtClean="0">
                <a:solidFill>
                  <a:srgbClr val="FFFF00"/>
                </a:solidFill>
              </a:rPr>
              <a:t> землетрусу становила 7,6 балів. Ця сейсмологічна зона становить значну можливість землетрусу на території України.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Desktop\1381142303_20130909194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2" y="1404528"/>
            <a:ext cx="5398593" cy="4048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852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timb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9580" y="2274838"/>
            <a:ext cx="752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Отже, на основі відбитих і заломлених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S- </a:t>
            </a:r>
            <a:r>
              <a:rPr lang="uk-UA" dirty="0" smtClean="0">
                <a:solidFill>
                  <a:srgbClr val="FFFF00"/>
                </a:solidFill>
              </a:rPr>
              <a:t>і</a:t>
            </a:r>
            <a:r>
              <a:rPr lang="en-US" dirty="0" smtClean="0">
                <a:solidFill>
                  <a:srgbClr val="FFFF00"/>
                </a:solidFill>
              </a:rPr>
              <a:t> P-</a:t>
            </a:r>
            <a:r>
              <a:rPr lang="uk-UA" dirty="0" smtClean="0">
                <a:solidFill>
                  <a:srgbClr val="FFFF00"/>
                </a:solidFill>
              </a:rPr>
              <a:t>хвиль з допомогою сейсмографів та інших надчутливих приладів можна оцінювати сейсмічну обстановку на певній території, однак сьогодні всі прогнози можуть бути лише приблизними. Контролювати сейсмічну активність Землі в наш час неможливо.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840" y="47667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Висновок</a:t>
            </a:r>
            <a:endParaRPr lang="uk-U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126</TotalTime>
  <Words>408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Svitlana</cp:lastModifiedBy>
  <cp:revision>13</cp:revision>
  <dcterms:created xsi:type="dcterms:W3CDTF">2014-10-13T18:32:30Z</dcterms:created>
  <dcterms:modified xsi:type="dcterms:W3CDTF">2014-10-27T18:31:09Z</dcterms:modified>
</cp:coreProperties>
</file>