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sldIdLst>
    <p:sldId id="256" r:id="rId2"/>
    <p:sldId id="257" r:id="rId3"/>
    <p:sldId id="258" r:id="rId4"/>
    <p:sldId id="259" r:id="rId5"/>
    <p:sldId id="261" r:id="rId6"/>
    <p:sldId id="262"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2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71" d="100"/>
          <a:sy n="71"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D8DF4-9005-469D-92DF-FBD3CDB4208C}" type="datetimeFigureOut">
              <a:rPr lang="ru-RU"/>
              <a:t>29.09.2014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31EE3-AC83-4366-80AE-E41B6758EEC0}" type="slidenum">
              <a:rPr lang="ru-RU"/>
              <a:t>‹#›</a:t>
            </a:fld>
            <a:endParaRPr lang="ru-RU"/>
          </a:p>
        </p:txBody>
      </p:sp>
    </p:spTree>
    <p:extLst>
      <p:ext uri="{BB962C8B-B14F-4D97-AF65-F5344CB8AC3E}">
        <p14:creationId xmlns:p14="http://schemas.microsoft.com/office/powerpoint/2010/main" val="3345913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51031EE3-AC83-4366-80AE-E41B6758EEC0}" type="slidenum">
              <a:rPr lang="ru-RU"/>
              <a:t>1</a:t>
            </a:fld>
            <a:endParaRPr lang="ru-RU"/>
          </a:p>
        </p:txBody>
      </p:sp>
    </p:spTree>
    <p:extLst>
      <p:ext uri="{BB962C8B-B14F-4D97-AF65-F5344CB8AC3E}">
        <p14:creationId xmlns:p14="http://schemas.microsoft.com/office/powerpoint/2010/main" val="360657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51031EE3-AC83-4366-80AE-E41B6758EEC0}" type="slidenum">
              <a:rPr lang="ru-RU"/>
              <a:t>2</a:t>
            </a:fld>
            <a:endParaRPr lang="ru-RU"/>
          </a:p>
        </p:txBody>
      </p:sp>
    </p:spTree>
    <p:extLst>
      <p:ext uri="{BB962C8B-B14F-4D97-AF65-F5344CB8AC3E}">
        <p14:creationId xmlns:p14="http://schemas.microsoft.com/office/powerpoint/2010/main" val="2825462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dirty="0"/>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dirty="0"/>
              <a:t>Образец подзаголовка</a:t>
            </a:r>
            <a:endParaRPr lang="en-US" dirty="0"/>
          </a:p>
        </p:txBody>
      </p:sp>
      <p:sp>
        <p:nvSpPr>
          <p:cNvPr id="4" name="Date Placeholder 3"/>
          <p:cNvSpPr>
            <a:spLocks noGrp="1"/>
          </p:cNvSpPr>
          <p:nvPr>
            <p:ph type="dt" sz="half" idx="10"/>
          </p:nvPr>
        </p:nvSpPr>
        <p:spPr/>
        <p:txBody>
          <a:bodyPr/>
          <a:lstStyle/>
          <a:p>
            <a:fld id="{F2FFB779-270B-4192-84BA-A697F48306DC}"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19451831"/>
      </p:ext>
    </p:extLst>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10"/>
          </p:nvPr>
        </p:nvSpPr>
        <p:spPr/>
        <p:txBody>
          <a:bodyPr/>
          <a:lstStyle/>
          <a:p>
            <a:fld id="{F2FFB779-270B-4192-84BA-A697F48306DC}"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96059458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dirty="0"/>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2FFB779-270B-4192-84BA-A697F48306DC}" type="datetimeFigureOut">
              <a:rPr lang="ru-RU" smtClean="0"/>
              <a:t>29.09.2014</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53748849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Образец заголовка</a:t>
            </a:r>
            <a:endParaRPr lang="en-US" dirty="0"/>
          </a:p>
        </p:txBody>
      </p:sp>
      <p:sp>
        <p:nvSpPr>
          <p:cNvPr id="3" name="Content Placeholder 2"/>
          <p:cNvSpPr>
            <a:spLocks noGrp="1"/>
          </p:cNvSpPr>
          <p:nvPr>
            <p:ph idx="1"/>
          </p:nvPr>
        </p:nvSpPr>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10"/>
          </p:nvPr>
        </p:nvSpPr>
        <p:spPr/>
        <p:txBody>
          <a:bodyPr/>
          <a:lstStyle/>
          <a:p>
            <a:fld id="{F2FFB779-270B-4192-84BA-A697F48306DC}"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042005004"/>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dirty="0"/>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F2FFB779-270B-4192-84BA-A697F48306DC}" type="datetimeFigureOut">
              <a:rPr lang="ru-RU" smtClean="0"/>
              <a:t>29.09.2014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1450446848"/>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dirty="0"/>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5" name="Date Placeholder 4"/>
          <p:cNvSpPr>
            <a:spLocks noGrp="1"/>
          </p:cNvSpPr>
          <p:nvPr>
            <p:ph type="dt" sz="half" idx="10"/>
          </p:nvPr>
        </p:nvSpPr>
        <p:spPr/>
        <p:txBody>
          <a:bodyPr/>
          <a:lstStyle/>
          <a:p>
            <a:fld id="{F2FFB779-270B-4192-84BA-A697F48306DC}"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37191079"/>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dirty="0"/>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7" name="Date Placeholder 6"/>
          <p:cNvSpPr>
            <a:spLocks noGrp="1"/>
          </p:cNvSpPr>
          <p:nvPr>
            <p:ph type="dt" sz="half" idx="10"/>
          </p:nvPr>
        </p:nvSpPr>
        <p:spPr/>
        <p:txBody>
          <a:bodyPr/>
          <a:lstStyle/>
          <a:p>
            <a:fld id="{F2FFB779-270B-4192-84BA-A697F48306DC}" type="datetimeFigureOut">
              <a:rPr lang="ru-RU" smtClean="0"/>
              <a:t>29.09.2014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49369421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Образец заголовка</a:t>
            </a:r>
            <a:endParaRPr lang="en-US" dirty="0"/>
          </a:p>
        </p:txBody>
      </p:sp>
      <p:sp>
        <p:nvSpPr>
          <p:cNvPr id="3" name="Date Placeholder 2"/>
          <p:cNvSpPr>
            <a:spLocks noGrp="1"/>
          </p:cNvSpPr>
          <p:nvPr>
            <p:ph type="dt" sz="half" idx="10"/>
          </p:nvPr>
        </p:nvSpPr>
        <p:spPr/>
        <p:txBody>
          <a:bodyPr/>
          <a:lstStyle/>
          <a:p>
            <a:fld id="{F2FFB779-270B-4192-84BA-A697F48306DC}" type="datetimeFigureOut">
              <a:rPr lang="ru-RU" smtClean="0"/>
              <a:t>29.09.2014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01812955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FB779-270B-4192-84BA-A697F48306DC}" type="datetimeFigureOut">
              <a:rPr lang="ru-RU" smtClean="0"/>
              <a:t>29.09.2014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73033290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dirty="0"/>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a:t>Образец текста</a:t>
            </a:r>
          </a:p>
        </p:txBody>
      </p:sp>
      <p:sp>
        <p:nvSpPr>
          <p:cNvPr id="5" name="Date Placeholder 4"/>
          <p:cNvSpPr>
            <a:spLocks noGrp="1"/>
          </p:cNvSpPr>
          <p:nvPr>
            <p:ph type="dt" sz="half" idx="10"/>
          </p:nvPr>
        </p:nvSpPr>
        <p:spPr/>
        <p:txBody>
          <a:bodyPr/>
          <a:lstStyle/>
          <a:p>
            <a:fld id="{F2FFB779-270B-4192-84BA-A697F48306DC}"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39198962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dirty="0"/>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a:t>Образец текста</a:t>
            </a:r>
          </a:p>
        </p:txBody>
      </p:sp>
      <p:sp>
        <p:nvSpPr>
          <p:cNvPr id="5" name="Date Placeholder 4"/>
          <p:cNvSpPr>
            <a:spLocks noGrp="1"/>
          </p:cNvSpPr>
          <p:nvPr>
            <p:ph type="dt" sz="half" idx="10"/>
          </p:nvPr>
        </p:nvSpPr>
        <p:spPr/>
        <p:txBody>
          <a:bodyPr/>
          <a:lstStyle/>
          <a:p>
            <a:fld id="{F2FFB779-270B-4192-84BA-A697F48306DC}"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7998435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dirty="0"/>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2FFB779-270B-4192-84BA-A697F48306DC}" type="datetimeFigureOut">
              <a:rPr lang="ru-RU" smtClean="0"/>
              <a:t>29.09.2014</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878096648"/>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push dir="u"/>
  </p:transition>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9144" y="2438227"/>
            <a:ext cx="11471565" cy="1739347"/>
          </a:xfrm>
        </p:spPr>
        <p:txBody>
          <a:bodyPr>
            <a:normAutofit/>
          </a:bodyPr>
          <a:lstStyle/>
          <a:p>
            <a:r>
              <a:rPr lang="arn-CL" sz="5400" b="1" dirty="0">
                <a:solidFill>
                  <a:srgbClr val="E22653"/>
                </a:solidFill>
                <a:effectLst>
                  <a:outerShdw blurRad="38100" dist="38100" dir="2700000" algn="tl">
                    <a:srgbClr val="000000">
                      <a:alpha val="43137"/>
                    </a:srgbClr>
                  </a:outerShdw>
                </a:effectLst>
                <a:latin typeface="Times New Roman" charset="0"/>
                <a:cs typeface="Times New Roman" charset="0"/>
              </a:rPr>
              <a:t>Preliminary English Test</a:t>
            </a:r>
            <a:r>
              <a:rPr lang="ru-RU" dirty="0"/>
              <a:t/>
            </a:r>
            <a:br>
              <a:rPr lang="ru-RU" dirty="0"/>
            </a:br>
            <a:endParaRPr lang="ru-RU" dirty="0"/>
          </a:p>
        </p:txBody>
      </p:sp>
      <p:sp>
        <p:nvSpPr>
          <p:cNvPr id="3" name="Подзаголовок 2"/>
          <p:cNvSpPr>
            <a:spLocks noGrp="1"/>
          </p:cNvSpPr>
          <p:nvPr>
            <p:ph type="subTitle" idx="1"/>
          </p:nvPr>
        </p:nvSpPr>
        <p:spPr>
          <a:xfrm>
            <a:off x="8680188" y="5523108"/>
            <a:ext cx="4059238" cy="1309687"/>
          </a:xfrm>
        </p:spPr>
        <p:txBody>
          <a:bodyPr/>
          <a:lstStyle/>
          <a:p>
            <a:r>
              <a:rPr lang="arn-CL" sz="1800">
                <a:latin typeface="Times New Roman"/>
                <a:cs typeface="Times New Roman"/>
              </a:rPr>
              <a:t>Form 11-A</a:t>
            </a:r>
          </a:p>
          <a:p>
            <a:r>
              <a:rPr lang="arn-CL" sz="1800">
                <a:latin typeface="Times New Roman"/>
                <a:cs typeface="Times New Roman"/>
              </a:rPr>
              <a:t>Okulicheva Olga</a:t>
            </a:r>
            <a:endParaRPr lang="ru-RU"/>
          </a:p>
        </p:txBody>
      </p:sp>
    </p:spTree>
    <p:extLst>
      <p:ext uri="{BB962C8B-B14F-4D97-AF65-F5344CB8AC3E}">
        <p14:creationId xmlns:p14="http://schemas.microsoft.com/office/powerpoint/2010/main" val="135165157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2980" y="225684"/>
            <a:ext cx="9784080" cy="1508760"/>
          </a:xfrm>
        </p:spPr>
        <p:txBody>
          <a:bodyPr>
            <a:normAutofit/>
          </a:bodyPr>
          <a:lstStyle/>
          <a:p>
            <a:r>
              <a:rPr lang="en-US" sz="4400" b="1" dirty="0">
                <a:solidFill>
                  <a:srgbClr val="E22653"/>
                </a:solidFill>
                <a:effectLst>
                  <a:outerShdw blurRad="38100" dist="38100" dir="2700000" algn="tl">
                    <a:srgbClr val="000000">
                      <a:alpha val="43137"/>
                    </a:srgbClr>
                  </a:outerShdw>
                </a:effectLst>
                <a:latin typeface="Times New Roman" charset="0"/>
                <a:cs typeface="Times New Roman" charset="0"/>
              </a:rPr>
              <a:t>What is the PET exam?</a:t>
            </a:r>
            <a:endParaRPr lang="ru-RU" sz="4400" b="1" dirty="0">
              <a:solidFill>
                <a:srgbClr val="E22653"/>
              </a:solidFill>
              <a:effectLst>
                <a:outerShdw blurRad="38100" dist="38100" dir="2700000" algn="tl">
                  <a:srgbClr val="000000">
                    <a:alpha val="43137"/>
                  </a:srgbClr>
                </a:outerShdw>
              </a:effectLst>
              <a:latin typeface="Times New Roman" charset="0"/>
              <a:cs typeface="Times New Roman" charset="0"/>
            </a:endParaRPr>
          </a:p>
        </p:txBody>
      </p:sp>
      <p:sp>
        <p:nvSpPr>
          <p:cNvPr id="3" name="Объект 2"/>
          <p:cNvSpPr>
            <a:spLocks noGrp="1"/>
          </p:cNvSpPr>
          <p:nvPr>
            <p:ph idx="1"/>
          </p:nvPr>
        </p:nvSpPr>
        <p:spPr>
          <a:xfrm>
            <a:off x="279188" y="2815674"/>
            <a:ext cx="6982223" cy="3222055"/>
          </a:xfrm>
          <a:noFill/>
        </p:spPr>
        <p:txBody>
          <a:bodyPr>
            <a:normAutofit fontScale="92500" lnSpcReduction="10000"/>
          </a:bodyPr>
          <a:lstStyle/>
          <a:p>
            <a:pPr marL="0" indent="363538">
              <a:buNone/>
            </a:pPr>
            <a:r>
              <a:rPr lang="en-US" sz="2800" dirty="0">
                <a:solidFill>
                  <a:srgbClr val="FFFFFF"/>
                </a:solidFill>
                <a:latin typeface="Times New Roman"/>
                <a:cs typeface="Times New Roman"/>
              </a:rPr>
              <a:t>The Preliminary English Test (PET), is an English language examination provided by Cambridge English Language Assessment. Cambridge English: Preliminary is an intermediate level qualification which demonstrates the ability to communicate using English for everyday purposes.</a:t>
            </a:r>
          </a:p>
          <a:p>
            <a:pPr marL="0" indent="0">
              <a:buNone/>
            </a:pPr>
            <a:r>
              <a:rPr lang="en-US" dirty="0"/>
              <a:t/>
            </a:r>
            <a:br>
              <a:rPr lang="en-US" dirty="0"/>
            </a:br>
            <a:endParaRPr lang="ru-RU" dirty="0"/>
          </a:p>
          <a:p>
            <a:endParaRPr lang="ru-RU" dirty="0"/>
          </a:p>
        </p:txBody>
      </p:sp>
      <p:pic>
        <p:nvPicPr>
          <p:cNvPr id="1026" name="Picture 2" descr="http://minervaenglishschool.co.uk/wp-content/uploads/2013/08/P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740" y="2095669"/>
            <a:ext cx="3966883" cy="37538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www.ashtoncampion.com/docs/MED_subseccion_imagen_6_47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7000" y="179466"/>
            <a:ext cx="1730188" cy="1619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0382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Horizontal)">
                                      <p:cBhvr>
                                        <p:cTn id="15" dur="500"/>
                                        <p:tgtEl>
                                          <p:spTgt spid="3">
                                            <p:txEl>
                                              <p:pRg st="1" end="1"/>
                                            </p:txEl>
                                          </p:spTgt>
                                        </p:tgtEl>
                                      </p:cBhvr>
                                    </p:animEffect>
                                  </p:childTnLst>
                                </p:cTn>
                              </p:par>
                              <p:par>
                                <p:cTn id="16" presetID="16" presetClass="entr" presetSubtype="26" fill="hold" nodeType="with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barn(inHorizontal)">
                                      <p:cBhvr>
                                        <p:cTn id="18"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6872" y="230388"/>
            <a:ext cx="5049963" cy="1508760"/>
          </a:xfrm>
        </p:spPr>
        <p:txBody>
          <a:bodyPr>
            <a:normAutofit/>
          </a:bodyPr>
          <a:lstStyle/>
          <a:p>
            <a:r>
              <a:rPr lang="en-US" sz="48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Who is it for?</a:t>
            </a:r>
            <a:endParaRPr lang="uk-UA" sz="4800"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2991069"/>
            <a:ext cx="7584141" cy="2092881"/>
          </a:xfrm>
          <a:prstGeom prst="rect">
            <a:avLst/>
          </a:prstGeom>
        </p:spPr>
        <p:txBody>
          <a:bodyPr wrap="square">
            <a:spAutoFit/>
          </a:bodyPr>
          <a:lstStyle/>
          <a:p>
            <a:pPr indent="363538"/>
            <a:r>
              <a:rPr lang="en-US" sz="2600" dirty="0">
                <a:latin typeface="Times New Roman" panose="02020603050405020304" pitchFamily="18" charset="0"/>
                <a:cs typeface="Times New Roman" panose="02020603050405020304" pitchFamily="18" charset="0"/>
              </a:rPr>
              <a:t>Do this test if you want to know that you have an intermediate level of English. With this level of English you will enjoy holidays in English speaking countries. You should probably continue studying once you have passed the PET exam.</a:t>
            </a:r>
            <a:endParaRPr lang="uk-UA" sz="2600" dirty="0">
              <a:latin typeface="Times New Roman" panose="02020603050405020304" pitchFamily="18" charset="0"/>
              <a:cs typeface="Times New Roman" panose="02020603050405020304"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8612" y="2209799"/>
            <a:ext cx="4154021" cy="41540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6" descr="http://www.ashtoncampion.com/docs/MED_subseccion_imagen_6_4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0" y="179466"/>
            <a:ext cx="1730188" cy="1619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2905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Horizontal)">
                                      <p:cBhvr>
                                        <p:cTn id="11" dur="500"/>
                                        <p:tgtEl>
                                          <p:spTgt spid="3"/>
                                        </p:tgtEl>
                                      </p:cBhvr>
                                    </p:animEffect>
                                  </p:childTnLst>
                                </p:cTn>
                              </p:par>
                              <p:par>
                                <p:cTn id="12" presetID="16" presetClass="entr" presetSubtype="26" fill="hold" nodeType="with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barn(inHorizontal)">
                                      <p:cBhvr>
                                        <p:cTn id="14"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4966" y="284176"/>
            <a:ext cx="9784080" cy="1508760"/>
          </a:xfrm>
        </p:spPr>
        <p:txBody>
          <a:bodyPr>
            <a:normAutofit/>
          </a:bodyPr>
          <a:lstStyle/>
          <a:p>
            <a:r>
              <a:rPr lang="en-US" sz="44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a:t>
            </a:r>
            <a:r>
              <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is the PET test like?</a:t>
            </a:r>
            <a:endParaRPr lang="uk-UA" sz="4400"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2185460"/>
            <a:ext cx="7871012" cy="2092881"/>
          </a:xfrm>
          <a:prstGeom prst="rect">
            <a:avLst/>
          </a:prstGeom>
        </p:spPr>
        <p:txBody>
          <a:bodyPr wrap="square">
            <a:spAutoFit/>
          </a:bodyPr>
          <a:lstStyle/>
          <a:p>
            <a:r>
              <a:rPr lang="en-US" sz="2600" dirty="0">
                <a:latin typeface="Times New Roman" panose="02020603050405020304" pitchFamily="18" charset="0"/>
                <a:cs typeface="Times New Roman" panose="02020603050405020304" pitchFamily="18" charset="0"/>
              </a:rPr>
              <a:t>The test has these sections:</a:t>
            </a:r>
          </a:p>
          <a:p>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1. </a:t>
            </a:r>
            <a:r>
              <a:rPr lang="en-US" sz="2600" dirty="0" smtClean="0">
                <a:solidFill>
                  <a:srgbClr val="E22653"/>
                </a:solidFill>
                <a:latin typeface="Times New Roman" panose="02020603050405020304" pitchFamily="18" charset="0"/>
                <a:cs typeface="Times New Roman" panose="02020603050405020304" pitchFamily="18" charset="0"/>
              </a:rPr>
              <a:t>Reading </a:t>
            </a:r>
            <a:r>
              <a:rPr lang="en-US" sz="2600" dirty="0">
                <a:solidFill>
                  <a:srgbClr val="E22653"/>
                </a:solidFill>
                <a:latin typeface="Times New Roman" panose="02020603050405020304" pitchFamily="18" charset="0"/>
                <a:cs typeface="Times New Roman" panose="02020603050405020304" pitchFamily="18" charset="0"/>
              </a:rPr>
              <a:t>and Writing </a:t>
            </a:r>
            <a:r>
              <a:rPr lang="en-US" sz="2600" dirty="0">
                <a:latin typeface="Times New Roman" panose="02020603050405020304" pitchFamily="18" charset="0"/>
                <a:cs typeface="Times New Roman" panose="02020603050405020304" pitchFamily="18" charset="0"/>
              </a:rPr>
              <a:t>are taken together - 90 minutes</a:t>
            </a:r>
          </a:p>
          <a:p>
            <a:r>
              <a:rPr lang="en-US" sz="2600" dirty="0" smtClean="0">
                <a:latin typeface="Times New Roman" panose="02020603050405020304" pitchFamily="18" charset="0"/>
                <a:cs typeface="Times New Roman" panose="02020603050405020304" pitchFamily="18" charset="0"/>
              </a:rPr>
              <a:t>2. </a:t>
            </a:r>
            <a:r>
              <a:rPr lang="en-US" sz="2600" dirty="0" smtClean="0">
                <a:solidFill>
                  <a:srgbClr val="E22653"/>
                </a:solidFill>
                <a:latin typeface="Times New Roman" panose="02020603050405020304" pitchFamily="18" charset="0"/>
                <a:cs typeface="Times New Roman" panose="02020603050405020304" pitchFamily="18" charset="0"/>
              </a:rPr>
              <a:t>Listening</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- 30 minutes</a:t>
            </a:r>
          </a:p>
          <a:p>
            <a:r>
              <a:rPr lang="en-US" sz="2600" dirty="0" smtClean="0">
                <a:latin typeface="Times New Roman" panose="02020603050405020304" pitchFamily="18" charset="0"/>
                <a:cs typeface="Times New Roman" panose="02020603050405020304" pitchFamily="18" charset="0"/>
              </a:rPr>
              <a:t>3. </a:t>
            </a:r>
            <a:r>
              <a:rPr lang="en-US" sz="2600" dirty="0" smtClean="0">
                <a:solidFill>
                  <a:srgbClr val="E22653"/>
                </a:solidFill>
                <a:latin typeface="Times New Roman" panose="02020603050405020304" pitchFamily="18" charset="0"/>
                <a:cs typeface="Times New Roman" panose="02020603050405020304" pitchFamily="18" charset="0"/>
              </a:rPr>
              <a:t>Speaking</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 an interview, 10 </a:t>
            </a:r>
            <a:r>
              <a:rPr lang="en-US" sz="2600" dirty="0" smtClean="0">
                <a:latin typeface="Times New Roman" panose="02020603050405020304" pitchFamily="18" charset="0"/>
                <a:cs typeface="Times New Roman" panose="02020603050405020304" pitchFamily="18" charset="0"/>
              </a:rPr>
              <a:t>minutes.</a:t>
            </a:r>
            <a:endParaRPr lang="uk-UA" sz="2600" dirty="0">
              <a:latin typeface="Times New Roman" panose="02020603050405020304" pitchFamily="18" charset="0"/>
              <a:cs typeface="Times New Roman" panose="02020603050405020304" pitchFamily="18" charset="0"/>
            </a:endParaRPr>
          </a:p>
        </p:txBody>
      </p:sp>
      <p:pic>
        <p:nvPicPr>
          <p:cNvPr id="3074" name="Picture 2" descr="http://www.viaro.es/Uploads/imgs/GaleriaFotos/PET/11-12_examen_PE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9306" y="1963271"/>
            <a:ext cx="4240306" cy="310634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ashtoncampion.com/docs/MED_subseccion_imagen_6_4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0" y="179466"/>
            <a:ext cx="1730188" cy="161903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7577" y="4823029"/>
            <a:ext cx="6096000" cy="1292662"/>
          </a:xfrm>
          <a:prstGeom prst="rect">
            <a:avLst/>
          </a:prstGeom>
        </p:spPr>
        <p:txBody>
          <a:bodyPr>
            <a:spAutoFit/>
          </a:bodyPr>
          <a:lstStyle/>
          <a:p>
            <a:r>
              <a:rPr lang="en-US" sz="2600" dirty="0">
                <a:solidFill>
                  <a:srgbClr val="E22653"/>
                </a:solidFill>
                <a:latin typeface="Times New Roman" panose="02020603050405020304" pitchFamily="18" charset="0"/>
                <a:cs typeface="Times New Roman" panose="02020603050405020304" pitchFamily="18" charset="0"/>
              </a:rPr>
              <a:t>There are two versions of the PET test:</a:t>
            </a:r>
          </a:p>
          <a:p>
            <a:pPr marL="174625" indent="-174625">
              <a:buFont typeface="Arial" panose="020B0604020202020204" pitchFamily="34" charset="0"/>
              <a:buChar char="•"/>
              <a:tabLst>
                <a:tab pos="93663" algn="l"/>
              </a:tabLst>
            </a:pPr>
            <a:r>
              <a:rPr lang="en-US" sz="2600" dirty="0">
                <a:latin typeface="Times New Roman" panose="02020603050405020304" pitchFamily="18" charset="0"/>
                <a:cs typeface="Times New Roman" panose="02020603050405020304" pitchFamily="18" charset="0"/>
              </a:rPr>
              <a:t>PET</a:t>
            </a:r>
          </a:p>
          <a:p>
            <a:pPr marL="174625" indent="-174625">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PET for </a:t>
            </a:r>
            <a:r>
              <a:rPr lang="en-US" sz="2600" dirty="0" smtClean="0">
                <a:latin typeface="Times New Roman" panose="02020603050405020304" pitchFamily="18" charset="0"/>
                <a:cs typeface="Times New Roman" panose="02020603050405020304" pitchFamily="18" charset="0"/>
              </a:rPr>
              <a:t>Schools.</a:t>
            </a:r>
            <a:endParaRPr lang="en-US" sz="2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553200" y="5263191"/>
            <a:ext cx="6096000" cy="1292662"/>
          </a:xfrm>
          <a:prstGeom prst="rect">
            <a:avLst/>
          </a:prstGeom>
        </p:spPr>
        <p:txBody>
          <a:bodyPr>
            <a:spAutoFit/>
          </a:bodyPr>
          <a:lstStyle/>
          <a:p>
            <a:pPr indent="363538"/>
            <a:r>
              <a:rPr lang="en-US" sz="2600" dirty="0">
                <a:latin typeface="Times New Roman" panose="02020603050405020304" pitchFamily="18" charset="0"/>
                <a:cs typeface="Times New Roman" panose="02020603050405020304" pitchFamily="18" charset="0"/>
              </a:rPr>
              <a:t>Both versions have the same type of questions. The PET for schools test has content of interest to school-age learners.</a:t>
            </a:r>
            <a:endParaRPr lang="uk-UA" sz="2600" dirty="0">
              <a:latin typeface="Times New Roman" panose="02020603050405020304" pitchFamily="18" charset="0"/>
              <a:cs typeface="Times New Roman" panose="02020603050405020304" pitchFamily="18" charset="0"/>
            </a:endParaRPr>
          </a:p>
        </p:txBody>
      </p:sp>
      <p:pic>
        <p:nvPicPr>
          <p:cNvPr id="9" name="Picture 6" descr="http://www.ashtoncampion.com/docs/MED_subseccion_imagen_6_4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0" y="179465"/>
            <a:ext cx="1730188" cy="1619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32977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Horizontal)">
                                      <p:cBhvr>
                                        <p:cTn id="11" dur="500"/>
                                        <p:tgtEl>
                                          <p:spTgt spid="3"/>
                                        </p:tgtEl>
                                      </p:cBhvr>
                                    </p:animEffect>
                                  </p:childTnLst>
                                </p:cTn>
                              </p:par>
                              <p:par>
                                <p:cTn id="12" presetID="16" presetClass="entr" presetSubtype="26" fill="hold" nodeType="with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barn(inHorizontal)">
                                      <p:cBhvr>
                                        <p:cTn id="14" dur="500"/>
                                        <p:tgtEl>
                                          <p:spTgt spid="3074"/>
                                        </p:tgtEl>
                                      </p:cBhvr>
                                    </p:animEffect>
                                  </p:childTnLst>
                                </p:cTn>
                              </p:par>
                              <p:par>
                                <p:cTn id="15" presetID="16" presetClass="entr" presetSubtype="2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Horizontal)">
                                      <p:cBhvr>
                                        <p:cTn id="17" dur="500"/>
                                        <p:tgtEl>
                                          <p:spTgt spid="4"/>
                                        </p:tgtEl>
                                      </p:cBhvr>
                                    </p:animEffect>
                                  </p:childTnLst>
                                </p:cTn>
                              </p:par>
                              <p:par>
                                <p:cTn id="18" presetID="16" presetClass="entr" presetSubtype="26"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Horizont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6611" y="289736"/>
            <a:ext cx="12555071" cy="1508760"/>
          </a:xfrm>
        </p:spPr>
        <p:txBody>
          <a:bodyPr>
            <a:normAutofit/>
          </a:bodyPr>
          <a:lstStyle/>
          <a:p>
            <a:pPr algn="ctr"/>
            <a:r>
              <a:rPr lang="en-US" sz="44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Paper-based or computer-based exams</a:t>
            </a:r>
            <a:endParaRPr lang="uk-UA" sz="4400"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22729" y="3060931"/>
            <a:ext cx="5748618" cy="2092881"/>
          </a:xfrm>
          <a:prstGeom prst="rect">
            <a:avLst/>
          </a:prstGeom>
        </p:spPr>
        <p:txBody>
          <a:bodyPr wrap="square">
            <a:spAutoFit/>
          </a:bodyPr>
          <a:lstStyle/>
          <a:p>
            <a:pPr indent="363538"/>
            <a:r>
              <a:rPr lang="en-US" sz="2600" dirty="0">
                <a:latin typeface="Times New Roman" panose="02020603050405020304" pitchFamily="18" charset="0"/>
                <a:cs typeface="Times New Roman" panose="02020603050405020304" pitchFamily="18" charset="0"/>
              </a:rPr>
              <a:t>You can do the PET exam on a computer or on paper. The computer-based exam is available once a month. The paper-based exam is only available six times a year.</a:t>
            </a:r>
            <a:endParaRPr lang="uk-UA" sz="2600" dirty="0">
              <a:latin typeface="Times New Roman" panose="02020603050405020304" pitchFamily="18" charset="0"/>
              <a:cs typeface="Times New Roman" panose="02020603050405020304" pitchFamily="18" charset="0"/>
            </a:endParaRPr>
          </a:p>
        </p:txBody>
      </p:sp>
      <p:pic>
        <p:nvPicPr>
          <p:cNvPr id="4100" name="Picture 4" descr="http://cambridge.kiev.ua/img/global/sertificate/adult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1347" y="1855695"/>
            <a:ext cx="6020525" cy="450335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www.ashtoncampion.com/docs/MED_subseccion_imagen_6_4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8255" y="309541"/>
            <a:ext cx="1590129" cy="1487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1118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Horizontal)">
                                      <p:cBhvr>
                                        <p:cTn id="11" dur="500"/>
                                        <p:tgtEl>
                                          <p:spTgt spid="3"/>
                                        </p:tgtEl>
                                      </p:cBhvr>
                                    </p:animEffect>
                                  </p:childTnLst>
                                </p:cTn>
                              </p:par>
                              <p:par>
                                <p:cTn id="12" presetID="16" presetClass="entr" presetSubtype="26" fill="hold" nodeType="withEffect">
                                  <p:stCondLst>
                                    <p:cond delay="0"/>
                                  </p:stCondLst>
                                  <p:childTnLst>
                                    <p:set>
                                      <p:cBhvr>
                                        <p:cTn id="13" dur="1" fill="hold">
                                          <p:stCondLst>
                                            <p:cond delay="0"/>
                                          </p:stCondLst>
                                        </p:cTn>
                                        <p:tgtEl>
                                          <p:spTgt spid="4100"/>
                                        </p:tgtEl>
                                        <p:attrNameLst>
                                          <p:attrName>style.visibility</p:attrName>
                                        </p:attrNameLst>
                                      </p:cBhvr>
                                      <p:to>
                                        <p:strVal val="visible"/>
                                      </p:to>
                                    </p:set>
                                    <p:animEffect transition="in" filter="barn(inHorizontal)">
                                      <p:cBhvr>
                                        <p:cTn id="14"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89872" y="190047"/>
            <a:ext cx="3126219" cy="1508760"/>
          </a:xfrm>
        </p:spPr>
        <p:txBody>
          <a:bodyPr>
            <a:normAutofit/>
          </a:bodyPr>
          <a:lstStyle/>
          <a:p>
            <a:r>
              <a:rPr lang="en-US" sz="4400" b="1" dirty="0" smtClean="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Scoring</a:t>
            </a:r>
            <a:endParaRPr lang="uk-UA" sz="4400"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122" name="Picture 2" descr="http://wealth18.com/wp-content/uploads/2014/05/Credit-Score-Repor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2043" y="2949859"/>
            <a:ext cx="3614816" cy="361481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 y="1793413"/>
            <a:ext cx="12192001" cy="1292662"/>
          </a:xfrm>
          <a:prstGeom prst="rect">
            <a:avLst/>
          </a:prstGeom>
        </p:spPr>
        <p:txBody>
          <a:bodyPr wrap="square">
            <a:spAutoFit/>
          </a:bodyPr>
          <a:lstStyle/>
          <a:p>
            <a:pPr indent="363538"/>
            <a:r>
              <a:rPr lang="en-US" sz="2600" dirty="0">
                <a:latin typeface="Times New Roman" panose="02020603050405020304" pitchFamily="18" charset="0"/>
                <a:cs typeface="Times New Roman" panose="02020603050405020304" pitchFamily="18" charset="0"/>
              </a:rPr>
              <a:t>The Statement of Results has three elements: a grade (Pass with Distinction, Pass with Merit and Pass), a score (out of 100) and the CEFR level. The Statement of Results reflects the total combined score from all three exam papers.</a:t>
            </a:r>
            <a:endParaRPr lang="uk-UA" sz="2600"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57407498"/>
              </p:ext>
            </p:extLst>
          </p:nvPr>
        </p:nvGraphicFramePr>
        <p:xfrm>
          <a:off x="376516" y="3575843"/>
          <a:ext cx="7409331" cy="2743200"/>
        </p:xfrm>
        <a:graphic>
          <a:graphicData uri="http://schemas.openxmlformats.org/drawingml/2006/table">
            <a:tbl>
              <a:tblPr>
                <a:tableStyleId>{2D5ABB26-0587-4C30-8999-92F81FD0307C}</a:tableStyleId>
              </a:tblPr>
              <a:tblGrid>
                <a:gridCol w="2469777"/>
                <a:gridCol w="2469777"/>
                <a:gridCol w="2469777"/>
              </a:tblGrid>
              <a:tr h="0">
                <a:tc>
                  <a:txBody>
                    <a:bodyPr/>
                    <a:lstStyle/>
                    <a:p>
                      <a:pPr algn="ctr"/>
                      <a:r>
                        <a:rPr lang="en-US" sz="2600" dirty="0">
                          <a:effectLst/>
                          <a:latin typeface="Times New Roman" panose="02020603050405020304" pitchFamily="18" charset="0"/>
                          <a:cs typeface="Times New Roman" panose="02020603050405020304" pitchFamily="18" charset="0"/>
                        </a:rPr>
                        <a:t>Grade</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en-US" sz="2600" dirty="0">
                          <a:effectLst/>
                          <a:latin typeface="Times New Roman" panose="02020603050405020304" pitchFamily="18" charset="0"/>
                          <a:cs typeface="Times New Roman" panose="02020603050405020304" pitchFamily="18" charset="0"/>
                        </a:rPr>
                        <a:t>Score (out of 100)</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en-US" sz="2600" dirty="0">
                          <a:effectLst/>
                          <a:latin typeface="Times New Roman" panose="02020603050405020304" pitchFamily="18" charset="0"/>
                          <a:cs typeface="Times New Roman" panose="02020603050405020304" pitchFamily="18" charset="0"/>
                        </a:rPr>
                        <a:t>CEFR Level</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r>
              <a:tr h="0">
                <a:tc>
                  <a:txBody>
                    <a:bodyPr/>
                    <a:lstStyle/>
                    <a:p>
                      <a:pPr algn="ctr"/>
                      <a:r>
                        <a:rPr lang="en-US" sz="2600" dirty="0">
                          <a:effectLst/>
                          <a:latin typeface="Times New Roman" panose="02020603050405020304" pitchFamily="18" charset="0"/>
                          <a:cs typeface="Times New Roman" panose="02020603050405020304" pitchFamily="18" charset="0"/>
                        </a:rPr>
                        <a:t>Pass with Distinction</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ru-RU" sz="2600" dirty="0">
                          <a:effectLst/>
                          <a:latin typeface="Times New Roman" panose="02020603050405020304" pitchFamily="18" charset="0"/>
                          <a:cs typeface="Times New Roman" panose="02020603050405020304" pitchFamily="18" charset="0"/>
                        </a:rPr>
                        <a:t>90-100</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en-US" sz="2600" dirty="0">
                          <a:effectLst/>
                          <a:latin typeface="Times New Roman" panose="02020603050405020304" pitchFamily="18" charset="0"/>
                          <a:cs typeface="Times New Roman" panose="02020603050405020304" pitchFamily="18" charset="0"/>
                        </a:rPr>
                        <a:t>B2</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r>
              <a:tr h="0">
                <a:tc>
                  <a:txBody>
                    <a:bodyPr/>
                    <a:lstStyle/>
                    <a:p>
                      <a:pPr algn="ctr"/>
                      <a:r>
                        <a:rPr lang="en-US" sz="2600" dirty="0">
                          <a:effectLst/>
                          <a:latin typeface="Times New Roman" panose="02020603050405020304" pitchFamily="18" charset="0"/>
                          <a:cs typeface="Times New Roman" panose="02020603050405020304" pitchFamily="18" charset="0"/>
                        </a:rPr>
                        <a:t>Pass with Merit</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ru-RU" sz="2600" dirty="0">
                          <a:effectLst/>
                          <a:latin typeface="Times New Roman" panose="02020603050405020304" pitchFamily="18" charset="0"/>
                          <a:cs typeface="Times New Roman" panose="02020603050405020304" pitchFamily="18" charset="0"/>
                        </a:rPr>
                        <a:t>85-89</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en-US" sz="2600" dirty="0">
                          <a:effectLst/>
                          <a:latin typeface="Times New Roman" panose="02020603050405020304" pitchFamily="18" charset="0"/>
                          <a:cs typeface="Times New Roman" panose="02020603050405020304" pitchFamily="18" charset="0"/>
                        </a:rPr>
                        <a:t>B1</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r>
              <a:tr h="0">
                <a:tc>
                  <a:txBody>
                    <a:bodyPr/>
                    <a:lstStyle/>
                    <a:p>
                      <a:pPr algn="ctr"/>
                      <a:r>
                        <a:rPr lang="en-US" sz="2600" dirty="0">
                          <a:effectLst/>
                          <a:latin typeface="Times New Roman" panose="02020603050405020304" pitchFamily="18" charset="0"/>
                          <a:cs typeface="Times New Roman" panose="02020603050405020304" pitchFamily="18" charset="0"/>
                        </a:rPr>
                        <a:t>Pass</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ru-RU" sz="2600" dirty="0">
                          <a:effectLst/>
                          <a:latin typeface="Times New Roman" panose="02020603050405020304" pitchFamily="18" charset="0"/>
                          <a:cs typeface="Times New Roman" panose="02020603050405020304" pitchFamily="18" charset="0"/>
                        </a:rPr>
                        <a:t>70-84</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c>
                  <a:txBody>
                    <a:bodyPr/>
                    <a:lstStyle/>
                    <a:p>
                      <a:pPr algn="ctr"/>
                      <a:r>
                        <a:rPr lang="en-US" sz="2600" dirty="0">
                          <a:effectLst/>
                          <a:latin typeface="Times New Roman" panose="02020603050405020304" pitchFamily="18" charset="0"/>
                          <a:cs typeface="Times New Roman" panose="02020603050405020304" pitchFamily="18" charset="0"/>
                        </a:rPr>
                        <a:t>B1</a:t>
                      </a:r>
                    </a:p>
                  </a:txBody>
                  <a:tcPr anchor="ctr">
                    <a:lnL w="38100" cap="flat" cmpd="sng" algn="ctr">
                      <a:solidFill>
                        <a:srgbClr val="E22653"/>
                      </a:solidFill>
                      <a:prstDash val="solid"/>
                      <a:round/>
                      <a:headEnd type="none" w="med" len="med"/>
                      <a:tailEnd type="none" w="med" len="med"/>
                    </a:lnL>
                    <a:lnR w="38100" cap="flat" cmpd="sng" algn="ctr">
                      <a:solidFill>
                        <a:srgbClr val="E22653"/>
                      </a:solidFill>
                      <a:prstDash val="solid"/>
                      <a:round/>
                      <a:headEnd type="none" w="med" len="med"/>
                      <a:tailEnd type="none" w="med" len="med"/>
                    </a:lnR>
                    <a:lnT w="38100" cap="flat" cmpd="sng" algn="ctr">
                      <a:solidFill>
                        <a:srgbClr val="E22653"/>
                      </a:solidFill>
                      <a:prstDash val="solid"/>
                      <a:round/>
                      <a:headEnd type="none" w="med" len="med"/>
                      <a:tailEnd type="none" w="med" len="med"/>
                    </a:lnT>
                    <a:lnB w="38100" cap="flat" cmpd="sng" algn="ctr">
                      <a:solidFill>
                        <a:srgbClr val="E22653"/>
                      </a:solidFill>
                      <a:prstDash val="solid"/>
                      <a:round/>
                      <a:headEnd type="none" w="med" len="med"/>
                      <a:tailEnd type="none" w="med" len="med"/>
                    </a:lnB>
                  </a:tcPr>
                </a:tc>
              </a:tr>
            </a:tbl>
          </a:graphicData>
        </a:graphic>
      </p:graphicFrame>
      <p:pic>
        <p:nvPicPr>
          <p:cNvPr id="7" name="Picture 6" descr="http://www.ashtoncampion.com/docs/MED_subseccion_imagen_6_4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0" y="179465"/>
            <a:ext cx="1730188" cy="1619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7459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6" fill="hold" nodeType="withEffect">
                                  <p:stCondLst>
                                    <p:cond delay="0"/>
                                  </p:stCondLst>
                                  <p:childTnLst>
                                    <p:set>
                                      <p:cBhvr>
                                        <p:cTn id="9" dur="1" fill="hold">
                                          <p:stCondLst>
                                            <p:cond delay="0"/>
                                          </p:stCondLst>
                                        </p:cTn>
                                        <p:tgtEl>
                                          <p:spTgt spid="5122"/>
                                        </p:tgtEl>
                                        <p:attrNameLst>
                                          <p:attrName>style.visibility</p:attrName>
                                        </p:attrNameLst>
                                      </p:cBhvr>
                                      <p:to>
                                        <p:strVal val="visible"/>
                                      </p:to>
                                    </p:set>
                                    <p:animEffect transition="in" filter="barn(inHorizontal)">
                                      <p:cBhvr>
                                        <p:cTn id="10" dur="500"/>
                                        <p:tgtEl>
                                          <p:spTgt spid="5122"/>
                                        </p:tgtEl>
                                      </p:cBhvr>
                                    </p:animEffect>
                                  </p:childTnLst>
                                </p:cTn>
                              </p:par>
                              <p:par>
                                <p:cTn id="11" presetID="16" presetClass="entr" presetSubtype="2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07920" y="243835"/>
            <a:ext cx="9784080" cy="1508760"/>
          </a:xfrm>
        </p:spPr>
        <p:txBody>
          <a:bodyPr>
            <a:normAutofit/>
          </a:bodyPr>
          <a:lstStyle/>
          <a:p>
            <a:r>
              <a:rPr lang="en-US" sz="44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Timing and results</a:t>
            </a:r>
            <a:endParaRPr lang="uk-UA" sz="4400" b="1" dirty="0">
              <a:solidFill>
                <a:srgbClr val="E2265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 y="2093275"/>
            <a:ext cx="7476565" cy="1292662"/>
          </a:xfrm>
          <a:prstGeom prst="rect">
            <a:avLst/>
          </a:prstGeom>
        </p:spPr>
        <p:txBody>
          <a:bodyPr wrap="square">
            <a:spAutoFit/>
          </a:bodyPr>
          <a:lstStyle/>
          <a:p>
            <a:pPr indent="363538"/>
            <a:r>
              <a:rPr lang="en-US" sz="2600" dirty="0">
                <a:latin typeface="Times New Roman" panose="02020603050405020304" pitchFamily="18" charset="0"/>
                <a:cs typeface="Times New Roman" panose="02020603050405020304" pitchFamily="18" charset="0"/>
              </a:rPr>
              <a:t>Candidates take the Reading and Writing and the Listening papers on the same day. The Speaking paper is often taken a few days before or after the exam.</a:t>
            </a:r>
            <a:endParaRPr lang="uk-UA" sz="2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491316" y="4437529"/>
            <a:ext cx="7920318" cy="2092881"/>
          </a:xfrm>
          <a:prstGeom prst="rect">
            <a:avLst/>
          </a:prstGeom>
        </p:spPr>
        <p:txBody>
          <a:bodyPr wrap="square">
            <a:spAutoFit/>
          </a:bodyPr>
          <a:lstStyle/>
          <a:p>
            <a:pPr indent="363538"/>
            <a:r>
              <a:rPr lang="en-US" sz="2600" dirty="0">
                <a:latin typeface="Times New Roman" panose="02020603050405020304" pitchFamily="18" charset="0"/>
                <a:cs typeface="Times New Roman" panose="02020603050405020304" pitchFamily="18" charset="0"/>
              </a:rPr>
              <a:t>Dates to take the paper-based exam and computer-based exam are offered at test </a:t>
            </a:r>
            <a:r>
              <a:rPr lang="en-US" sz="2600" dirty="0" err="1">
                <a:latin typeface="Times New Roman" panose="02020603050405020304" pitchFamily="18" charset="0"/>
                <a:cs typeface="Times New Roman" panose="02020603050405020304" pitchFamily="18" charset="0"/>
              </a:rPr>
              <a:t>centres</a:t>
            </a:r>
            <a:r>
              <a:rPr lang="en-US" sz="2600" dirty="0">
                <a:latin typeface="Times New Roman" panose="02020603050405020304" pitchFamily="18" charset="0"/>
                <a:cs typeface="Times New Roman" panose="02020603050405020304" pitchFamily="18" charset="0"/>
              </a:rPr>
              <a:t> throughout the calendar year. A directory of all global exam </a:t>
            </a:r>
            <a:r>
              <a:rPr lang="en-US" sz="2600" dirty="0" err="1">
                <a:latin typeface="Times New Roman" panose="02020603050405020304" pitchFamily="18" charset="0"/>
                <a:cs typeface="Times New Roman" panose="02020603050405020304" pitchFamily="18" charset="0"/>
              </a:rPr>
              <a:t>centres</a:t>
            </a:r>
            <a:r>
              <a:rPr lang="en-US" sz="2600" dirty="0">
                <a:latin typeface="Times New Roman" panose="02020603050405020304" pitchFamily="18" charset="0"/>
                <a:cs typeface="Times New Roman" panose="02020603050405020304" pitchFamily="18" charset="0"/>
              </a:rPr>
              <a:t> and their contact details can be accessed on the Cambridge English Language Assessment </a:t>
            </a:r>
            <a:r>
              <a:rPr lang="en-US" sz="2600" dirty="0" smtClean="0">
                <a:latin typeface="Times New Roman" panose="02020603050405020304" pitchFamily="18" charset="0"/>
                <a:cs typeface="Times New Roman" panose="02020603050405020304" pitchFamily="18" charset="0"/>
              </a:rPr>
              <a:t>website.</a:t>
            </a:r>
            <a:endParaRPr lang="uk-UA" sz="2600" dirty="0">
              <a:latin typeface="Times New Roman" panose="02020603050405020304" pitchFamily="18" charset="0"/>
              <a:cs typeface="Times New Roman" panose="02020603050405020304" pitchFamily="18" charset="0"/>
            </a:endParaRPr>
          </a:p>
        </p:txBody>
      </p:sp>
      <p:pic>
        <p:nvPicPr>
          <p:cNvPr id="5" name="Picture 6" descr="http://www.ashtoncampion.com/docs/MED_subseccion_imagen_6_4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0" y="179465"/>
            <a:ext cx="1730188" cy="1619031"/>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11" y="3738282"/>
            <a:ext cx="3592605" cy="2694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3363" y="2093275"/>
            <a:ext cx="3800475" cy="203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55255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6" presetClass="entr" presetSubtype="26"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par>
                                <p:cTn id="12" presetID="16" presetClass="entr" presetSubtype="26" fill="hold" nodeType="withEffect">
                                  <p:stCondLst>
                                    <p:cond delay="0"/>
                                  </p:stCondLst>
                                  <p:childTnLst>
                                    <p:set>
                                      <p:cBhvr>
                                        <p:cTn id="13" dur="1" fill="hold">
                                          <p:stCondLst>
                                            <p:cond delay="0"/>
                                          </p:stCondLst>
                                        </p:cTn>
                                        <p:tgtEl>
                                          <p:spTgt spid="6147"/>
                                        </p:tgtEl>
                                        <p:attrNameLst>
                                          <p:attrName>style.visibility</p:attrName>
                                        </p:attrNameLst>
                                      </p:cBhvr>
                                      <p:to>
                                        <p:strVal val="visible"/>
                                      </p:to>
                                    </p:set>
                                    <p:animEffect transition="in" filter="barn(inHorizontal)">
                                      <p:cBhvr>
                                        <p:cTn id="14" dur="500"/>
                                        <p:tgtEl>
                                          <p:spTgt spid="6147"/>
                                        </p:tgtEl>
                                      </p:cBhvr>
                                    </p:animEffect>
                                  </p:childTnLst>
                                </p:cTn>
                              </p:par>
                              <p:par>
                                <p:cTn id="15" presetID="16" presetClass="entr" presetSubtype="26" fill="hold" nodeType="with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barn(inHorizontal)">
                                      <p:cBhvr>
                                        <p:cTn id="17" dur="500"/>
                                        <p:tgtEl>
                                          <p:spTgt spid="6146"/>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лосы">
  <a:themeElements>
    <a:clrScheme name="Полосы">
      <a:dk1>
        <a:sysClr val="windowText" lastClr="000000"/>
      </a:dk1>
      <a:lt1>
        <a:sysClr val="window" lastClr="FFFFFF"/>
      </a:lt1>
      <a:dk2>
        <a:srgbClr val="323232"/>
      </a:dk2>
      <a:lt2>
        <a:srgbClr val="E3DED1"/>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Полосы">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Полосы">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tint val="99000"/>
                <a:shade val="96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C3935CB6-B0E3-44A7-AB37-996D901F73AB}"/>
    </a:ext>
  </a:extLst>
</a:theme>
</file>

<file path=ppt/theme/theme2.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47</TotalTime>
  <Words>362</Words>
  <Application>Microsoft Office PowerPoint</Application>
  <PresentationFormat>Произвольный</PresentationFormat>
  <Paragraphs>39</Paragraphs>
  <Slides>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Полосы</vt:lpstr>
      <vt:lpstr>Preliminary English Test </vt:lpstr>
      <vt:lpstr>What is the PET exam?</vt:lpstr>
      <vt:lpstr>Who is it for?</vt:lpstr>
      <vt:lpstr>What is the PET test like?</vt:lpstr>
      <vt:lpstr>Paper-based or computer-based exams</vt:lpstr>
      <vt:lpstr>Scoring</vt:lpstr>
      <vt:lpstr>Timing and 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English Test </dc:title>
  <dc:creator/>
  <cp:lastModifiedBy>Admin</cp:lastModifiedBy>
  <cp:revision>7</cp:revision>
  <dcterms:created xsi:type="dcterms:W3CDTF">2012-07-30T23:42:41Z</dcterms:created>
  <dcterms:modified xsi:type="dcterms:W3CDTF">2014-09-29T15:50:57Z</dcterms:modified>
</cp:coreProperties>
</file>