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3" r:id="rId3"/>
    <p:sldId id="264" r:id="rId4"/>
    <p:sldId id="265" r:id="rId5"/>
    <p:sldId id="257" r:id="rId6"/>
    <p:sldId id="258" r:id="rId7"/>
    <p:sldId id="259" r:id="rId8"/>
    <p:sldId id="260" r:id="rId9"/>
    <p:sldId id="261" r:id="rId10"/>
    <p:sldId id="262"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3" autoAdjust="0"/>
    <p:restoredTop sz="94595" autoAdjust="0"/>
  </p:normalViewPr>
  <p:slideViewPr>
    <p:cSldViewPr>
      <p:cViewPr varScale="1">
        <p:scale>
          <a:sx n="78" d="100"/>
          <a:sy n="78" d="100"/>
        </p:scale>
        <p:origin x="-378" y="-96"/>
      </p:cViewPr>
      <p:guideLst>
        <p:guide orient="horz" pos="2160"/>
        <p:guide pos="2880"/>
      </p:guideLst>
    </p:cSldViewPr>
  </p:slideViewPr>
  <p:outlineViewPr>
    <p:cViewPr>
      <p:scale>
        <a:sx n="33" d="100"/>
        <a:sy n="33" d="100"/>
      </p:scale>
      <p:origin x="0" y="37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70E7DFA-FECB-48B2-807C-061526332565}"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2C3B842-17ED-49CB-A109-473B2C582C7B}" type="datetimeFigureOut">
              <a:rPr lang="ru-RU" smtClean="0"/>
              <a:pPr/>
              <a:t>28.01.2014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0E7DFA-FECB-48B2-807C-061526332565}"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2C3B842-17ED-49CB-A109-473B2C582C7B}" type="datetimeFigureOut">
              <a:rPr lang="ru-RU" smtClean="0"/>
              <a:pPr/>
              <a:t>28.01.2014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0E7DFA-FECB-48B2-807C-06152633256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thruBlk="1"/>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audio" Target="file:///C:\Users\&#1040;&#1076;&#1084;&#1080;&#1085;&#1080;&#1089;&#1090;&#1088;&#1072;&#1090;&#1086;&#1088;\Downloads\Goldfrapp%20-%20Ooh%20La%20La%20(&#1047;&#1086;&#1083;&#1086;&#1090;&#1086;&#1081;%20iPhone%205S%20Metal%20Mastered%202013).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Google_logo#cite_note-1"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gif"/><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111.jpg"/>
          <p:cNvPicPr>
            <a:picLocks noChangeAspect="1"/>
          </p:cNvPicPr>
          <p:nvPr/>
        </p:nvPicPr>
        <p:blipFill>
          <a:blip r:embed="rId3" cstate="print"/>
          <a:stretch>
            <a:fillRect/>
          </a:stretch>
        </p:blipFill>
        <p:spPr>
          <a:xfrm>
            <a:off x="124306" y="0"/>
            <a:ext cx="9019694" cy="6858000"/>
          </a:xfrm>
          <a:prstGeom prst="rect">
            <a:avLst/>
          </a:prstGeom>
        </p:spPr>
      </p:pic>
      <p:sp>
        <p:nvSpPr>
          <p:cNvPr id="4" name="Заголовок 3"/>
          <p:cNvSpPr>
            <a:spLocks noGrp="1"/>
          </p:cNvSpPr>
          <p:nvPr>
            <p:ph type="title"/>
          </p:nvPr>
        </p:nvSpPr>
        <p:spPr>
          <a:xfrm>
            <a:off x="2514600" y="5805264"/>
            <a:ext cx="6629400" cy="1052736"/>
          </a:xfrm>
        </p:spPr>
        <p:txBody>
          <a:bodyPr>
            <a:normAutofit/>
          </a:bodyPr>
          <a:lstStyle/>
          <a:p>
            <a:pPr algn="r"/>
            <a:r>
              <a:rPr lang="en-US" sz="2000" dirty="0" smtClean="0">
                <a:solidFill>
                  <a:schemeClr val="bg1">
                    <a:lumMod val="95000"/>
                    <a:lumOff val="5000"/>
                  </a:schemeClr>
                </a:solidFill>
              </a:rPr>
              <a:t>FILIMONOVA  KATYA</a:t>
            </a:r>
            <a:br>
              <a:rPr lang="en-US" sz="2000" dirty="0" smtClean="0">
                <a:solidFill>
                  <a:schemeClr val="bg1">
                    <a:lumMod val="95000"/>
                    <a:lumOff val="5000"/>
                  </a:schemeClr>
                </a:solidFill>
              </a:rPr>
            </a:br>
            <a:r>
              <a:rPr lang="en-US" sz="2000" dirty="0" smtClean="0">
                <a:solidFill>
                  <a:schemeClr val="bg1">
                    <a:lumMod val="95000"/>
                    <a:lumOff val="5000"/>
                  </a:schemeClr>
                </a:solidFill>
              </a:rPr>
              <a:t>FORM 10</a:t>
            </a:r>
            <a:r>
              <a:rPr lang="en-US" sz="1600" dirty="0" smtClean="0"/>
              <a:t>   </a:t>
            </a:r>
            <a:endParaRPr lang="ru-RU" sz="1600" dirty="0"/>
          </a:p>
        </p:txBody>
      </p:sp>
      <p:sp>
        <p:nvSpPr>
          <p:cNvPr id="3" name="Подзаголовок 2"/>
          <p:cNvSpPr>
            <a:spLocks noGrp="1"/>
          </p:cNvSpPr>
          <p:nvPr>
            <p:ph type="body" idx="1"/>
          </p:nvPr>
        </p:nvSpPr>
        <p:spPr>
          <a:xfrm>
            <a:off x="1043608" y="188640"/>
            <a:ext cx="6629400" cy="1066688"/>
          </a:xfrm>
        </p:spPr>
        <p:txBody>
          <a:bodyPr>
            <a:normAutofit/>
          </a:bodyPr>
          <a:lstStyle/>
          <a:p>
            <a:pPr algn="ctr"/>
            <a:r>
              <a:rPr lang="en-US" sz="4800" dirty="0" smtClean="0">
                <a:solidFill>
                  <a:schemeClr val="bg1">
                    <a:lumMod val="95000"/>
                    <a:lumOff val="5000"/>
                  </a:schemeClr>
                </a:solidFill>
                <a:latin typeface="Times New Roman" pitchFamily="18" charset="0"/>
                <a:cs typeface="Times New Roman" pitchFamily="18" charset="0"/>
              </a:rPr>
              <a:t>PRESENTATION </a:t>
            </a:r>
            <a:endParaRPr lang="ru-RU" sz="4800" dirty="0">
              <a:solidFill>
                <a:schemeClr val="bg1">
                  <a:lumMod val="95000"/>
                  <a:lumOff val="5000"/>
                </a:schemeClr>
              </a:solidFill>
            </a:endParaRPr>
          </a:p>
        </p:txBody>
      </p:sp>
      <p:pic>
        <p:nvPicPr>
          <p:cNvPr id="10" name="Goldfrapp - Ooh La La (Золотой iPhone 5S Metal Mastered 2013).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Click="0" advTm="1507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1">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oogleHand.jpg"/>
          <p:cNvPicPr>
            <a:picLocks noChangeAspect="1"/>
          </p:cNvPicPr>
          <p:nvPr/>
        </p:nvPicPr>
        <p:blipFill>
          <a:blip r:embed="rId2" cstate="print"/>
          <a:stretch>
            <a:fillRect/>
          </a:stretch>
        </p:blipFill>
        <p:spPr>
          <a:xfrm>
            <a:off x="0" y="0"/>
            <a:ext cx="4653652" cy="2996952"/>
          </a:xfrm>
          <a:prstGeom prst="rect">
            <a:avLst/>
          </a:prstGeom>
        </p:spPr>
      </p:pic>
      <p:sp>
        <p:nvSpPr>
          <p:cNvPr id="3" name="Текст 2"/>
          <p:cNvSpPr>
            <a:spLocks noGrp="1"/>
          </p:cNvSpPr>
          <p:nvPr>
            <p:ph type="body" idx="1"/>
          </p:nvPr>
        </p:nvSpPr>
        <p:spPr>
          <a:xfrm>
            <a:off x="1409328" y="692696"/>
            <a:ext cx="7734672" cy="5589240"/>
          </a:xfrm>
        </p:spPr>
        <p:txBody>
          <a:bodyPr>
            <a:normAutofit fontScale="92500" lnSpcReduction="10000"/>
          </a:bodyPr>
          <a:lstStyle/>
          <a:p>
            <a:pPr algn="ctr"/>
            <a:endParaRPr lang="en-US" sz="3600" dirty="0" smtClean="0">
              <a:solidFill>
                <a:srgbClr val="00B0F0"/>
              </a:solidFill>
              <a:effectLst>
                <a:outerShdw blurRad="38100" dist="38100" dir="2700000" algn="tl">
                  <a:srgbClr val="000000">
                    <a:alpha val="43137"/>
                  </a:srgbClr>
                </a:outerShdw>
              </a:effectLst>
            </a:endParaRPr>
          </a:p>
          <a:p>
            <a:pPr algn="ctr"/>
            <a:r>
              <a:rPr lang="en-US" sz="3600" dirty="0" smtClean="0">
                <a:solidFill>
                  <a:srgbClr val="FFC000"/>
                </a:solidFill>
                <a:effectLst>
                  <a:outerShdw blurRad="38100" dist="38100" dir="2700000" algn="tl">
                    <a:srgbClr val="000000">
                      <a:alpha val="43137"/>
                    </a:srgbClr>
                  </a:outerShdw>
                </a:effectLst>
              </a:rPr>
              <a:t>Philanthropy</a:t>
            </a:r>
          </a:p>
          <a:p>
            <a:pPr indent="457200" algn="just"/>
            <a:endParaRPr lang="en-US" sz="1800" dirty="0" smtClean="0"/>
          </a:p>
          <a:p>
            <a:pPr indent="457200" algn="just"/>
            <a:endParaRPr lang="en-US" sz="1800" dirty="0" smtClean="0"/>
          </a:p>
          <a:p>
            <a:pPr indent="457200" algn="just"/>
            <a:r>
              <a:rPr lang="en-US" sz="1800" dirty="0" smtClean="0"/>
              <a:t>In </a:t>
            </a:r>
            <a:r>
              <a:rPr lang="en-US" sz="1800" dirty="0" smtClean="0"/>
              <a:t>2004, Google formed the not-for-profit philanthropic Google.org, with a start-up fund of $1 </a:t>
            </a:r>
            <a:r>
              <a:rPr lang="en-US" sz="1800" dirty="0" smtClean="0"/>
              <a:t>billion.</a:t>
            </a:r>
            <a:r>
              <a:rPr lang="en-US" sz="1800" dirty="0" smtClean="0"/>
              <a:t> The mission of the organization is to create awareness about climate change, global public health, and global poverty. One of its first projects was to develop a viable plug-in hybrid electric vehicle that can attain 100 miles per gallon. Google hired Larry </a:t>
            </a:r>
            <a:r>
              <a:rPr lang="en-US" sz="1800" dirty="0" smtClean="0"/>
              <a:t>Brilliant as </a:t>
            </a:r>
            <a:r>
              <a:rPr lang="en-US" sz="1800" dirty="0" smtClean="0"/>
              <a:t>the program's executive director in </a:t>
            </a:r>
            <a:r>
              <a:rPr lang="en-US" sz="1800" dirty="0" smtClean="0"/>
              <a:t>2004,and </a:t>
            </a:r>
            <a:r>
              <a:rPr lang="en-US" sz="1800" dirty="0" smtClean="0"/>
              <a:t>the current director is Megan </a:t>
            </a:r>
            <a:r>
              <a:rPr lang="en-US" sz="1800" dirty="0" smtClean="0"/>
              <a:t>Smith.</a:t>
            </a:r>
            <a:endParaRPr lang="en-US" sz="1800" dirty="0" smtClean="0"/>
          </a:p>
          <a:p>
            <a:pPr indent="457200" algn="just"/>
            <a:r>
              <a:rPr lang="en-US" sz="1800" dirty="0" smtClean="0"/>
              <a:t>In 2008 Google announced its "project 10</a:t>
            </a:r>
            <a:r>
              <a:rPr lang="en-US" sz="1800" baseline="30000" dirty="0" smtClean="0"/>
              <a:t>100</a:t>
            </a:r>
            <a:r>
              <a:rPr lang="en-US" sz="1800" dirty="0" smtClean="0"/>
              <a:t>" which accepted ideas for how to help the community and then allowed Google users to vote on their favorites</a:t>
            </a:r>
            <a:r>
              <a:rPr lang="en-US" sz="1800" dirty="0" smtClean="0"/>
              <a:t>.</a:t>
            </a:r>
            <a:r>
              <a:rPr lang="en-US" sz="1800" dirty="0" smtClean="0"/>
              <a:t> After two years of silence, during which many wondered what had happened to the </a:t>
            </a:r>
            <a:r>
              <a:rPr lang="en-US" sz="1800" dirty="0" smtClean="0"/>
              <a:t>program,</a:t>
            </a:r>
            <a:r>
              <a:rPr lang="en-US" sz="1800" dirty="0" smtClean="0"/>
              <a:t> Google revealed the winners of the project, giving a total of ten million dollars to various ideas ranging from non-profit organizations that promote education to a website that intends to make all legal documents public and online</a:t>
            </a:r>
            <a:r>
              <a:rPr lang="en-US" sz="1800" dirty="0" smtClean="0"/>
              <a:t>.</a:t>
            </a:r>
            <a:endParaRPr lang="en-US" sz="1800" dirty="0" smtClean="0"/>
          </a:p>
          <a:p>
            <a:pPr indent="457200" algn="just"/>
            <a:r>
              <a:rPr lang="en-US" sz="1800" dirty="0" smtClean="0"/>
              <a:t>In 2011, Google donated 1 million </a:t>
            </a:r>
            <a:r>
              <a:rPr lang="en-US" sz="1800" dirty="0" err="1" smtClean="0"/>
              <a:t>euros</a:t>
            </a:r>
            <a:r>
              <a:rPr lang="en-US" sz="1800" dirty="0" smtClean="0"/>
              <a:t> to International Mathematical Olympiad to support the next five annual International Mathematical Olympiads (2011–2015</a:t>
            </a:r>
          </a:p>
          <a:p>
            <a:pPr algn="just"/>
            <a:endParaRPr lang="ru-RU" sz="1800" dirty="0">
              <a:solidFill>
                <a:srgbClr val="FFC000"/>
              </a:solidFill>
              <a:effectLst>
                <a:outerShdw blurRad="38100" dist="38100" dir="2700000" algn="tl">
                  <a:srgbClr val="000000">
                    <a:alpha val="43137"/>
                  </a:srgbClr>
                </a:outerShdw>
              </a:effectLst>
            </a:endParaRPr>
          </a:p>
        </p:txBody>
      </p:sp>
    </p:spTree>
  </p:cSld>
  <p:clrMapOvr>
    <a:masterClrMapping/>
  </p:clrMapOvr>
  <p:transition spd="slow" advTm="12262">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836712"/>
            <a:ext cx="7560840" cy="923330"/>
          </a:xfrm>
          <a:prstGeom prst="rect">
            <a:avLst/>
          </a:prstGeom>
          <a:noFill/>
        </p:spPr>
        <p:txBody>
          <a:bodyPr wrap="square" rtlCol="0">
            <a:spAutoFit/>
          </a:bodyPr>
          <a:lstStyle/>
          <a:p>
            <a:r>
              <a:rPr lang="en-US" sz="5400" dirty="0" smtClean="0">
                <a:solidFill>
                  <a:srgbClr val="FFC000"/>
                </a:solidFill>
                <a:effectLst>
                  <a:outerShdw blurRad="38100" dist="38100" dir="2700000" algn="tl">
                    <a:srgbClr val="000000">
                      <a:alpha val="43137"/>
                    </a:srgbClr>
                  </a:outerShdw>
                </a:effectLst>
              </a:rPr>
              <a:t>So all I can say : </a:t>
            </a:r>
            <a:endParaRPr lang="ru-RU" sz="5400"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1979712" y="3861048"/>
            <a:ext cx="6768752" cy="1323439"/>
          </a:xfrm>
          <a:prstGeom prst="rect">
            <a:avLst/>
          </a:prstGeom>
          <a:noFill/>
        </p:spPr>
        <p:txBody>
          <a:bodyPr wrap="square" rtlCol="0">
            <a:spAutoFit/>
          </a:bodyPr>
          <a:lstStyle/>
          <a:p>
            <a:r>
              <a:rPr lang="en-US" sz="4800" dirty="0" smtClean="0">
                <a:solidFill>
                  <a:srgbClr val="FFC000"/>
                </a:solidFill>
              </a:rPr>
              <a:t>Thanks </a:t>
            </a:r>
            <a:r>
              <a:rPr lang="en-US" sz="8000" dirty="0" smtClean="0">
                <a:solidFill>
                  <a:srgbClr val="0070C0"/>
                </a:solidFill>
              </a:rPr>
              <a:t>G</a:t>
            </a:r>
            <a:r>
              <a:rPr lang="en-US" sz="8000" dirty="0" smtClean="0">
                <a:solidFill>
                  <a:srgbClr val="FF0000"/>
                </a:solidFill>
              </a:rPr>
              <a:t>o</a:t>
            </a:r>
            <a:r>
              <a:rPr lang="en-US" sz="8000" dirty="0" smtClean="0">
                <a:solidFill>
                  <a:srgbClr val="FFC000"/>
                </a:solidFill>
              </a:rPr>
              <a:t>o</a:t>
            </a:r>
            <a:r>
              <a:rPr lang="en-US" sz="8000" dirty="0" smtClean="0">
                <a:solidFill>
                  <a:srgbClr val="0070C0"/>
                </a:solidFill>
              </a:rPr>
              <a:t>g</a:t>
            </a:r>
            <a:r>
              <a:rPr lang="en-US" sz="8000" dirty="0" smtClean="0">
                <a:solidFill>
                  <a:srgbClr val="00B050"/>
                </a:solidFill>
              </a:rPr>
              <a:t>l</a:t>
            </a:r>
            <a:r>
              <a:rPr lang="en-US" sz="8000" dirty="0" smtClean="0">
                <a:solidFill>
                  <a:srgbClr val="FF0000"/>
                </a:solidFill>
              </a:rPr>
              <a:t>e</a:t>
            </a:r>
            <a:r>
              <a:rPr lang="en-US" sz="6600" dirty="0" smtClean="0">
                <a:solidFill>
                  <a:srgbClr val="FF0000"/>
                </a:solidFill>
              </a:rPr>
              <a:t> !</a:t>
            </a:r>
            <a:r>
              <a:rPr lang="en-US" sz="6600" dirty="0" smtClean="0">
                <a:solidFill>
                  <a:srgbClr val="0070C0"/>
                </a:solidFill>
              </a:rPr>
              <a:t>!</a:t>
            </a:r>
            <a:r>
              <a:rPr lang="en-US" sz="6600" dirty="0" smtClean="0">
                <a:solidFill>
                  <a:srgbClr val="FF0000"/>
                </a:solidFill>
              </a:rPr>
              <a:t>!</a:t>
            </a:r>
            <a:endParaRPr lang="ru-RU" sz="6600" dirty="0">
              <a:solidFill>
                <a:srgbClr val="FF0000"/>
              </a:solidFill>
            </a:endParaRPr>
          </a:p>
        </p:txBody>
      </p:sp>
    </p:spTree>
  </p:cSld>
  <p:clrMapOvr>
    <a:masterClrMapping/>
  </p:clrMapOvr>
  <p:transition spd="slow" advTm="897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88640"/>
            <a:ext cx="8136904" cy="6336704"/>
          </a:xfrm>
        </p:spPr>
        <p:txBody>
          <a:bodyPr>
            <a:normAutofit/>
          </a:bodyPr>
          <a:lstStyle/>
          <a:p>
            <a:r>
              <a:rPr lang="en-US" sz="9600" dirty="0" smtClean="0">
                <a:effectLst>
                  <a:outerShdw blurRad="38100" dist="38100" dir="2700000" algn="tl">
                    <a:srgbClr val="000000">
                      <a:alpha val="43137"/>
                    </a:srgbClr>
                  </a:outerShdw>
                </a:effectLst>
                <a:latin typeface="Arabic Typesetting" pitchFamily="66" charset="-78"/>
                <a:cs typeface="Arabic Typesetting" pitchFamily="66" charset="-78"/>
              </a:rPr>
              <a:t>And </a:t>
            </a:r>
            <a:br>
              <a:rPr lang="en-US" sz="96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en-US" sz="9600" dirty="0" smtClean="0">
                <a:effectLst>
                  <a:outerShdw blurRad="38100" dist="38100" dir="2700000" algn="tl">
                    <a:srgbClr val="000000">
                      <a:alpha val="43137"/>
                    </a:srgbClr>
                  </a:outerShdw>
                </a:effectLst>
                <a:latin typeface="Arabic Typesetting" pitchFamily="66" charset="-78"/>
                <a:cs typeface="Arabic Typesetting" pitchFamily="66" charset="-78"/>
              </a:rPr>
              <a:t>thanks for </a:t>
            </a:r>
            <a:endParaRPr lang="en-US" sz="96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r>
              <a:rPr lang="en-US" sz="9600"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W</a:t>
            </a:r>
            <a:r>
              <a:rPr lang="en-US" sz="96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a:t>
            </a:r>
            <a:r>
              <a:rPr lang="en-US" sz="96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t</a:t>
            </a:r>
            <a:r>
              <a:rPr lang="en-US" sz="9600"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c</a:t>
            </a:r>
            <a:r>
              <a:rPr lang="en-US" sz="9600"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h</a:t>
            </a:r>
            <a:r>
              <a:rPr lang="en-US" sz="96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i</a:t>
            </a:r>
            <a:r>
              <a:rPr lang="en-US" sz="9600" dirty="0" smtClean="0">
                <a:effectLst>
                  <a:outerShdw blurRad="38100" dist="38100" dir="2700000" algn="tl">
                    <a:srgbClr val="000000">
                      <a:alpha val="43137"/>
                    </a:srgbClr>
                  </a:outerShdw>
                </a:effectLst>
                <a:latin typeface="Arabic Typesetting" pitchFamily="66" charset="-78"/>
                <a:cs typeface="Arabic Typesetting" pitchFamily="66" charset="-78"/>
              </a:rPr>
              <a:t>ng </a:t>
            </a:r>
            <a:r>
              <a:rPr lang="en-US" sz="96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sym typeface="Wingdings" pitchFamily="2" charset="2"/>
              </a:rPr>
              <a:t></a:t>
            </a:r>
            <a:endParaRPr lang="ru-RU" sz="9600" dirty="0">
              <a:solidFill>
                <a:srgbClr val="FFC000"/>
              </a:solidFill>
              <a:effectLst>
                <a:outerShdw blurRad="38100" dist="38100" dir="2700000" algn="tl">
                  <a:srgbClr val="000000">
                    <a:alpha val="43137"/>
                  </a:srgbClr>
                </a:outerShdw>
              </a:effectLst>
              <a:cs typeface="Arabic Typesetting" pitchFamily="66" charset="-78"/>
            </a:endParaRPr>
          </a:p>
        </p:txBody>
      </p:sp>
      <p:pic>
        <p:nvPicPr>
          <p:cNvPr id="4" name="Рисунок 3" descr="dudl-ot-google-posvyaschenie-vladimiru-dahno-otcu-kazakov.jpg"/>
          <p:cNvPicPr>
            <a:picLocks noChangeAspect="1"/>
          </p:cNvPicPr>
          <p:nvPr/>
        </p:nvPicPr>
        <p:blipFill>
          <a:blip r:embed="rId2" cstate="print"/>
          <a:stretch>
            <a:fillRect/>
          </a:stretch>
        </p:blipFill>
        <p:spPr>
          <a:xfrm>
            <a:off x="1115615" y="4653136"/>
            <a:ext cx="7703433" cy="1715641"/>
          </a:xfrm>
          <a:prstGeom prst="rect">
            <a:avLst/>
          </a:prstGeom>
        </p:spPr>
      </p:pic>
    </p:spTree>
  </p:cSld>
  <p:clrMapOvr>
    <a:masterClrMapping/>
  </p:clrMapOvr>
  <p:transition spd="slow" advTm="7176">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oogle-logo-191013.jpg"/>
          <p:cNvPicPr>
            <a:picLocks noChangeAspect="1"/>
          </p:cNvPicPr>
          <p:nvPr/>
        </p:nvPicPr>
        <p:blipFill>
          <a:blip r:embed="rId2" cstate="print"/>
          <a:stretch>
            <a:fillRect/>
          </a:stretch>
        </p:blipFill>
        <p:spPr>
          <a:xfrm>
            <a:off x="0" y="0"/>
            <a:ext cx="9139944" cy="6858000"/>
          </a:xfrm>
          <a:prstGeom prst="rect">
            <a:avLst/>
          </a:prstGeom>
        </p:spPr>
      </p:pic>
      <p:sp>
        <p:nvSpPr>
          <p:cNvPr id="3" name="Подзаголовок 2"/>
          <p:cNvSpPr>
            <a:spLocks noGrp="1"/>
          </p:cNvSpPr>
          <p:nvPr>
            <p:ph type="subTitle" idx="1"/>
          </p:nvPr>
        </p:nvSpPr>
        <p:spPr>
          <a:xfrm>
            <a:off x="251520" y="188640"/>
            <a:ext cx="8712968" cy="6480720"/>
          </a:xfrm>
        </p:spPr>
        <p:txBody>
          <a:bodyPr>
            <a:normAutofit/>
          </a:bodyPr>
          <a:lstStyle/>
          <a:p>
            <a:pPr algn="just"/>
            <a:endParaRPr lang="en-US" sz="1400" b="1" dirty="0" smtClean="0">
              <a:solidFill>
                <a:schemeClr val="bg1"/>
              </a:solidFill>
            </a:endParaRPr>
          </a:p>
          <a:p>
            <a:pPr algn="just"/>
            <a:endParaRPr lang="en-US" sz="1400" b="1" dirty="0" smtClean="0">
              <a:solidFill>
                <a:schemeClr val="bg1"/>
              </a:solidFill>
            </a:endParaRPr>
          </a:p>
          <a:p>
            <a:pPr algn="just"/>
            <a:r>
              <a:rPr lang="en-US" sz="1400" b="1" dirty="0" smtClean="0">
                <a:solidFill>
                  <a:schemeClr val="bg1"/>
                </a:solidFill>
              </a:rPr>
              <a:t>Google</a:t>
            </a:r>
            <a:r>
              <a:rPr lang="en-US" sz="1400" dirty="0" smtClean="0">
                <a:solidFill>
                  <a:schemeClr val="bg1"/>
                </a:solidFill>
              </a:rPr>
              <a:t> is an American </a:t>
            </a:r>
            <a:r>
              <a:rPr lang="en-US" sz="1400" dirty="0" smtClean="0">
                <a:solidFill>
                  <a:schemeClr val="bg1"/>
                </a:solidFill>
              </a:rPr>
              <a:t>multinational </a:t>
            </a:r>
            <a:r>
              <a:rPr lang="en-US" sz="1400" dirty="0" smtClean="0">
                <a:solidFill>
                  <a:schemeClr val="bg1"/>
                </a:solidFill>
              </a:rPr>
              <a:t>corporation specializing in Internet-related services and products. These include search, cloud computing, </a:t>
            </a:r>
            <a:r>
              <a:rPr lang="en-US" sz="1400" dirty="0" smtClean="0">
                <a:solidFill>
                  <a:schemeClr val="bg1"/>
                </a:solidFill>
              </a:rPr>
              <a:t>software, </a:t>
            </a:r>
            <a:r>
              <a:rPr lang="en-US" sz="1400" dirty="0" smtClean="0">
                <a:solidFill>
                  <a:schemeClr val="bg1"/>
                </a:solidFill>
              </a:rPr>
              <a:t>and online advertising technologies</a:t>
            </a:r>
            <a:r>
              <a:rPr lang="en-US" sz="1400" dirty="0" smtClean="0">
                <a:solidFill>
                  <a:schemeClr val="bg1"/>
                </a:solidFill>
              </a:rPr>
              <a:t>.</a:t>
            </a:r>
            <a:r>
              <a:rPr lang="en-US" sz="1400" dirty="0" smtClean="0">
                <a:solidFill>
                  <a:schemeClr val="bg1"/>
                </a:solidFill>
              </a:rPr>
              <a:t> Most of its profits are derived from </a:t>
            </a:r>
            <a:r>
              <a:rPr lang="en-US" sz="1400" dirty="0" err="1" smtClean="0">
                <a:solidFill>
                  <a:schemeClr val="bg1"/>
                </a:solidFill>
              </a:rPr>
              <a:t>AdWords</a:t>
            </a:r>
            <a:r>
              <a:rPr lang="en-US" sz="1400" dirty="0" smtClean="0">
                <a:solidFill>
                  <a:schemeClr val="bg1"/>
                </a:solidFill>
              </a:rPr>
              <a:t>.</a:t>
            </a:r>
            <a:endParaRPr lang="en-US" sz="1400" dirty="0" smtClean="0">
              <a:solidFill>
                <a:schemeClr val="bg1"/>
              </a:solidFill>
            </a:endParaRPr>
          </a:p>
          <a:p>
            <a:pPr algn="just"/>
            <a:r>
              <a:rPr lang="en-US" sz="1400" dirty="0" smtClean="0">
                <a:solidFill>
                  <a:schemeClr val="bg1"/>
                </a:solidFill>
              </a:rPr>
              <a:t>Google was founded by Larry Page and Sergey </a:t>
            </a:r>
            <a:r>
              <a:rPr lang="en-US" sz="1400" dirty="0" err="1" smtClean="0">
                <a:solidFill>
                  <a:schemeClr val="bg1"/>
                </a:solidFill>
              </a:rPr>
              <a:t>Brin</a:t>
            </a:r>
            <a:r>
              <a:rPr lang="en-US" sz="1400" dirty="0" smtClean="0">
                <a:solidFill>
                  <a:schemeClr val="bg1"/>
                </a:solidFill>
              </a:rPr>
              <a:t> while they were Ph.D. students at Stanford University. Together they own about 16 percent of its shares. They incorporated Google as a privately held company on September 4, 1998. An initial public </a:t>
            </a:r>
            <a:r>
              <a:rPr lang="en-US" sz="1400" dirty="0" smtClean="0">
                <a:solidFill>
                  <a:schemeClr val="bg1"/>
                </a:solidFill>
              </a:rPr>
              <a:t>offering followed </a:t>
            </a:r>
            <a:r>
              <a:rPr lang="en-US" sz="1400" dirty="0" smtClean="0">
                <a:solidFill>
                  <a:schemeClr val="bg1"/>
                </a:solidFill>
              </a:rPr>
              <a:t>on August 19, 2004. Its mission statement from the outset was "to organize the world's information and make it universally accessible and useful</a:t>
            </a:r>
            <a:r>
              <a:rPr lang="en-US" sz="1400" dirty="0" smtClean="0">
                <a:solidFill>
                  <a:schemeClr val="bg1"/>
                </a:solidFill>
              </a:rPr>
              <a:t>",</a:t>
            </a:r>
            <a:r>
              <a:rPr lang="en-US" sz="1400" dirty="0" smtClean="0">
                <a:solidFill>
                  <a:schemeClr val="bg1"/>
                </a:solidFill>
              </a:rPr>
              <a:t> and its unofficial slogan was "Don't be </a:t>
            </a:r>
            <a:r>
              <a:rPr lang="en-US" sz="1400" dirty="0" smtClean="0">
                <a:solidFill>
                  <a:schemeClr val="bg1"/>
                </a:solidFill>
              </a:rPr>
              <a:t>evil”.</a:t>
            </a:r>
            <a:r>
              <a:rPr lang="en-US" sz="1400" dirty="0" smtClean="0">
                <a:solidFill>
                  <a:schemeClr val="bg1"/>
                </a:solidFill>
              </a:rPr>
              <a:t> In 2006 Google moved to headquarters in Mountain View, California, nicknamed the </a:t>
            </a:r>
            <a:r>
              <a:rPr lang="en-US" sz="1400" dirty="0" err="1" smtClean="0">
                <a:solidFill>
                  <a:schemeClr val="bg1"/>
                </a:solidFill>
              </a:rPr>
              <a:t>Googleplex</a:t>
            </a:r>
            <a:r>
              <a:rPr lang="en-US" sz="1400" dirty="0" smtClean="0">
                <a:solidFill>
                  <a:schemeClr val="bg1"/>
                </a:solidFill>
              </a:rPr>
              <a:t>.</a:t>
            </a:r>
          </a:p>
          <a:p>
            <a:pPr algn="just"/>
            <a:r>
              <a:rPr lang="en-US" sz="1400" dirty="0" smtClean="0">
                <a:solidFill>
                  <a:schemeClr val="bg1"/>
                </a:solidFill>
              </a:rPr>
              <a:t>Google on ad-tech London,</a:t>
            </a:r>
            <a:r>
              <a:rPr lang="en-US" sz="1400" dirty="0" smtClean="0"/>
              <a:t> 2010</a:t>
            </a:r>
          </a:p>
          <a:p>
            <a:pPr algn="just"/>
            <a:r>
              <a:rPr lang="en-US" sz="1400" dirty="0" smtClean="0">
                <a:solidFill>
                  <a:schemeClr val="bg1"/>
                </a:solidFill>
              </a:rPr>
              <a:t>Rapid growth since inco</a:t>
            </a:r>
            <a:r>
              <a:rPr lang="en-US" sz="1400" dirty="0" smtClean="0"/>
              <a:t>rporation has triggered a chain of products</a:t>
            </a:r>
            <a:r>
              <a:rPr lang="en-US" sz="1400" dirty="0" smtClean="0">
                <a:solidFill>
                  <a:schemeClr val="bg1"/>
                </a:solidFill>
              </a:rPr>
              <a:t>, acquisitions and partnerships beyond Google's core search </a:t>
            </a:r>
            <a:r>
              <a:rPr lang="en-US" sz="1400" dirty="0" smtClean="0"/>
              <a:t>engine. It offers online productivity software</a:t>
            </a:r>
            <a:r>
              <a:rPr lang="en-US" sz="1400" dirty="0" smtClean="0">
                <a:solidFill>
                  <a:schemeClr val="bg1"/>
                </a:solidFill>
              </a:rPr>
              <a:t> including email (Gmail), an </a:t>
            </a:r>
            <a:r>
              <a:rPr lang="en-US" sz="1400" dirty="0" smtClean="0">
                <a:solidFill>
                  <a:schemeClr val="bg1"/>
                </a:solidFill>
              </a:rPr>
              <a:t>office </a:t>
            </a:r>
            <a:r>
              <a:rPr lang="en-US" sz="1400" dirty="0" smtClean="0">
                <a:solidFill>
                  <a:schemeClr val="bg1"/>
                </a:solidFill>
              </a:rPr>
              <a:t>suite (Google Drive), and </a:t>
            </a:r>
            <a:r>
              <a:rPr lang="en-US" sz="1400" dirty="0" smtClean="0"/>
              <a:t>social networking (Google+). </a:t>
            </a:r>
            <a:r>
              <a:rPr lang="en-US" sz="1400" dirty="0" smtClean="0"/>
              <a:t>Desktop </a:t>
            </a:r>
            <a:r>
              <a:rPr lang="en-US" sz="1400" dirty="0" smtClean="0">
                <a:solidFill>
                  <a:schemeClr val="bg1"/>
                </a:solidFill>
              </a:rPr>
              <a:t>products </a:t>
            </a:r>
            <a:r>
              <a:rPr lang="en-US" sz="1400" dirty="0" smtClean="0">
                <a:solidFill>
                  <a:schemeClr val="bg1"/>
                </a:solidFill>
              </a:rPr>
              <a:t>include applications for web browsing, organizing and editing photos, and </a:t>
            </a:r>
            <a:r>
              <a:rPr lang="en-US" sz="1400" dirty="0" smtClean="0">
                <a:solidFill>
                  <a:schemeClr val="bg1"/>
                </a:solidFill>
              </a:rPr>
              <a:t>instant</a:t>
            </a:r>
            <a:r>
              <a:rPr lang="en-US" sz="1400" dirty="0" smtClean="0"/>
              <a:t> messaging. The </a:t>
            </a:r>
            <a:r>
              <a:rPr lang="en-US" sz="1400" dirty="0" smtClean="0">
                <a:solidFill>
                  <a:schemeClr val="bg1"/>
                </a:solidFill>
              </a:rPr>
              <a:t>company </a:t>
            </a:r>
            <a:r>
              <a:rPr lang="en-US" sz="1400" dirty="0" smtClean="0">
                <a:solidFill>
                  <a:schemeClr val="bg1"/>
                </a:solidFill>
              </a:rPr>
              <a:t>leads the development of the Android mobile operating system and the </a:t>
            </a:r>
            <a:r>
              <a:rPr lang="en-US" sz="1400" dirty="0" smtClean="0"/>
              <a:t>browser-</a:t>
            </a:r>
            <a:r>
              <a:rPr lang="en-US" sz="1400" dirty="0" smtClean="0">
                <a:solidFill>
                  <a:schemeClr val="bg1"/>
                </a:solidFill>
              </a:rPr>
              <a:t>only</a:t>
            </a:r>
            <a:r>
              <a:rPr lang="en-US" sz="1400" dirty="0" smtClean="0">
                <a:solidFill>
                  <a:schemeClr val="bg1"/>
                </a:solidFill>
              </a:rPr>
              <a:t> Chrome </a:t>
            </a:r>
            <a:r>
              <a:rPr lang="en-US" sz="1400" dirty="0" smtClean="0">
                <a:solidFill>
                  <a:schemeClr val="bg1"/>
                </a:solidFill>
              </a:rPr>
              <a:t>OS</a:t>
            </a:r>
            <a:r>
              <a:rPr lang="en-US" sz="1400" dirty="0" smtClean="0">
                <a:solidFill>
                  <a:schemeClr val="bg1"/>
                </a:solidFill>
              </a:rPr>
              <a:t> for a </a:t>
            </a:r>
            <a:r>
              <a:rPr lang="en-US" sz="1400" dirty="0" err="1" smtClean="0">
                <a:solidFill>
                  <a:schemeClr val="bg1"/>
                </a:solidFill>
              </a:rPr>
              <a:t>netbook</a:t>
            </a:r>
            <a:r>
              <a:rPr lang="en-US" sz="1400" dirty="0" smtClean="0">
                <a:solidFill>
                  <a:schemeClr val="bg1"/>
                </a:solidFill>
              </a:rPr>
              <a:t> known as a </a:t>
            </a:r>
            <a:r>
              <a:rPr lang="en-US" sz="1400" dirty="0" err="1" smtClean="0">
                <a:solidFill>
                  <a:schemeClr val="bg1"/>
                </a:solidFill>
              </a:rPr>
              <a:t>Chromebook</a:t>
            </a:r>
            <a:r>
              <a:rPr lang="en-US" sz="1400" dirty="0" smtClean="0">
                <a:solidFill>
                  <a:schemeClr val="bg1"/>
                </a:solidFill>
              </a:rPr>
              <a:t> </a:t>
            </a:r>
            <a:r>
              <a:rPr lang="en-US" sz="1400" dirty="0" smtClean="0">
                <a:solidFill>
                  <a:schemeClr val="bg1"/>
                </a:solidFill>
              </a:rPr>
              <a:t>Google has moved increasingly into communications hardware: it partners with major electronics manufacturers in production of its high-end Nexus devices and acquired Motorola Mobility in May 2012</a:t>
            </a:r>
            <a:r>
              <a:rPr lang="en-US" sz="1400" dirty="0" smtClean="0">
                <a:solidFill>
                  <a:schemeClr val="bg1"/>
                </a:solidFill>
              </a:rPr>
              <a:t>.</a:t>
            </a:r>
            <a:r>
              <a:rPr lang="en-US" sz="1400" dirty="0" smtClean="0">
                <a:solidFill>
                  <a:schemeClr val="bg1"/>
                </a:solidFill>
              </a:rPr>
              <a:t> In 2012, a fiber-optic infrastructure was installed in Kansas City to facilitate a </a:t>
            </a:r>
            <a:r>
              <a:rPr lang="en-US" sz="1400" dirty="0" smtClean="0">
                <a:solidFill>
                  <a:schemeClr val="bg1"/>
                </a:solidFill>
              </a:rPr>
              <a:t>Google Fiber</a:t>
            </a:r>
            <a:r>
              <a:rPr lang="en-US" sz="1400" dirty="0" smtClean="0">
                <a:solidFill>
                  <a:schemeClr val="bg1"/>
                </a:solidFill>
              </a:rPr>
              <a:t> broadband service</a:t>
            </a:r>
            <a:r>
              <a:rPr lang="en-US" sz="1400" dirty="0" smtClean="0">
                <a:solidFill>
                  <a:schemeClr val="bg1"/>
                </a:solidFill>
              </a:rPr>
              <a:t>.</a:t>
            </a:r>
            <a:endParaRPr lang="en-US" sz="1400" dirty="0" smtClean="0">
              <a:solidFill>
                <a:schemeClr val="bg1"/>
              </a:solidFill>
            </a:endParaRPr>
          </a:p>
          <a:p>
            <a:pPr algn="just"/>
            <a:r>
              <a:rPr lang="en-US" sz="1400" dirty="0" smtClean="0">
                <a:solidFill>
                  <a:schemeClr val="bg1"/>
                </a:solidFill>
              </a:rPr>
              <a:t>The corporation has been estimated to run more than one million servers in data centers around the </a:t>
            </a:r>
            <a:r>
              <a:rPr lang="en-US" sz="1400" dirty="0" smtClean="0">
                <a:solidFill>
                  <a:schemeClr val="bg1"/>
                </a:solidFill>
              </a:rPr>
              <a:t>world</a:t>
            </a:r>
            <a:r>
              <a:rPr lang="en-US" sz="1400" dirty="0" smtClean="0">
                <a:solidFill>
                  <a:schemeClr val="bg1"/>
                </a:solidFill>
              </a:rPr>
              <a:t> and to process over one billion search </a:t>
            </a:r>
            <a:r>
              <a:rPr lang="en-US" sz="1400" dirty="0" smtClean="0">
                <a:solidFill>
                  <a:schemeClr val="bg1"/>
                </a:solidFill>
              </a:rPr>
              <a:t>requests</a:t>
            </a:r>
            <a:r>
              <a:rPr lang="en-US" sz="1400" dirty="0" smtClean="0">
                <a:solidFill>
                  <a:schemeClr val="bg1"/>
                </a:solidFill>
              </a:rPr>
              <a:t> and about 24 </a:t>
            </a:r>
            <a:r>
              <a:rPr lang="en-US" sz="1400" dirty="0" err="1" smtClean="0">
                <a:solidFill>
                  <a:schemeClr val="bg1"/>
                </a:solidFill>
              </a:rPr>
              <a:t>petabytes</a:t>
            </a:r>
            <a:r>
              <a:rPr lang="en-US" sz="1400" dirty="0" smtClean="0">
                <a:solidFill>
                  <a:schemeClr val="bg1"/>
                </a:solidFill>
              </a:rPr>
              <a:t> of user-generated data each day</a:t>
            </a:r>
            <a:r>
              <a:rPr lang="en-US" sz="1400" dirty="0" smtClean="0">
                <a:solidFill>
                  <a:schemeClr val="bg1"/>
                </a:solidFill>
              </a:rPr>
              <a:t>.</a:t>
            </a:r>
            <a:r>
              <a:rPr lang="en-US" sz="1400" dirty="0" smtClean="0">
                <a:solidFill>
                  <a:schemeClr val="bg1"/>
                </a:solidFill>
              </a:rPr>
              <a:t> In December 2013 </a:t>
            </a:r>
            <a:r>
              <a:rPr lang="en-US" sz="1400" dirty="0" err="1" smtClean="0">
                <a:solidFill>
                  <a:schemeClr val="bg1"/>
                </a:solidFill>
              </a:rPr>
              <a:t>Alexa</a:t>
            </a:r>
            <a:r>
              <a:rPr lang="en-US" sz="1400" dirty="0" smtClean="0">
                <a:solidFill>
                  <a:schemeClr val="bg1"/>
                </a:solidFill>
              </a:rPr>
              <a:t> listed google.com as the most visited website in the world. Numerous Google sites in other languages figure in the top one hundred, as do several other Google-owned sites such as YouTube and </a:t>
            </a:r>
            <a:r>
              <a:rPr lang="en-US" sz="1400" dirty="0" smtClean="0">
                <a:solidFill>
                  <a:schemeClr val="bg1"/>
                </a:solidFill>
              </a:rPr>
              <a:t>Blogger.</a:t>
            </a:r>
            <a:r>
              <a:rPr lang="en-US" sz="1400" dirty="0" smtClean="0">
                <a:solidFill>
                  <a:schemeClr val="bg1"/>
                </a:solidFill>
              </a:rPr>
              <a:t> Its market dominance has led to prominent media coverage, including criticism of the company over issues such as copyright, censorship, and privacy</a:t>
            </a:r>
            <a:r>
              <a:rPr lang="en-US" sz="1400" dirty="0" smtClean="0">
                <a:solidFill>
                  <a:schemeClr val="bg1"/>
                </a:solidFill>
              </a:rPr>
              <a:t>.</a:t>
            </a:r>
            <a:endParaRPr lang="en-US" sz="1400" dirty="0" smtClean="0">
              <a:solidFill>
                <a:schemeClr val="bg1"/>
              </a:solidFill>
            </a:endParaRPr>
          </a:p>
          <a:p>
            <a:pPr algn="just"/>
            <a:endParaRPr lang="ru-RU" sz="1400" dirty="0">
              <a:effectLst>
                <a:outerShdw blurRad="38100" dist="38100" dir="2700000" algn="tl">
                  <a:srgbClr val="000000">
                    <a:alpha val="43137"/>
                  </a:srgbClr>
                </a:outerShdw>
              </a:effectLst>
            </a:endParaRPr>
          </a:p>
        </p:txBody>
      </p:sp>
    </p:spTree>
  </p:cSld>
  <p:clrMapOvr>
    <a:masterClrMapping/>
  </p:clrMapOvr>
  <p:transition spd="slow" advTm="14804">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rt-Google-764590358-620x349.jpg"/>
          <p:cNvPicPr>
            <a:picLocks noChangeAspect="1"/>
          </p:cNvPicPr>
          <p:nvPr/>
        </p:nvPicPr>
        <p:blipFill>
          <a:blip r:embed="rId2" cstate="print"/>
          <a:stretch>
            <a:fillRect/>
          </a:stretch>
        </p:blipFill>
        <p:spPr>
          <a:xfrm>
            <a:off x="-33212" y="0"/>
            <a:ext cx="9177212" cy="6858000"/>
          </a:xfrm>
          <a:prstGeom prst="rect">
            <a:avLst/>
          </a:prstGeom>
        </p:spPr>
      </p:pic>
      <p:sp>
        <p:nvSpPr>
          <p:cNvPr id="3" name="Текст 2"/>
          <p:cNvSpPr>
            <a:spLocks noGrp="1"/>
          </p:cNvSpPr>
          <p:nvPr>
            <p:ph type="body" idx="1"/>
          </p:nvPr>
        </p:nvSpPr>
        <p:spPr>
          <a:xfrm>
            <a:off x="0" y="0"/>
            <a:ext cx="9144000" cy="2636912"/>
          </a:xfrm>
        </p:spPr>
        <p:txBody>
          <a:bodyPr>
            <a:normAutofit/>
          </a:bodyPr>
          <a:lstStyle/>
          <a:p>
            <a:pPr algn="ctr"/>
            <a:r>
              <a:rPr lang="en-US" sz="3600" dirty="0" smtClean="0">
                <a:solidFill>
                  <a:schemeClr val="accent4">
                    <a:lumMod val="75000"/>
                  </a:schemeClr>
                </a:solidFill>
              </a:rPr>
              <a:t>G</a:t>
            </a:r>
            <a:r>
              <a:rPr lang="en-US" sz="3600" dirty="0" smtClean="0">
                <a:solidFill>
                  <a:srgbClr val="FF0000"/>
                </a:solidFill>
              </a:rPr>
              <a:t>o</a:t>
            </a:r>
            <a:r>
              <a:rPr lang="en-US" sz="3600" dirty="0" smtClean="0">
                <a:solidFill>
                  <a:srgbClr val="FFC000"/>
                </a:solidFill>
              </a:rPr>
              <a:t>o</a:t>
            </a:r>
            <a:r>
              <a:rPr lang="en-US" sz="3600" dirty="0" smtClean="0">
                <a:solidFill>
                  <a:srgbClr val="0070C0"/>
                </a:solidFill>
              </a:rPr>
              <a:t>g</a:t>
            </a:r>
            <a:r>
              <a:rPr lang="en-US" sz="3600" dirty="0" smtClean="0">
                <a:solidFill>
                  <a:srgbClr val="00B050"/>
                </a:solidFill>
              </a:rPr>
              <a:t>l</a:t>
            </a:r>
            <a:r>
              <a:rPr lang="en-US" sz="3600" dirty="0" smtClean="0">
                <a:solidFill>
                  <a:srgbClr val="FF0000"/>
                </a:solidFill>
              </a:rPr>
              <a:t>e</a:t>
            </a:r>
            <a:r>
              <a:rPr lang="en-US" sz="3600" dirty="0" smtClean="0"/>
              <a:t> </a:t>
            </a:r>
            <a:r>
              <a:rPr lang="en-US" sz="3600" dirty="0" smtClean="0">
                <a:effectLst>
                  <a:outerShdw blurRad="38100" dist="38100" dir="2700000" algn="tl">
                    <a:srgbClr val="000000">
                      <a:alpha val="43137"/>
                    </a:srgbClr>
                  </a:outerShdw>
                </a:effectLst>
              </a:rPr>
              <a:t>logo</a:t>
            </a:r>
          </a:p>
          <a:p>
            <a:pPr algn="just"/>
            <a:r>
              <a:rPr lang="en-US" sz="1800" dirty="0" smtClean="0">
                <a:effectLst>
                  <a:outerShdw blurRad="38100" dist="38100" dir="2700000" algn="tl">
                    <a:srgbClr val="000000">
                      <a:alpha val="43137"/>
                    </a:srgbClr>
                  </a:outerShdw>
                </a:effectLst>
              </a:rPr>
              <a:t>Google has had many logos since its renaming from </a:t>
            </a:r>
            <a:r>
              <a:rPr lang="en-US" sz="1800" dirty="0" err="1" smtClean="0">
                <a:effectLst>
                  <a:outerShdw blurRad="38100" dist="38100" dir="2700000" algn="tl">
                    <a:srgbClr val="000000">
                      <a:alpha val="43137"/>
                    </a:srgbClr>
                  </a:outerShdw>
                </a:effectLst>
              </a:rPr>
              <a:t>BackRub</a:t>
            </a:r>
            <a:r>
              <a:rPr lang="en-US" sz="1800" dirty="0" smtClean="0">
                <a:effectLst>
                  <a:outerShdw blurRad="38100" dist="38100" dir="2700000" algn="tl">
                    <a:srgbClr val="000000">
                      <a:alpha val="43137"/>
                    </a:srgbClr>
                  </a:outerShdw>
                </a:effectLst>
              </a:rPr>
              <a:t>. The current official </a:t>
            </a:r>
            <a:r>
              <a:rPr lang="en-US" sz="1800" b="1" dirty="0" smtClean="0">
                <a:effectLst>
                  <a:outerShdw blurRad="38100" dist="38100" dir="2700000" algn="tl">
                    <a:srgbClr val="000000">
                      <a:alpha val="43137"/>
                    </a:srgbClr>
                  </a:outerShdw>
                </a:effectLst>
              </a:rPr>
              <a:t>Google logo</a:t>
            </a:r>
            <a:r>
              <a:rPr lang="en-US" sz="1800" dirty="0" smtClean="0">
                <a:effectLst>
                  <a:outerShdw blurRad="38100" dist="38100" dir="2700000" algn="tl">
                    <a:srgbClr val="000000">
                      <a:alpha val="43137"/>
                    </a:srgbClr>
                  </a:outerShdw>
                </a:effectLst>
              </a:rPr>
              <a:t> was designed by Ruth </a:t>
            </a:r>
            <a:r>
              <a:rPr lang="en-US" sz="1800" dirty="0" err="1" smtClean="0">
                <a:effectLst>
                  <a:outerShdw blurRad="38100" dist="38100" dir="2700000" algn="tl">
                    <a:srgbClr val="000000">
                      <a:alpha val="43137"/>
                    </a:srgbClr>
                  </a:outerShdw>
                </a:effectLst>
              </a:rPr>
              <a:t>Kedar</a:t>
            </a:r>
            <a:r>
              <a:rPr lang="en-US" sz="1800" dirty="0" smtClean="0">
                <a:effectLst>
                  <a:outerShdw blurRad="38100" dist="38100" dir="2700000" algn="tl">
                    <a:srgbClr val="000000">
                      <a:alpha val="43137"/>
                    </a:srgbClr>
                  </a:outerShdw>
                </a:effectLst>
              </a:rPr>
              <a:t>, and is a </a:t>
            </a:r>
            <a:r>
              <a:rPr lang="en-US" sz="1800" dirty="0" err="1" smtClean="0">
                <a:effectLst>
                  <a:outerShdw blurRad="38100" dist="38100" dir="2700000" algn="tl">
                    <a:srgbClr val="000000">
                      <a:alpha val="43137"/>
                    </a:srgbClr>
                  </a:outerShdw>
                </a:effectLst>
              </a:rPr>
              <a:t>wordmark</a:t>
            </a:r>
            <a:r>
              <a:rPr lang="en-US" sz="1800" dirty="0" smtClean="0">
                <a:effectLst>
                  <a:outerShdw blurRad="38100" dist="38100" dir="2700000" algn="tl">
                    <a:srgbClr val="000000">
                      <a:alpha val="43137"/>
                    </a:srgbClr>
                  </a:outerShdw>
                </a:effectLst>
              </a:rPr>
              <a:t> based on the </a:t>
            </a:r>
            <a:r>
              <a:rPr lang="en-US" sz="1800" dirty="0" err="1" smtClean="0">
                <a:effectLst>
                  <a:outerShdw blurRad="38100" dist="38100" dir="2700000" algn="tl">
                    <a:srgbClr val="000000">
                      <a:alpha val="43137"/>
                    </a:srgbClr>
                  </a:outerShdw>
                </a:effectLst>
              </a:rPr>
              <a:t>Catull</a:t>
            </a:r>
            <a:r>
              <a:rPr lang="en-US" sz="1800" dirty="0" smtClean="0">
                <a:effectLst>
                  <a:outerShdw blurRad="38100" dist="38100" dir="2700000" algn="tl">
                    <a:srgbClr val="000000">
                      <a:alpha val="43137"/>
                    </a:srgbClr>
                  </a:outerShdw>
                </a:effectLst>
              </a:rPr>
              <a:t> typeface</a:t>
            </a:r>
            <a:r>
              <a:rPr lang="en-US" sz="1800" dirty="0" smtClean="0">
                <a:effectLst>
                  <a:outerShdw blurRad="38100" dist="38100" dir="2700000" algn="tl">
                    <a:srgbClr val="000000">
                      <a:alpha val="43137"/>
                    </a:srgbClr>
                  </a:outerShdw>
                </a:effectLst>
              </a:rPr>
              <a:t>.</a:t>
            </a:r>
            <a:r>
              <a:rPr lang="en-US" sz="1800" baseline="30000" dirty="0" smtClean="0">
                <a:effectLst>
                  <a:outerShdw blurRad="38100" dist="38100" dir="2700000" algn="tl">
                    <a:srgbClr val="000000">
                      <a:alpha val="43137"/>
                    </a:srgbClr>
                  </a:outerShdw>
                </a:effectLst>
                <a:hlinkClick r:id="rId3"/>
              </a:rPr>
              <a:t>[</a:t>
            </a:r>
            <a:r>
              <a:rPr lang="en-US" sz="1800" dirty="0" smtClean="0">
                <a:effectLst>
                  <a:outerShdw blurRad="38100" dist="38100" dir="2700000" algn="tl">
                    <a:srgbClr val="000000">
                      <a:alpha val="43137"/>
                    </a:srgbClr>
                  </a:outerShdw>
                </a:effectLst>
              </a:rPr>
              <a:t>The </a:t>
            </a:r>
            <a:r>
              <a:rPr lang="en-US" sz="1800" dirty="0" smtClean="0">
                <a:effectLst>
                  <a:outerShdw blurRad="38100" dist="38100" dir="2700000" algn="tl">
                    <a:srgbClr val="000000">
                      <a:alpha val="43137"/>
                    </a:srgbClr>
                  </a:outerShdw>
                </a:effectLst>
              </a:rPr>
              <a:t>company also includes various modifications and/or humorous features, such as cartoon modifications of their logo for use on holidays, birthdays of famous people, and major events, such as the </a:t>
            </a:r>
            <a:r>
              <a:rPr lang="en-US" sz="1800" dirty="0" smtClean="0">
                <a:effectLst>
                  <a:outerShdw blurRad="38100" dist="38100" dir="2700000" algn="tl">
                    <a:srgbClr val="000000">
                      <a:alpha val="43137"/>
                    </a:srgbClr>
                  </a:outerShdw>
                </a:effectLst>
              </a:rPr>
              <a:t>Olympics. These </a:t>
            </a:r>
            <a:r>
              <a:rPr lang="en-US" sz="1800" dirty="0" smtClean="0">
                <a:effectLst>
                  <a:outerShdw blurRad="38100" dist="38100" dir="2700000" algn="tl">
                    <a:srgbClr val="000000">
                      <a:alpha val="43137"/>
                    </a:srgbClr>
                  </a:outerShdw>
                </a:effectLst>
              </a:rPr>
              <a:t>special logos, some designed by Dennis Hwang, have become known as </a:t>
            </a:r>
            <a:r>
              <a:rPr lang="en-US" sz="1800" b="1" dirty="0" smtClean="0">
                <a:solidFill>
                  <a:srgbClr val="FF0000"/>
                </a:solidFill>
                <a:effectLst>
                  <a:outerShdw blurRad="38100" dist="38100" dir="2700000" algn="tl">
                    <a:srgbClr val="000000">
                      <a:alpha val="43137"/>
                    </a:srgbClr>
                  </a:outerShdw>
                </a:effectLst>
              </a:rPr>
              <a:t>Google </a:t>
            </a:r>
            <a:r>
              <a:rPr lang="en-US" sz="1800" b="1" dirty="0" smtClean="0">
                <a:solidFill>
                  <a:srgbClr val="FF0000"/>
                </a:solidFill>
                <a:effectLst>
                  <a:outerShdw blurRad="38100" dist="38100" dir="2700000" algn="tl">
                    <a:srgbClr val="000000">
                      <a:alpha val="43137"/>
                    </a:srgbClr>
                  </a:outerShdw>
                </a:effectLst>
              </a:rPr>
              <a:t>Doodles</a:t>
            </a:r>
            <a:endParaRPr lang="ru-RU" sz="1800" dirty="0">
              <a:solidFill>
                <a:srgbClr val="FF0000"/>
              </a:solidFill>
              <a:effectLst>
                <a:outerShdw blurRad="38100" dist="38100" dir="2700000" algn="tl">
                  <a:srgbClr val="000000">
                    <a:alpha val="43137"/>
                  </a:srgbClr>
                </a:outerShdw>
              </a:effectLst>
            </a:endParaRPr>
          </a:p>
        </p:txBody>
      </p:sp>
    </p:spTree>
  </p:cSld>
  <p:clrMapOvr>
    <a:masterClrMapping/>
  </p:clrMapOvr>
  <p:transition spd="slow" advTm="9173">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wpid-photo-jan-dd14-2013-1115-am.jpg"/>
          <p:cNvPicPr>
            <a:picLocks noChangeAspect="1"/>
          </p:cNvPicPr>
          <p:nvPr/>
        </p:nvPicPr>
        <p:blipFill>
          <a:blip r:embed="rId2" cstate="print"/>
          <a:stretch>
            <a:fillRect/>
          </a:stretch>
        </p:blipFill>
        <p:spPr>
          <a:xfrm>
            <a:off x="2411760" y="1700808"/>
            <a:ext cx="6372200" cy="2654046"/>
          </a:xfrm>
          <a:prstGeom prst="rect">
            <a:avLst/>
          </a:prstGeom>
        </p:spPr>
      </p:pic>
      <p:pic>
        <p:nvPicPr>
          <p:cNvPr id="16" name="Рисунок 15" descr="M_Id_458429_Google_Inc.jpg"/>
          <p:cNvPicPr>
            <a:picLocks noChangeAspect="1"/>
          </p:cNvPicPr>
          <p:nvPr/>
        </p:nvPicPr>
        <p:blipFill>
          <a:blip r:embed="rId3" cstate="print"/>
          <a:stretch>
            <a:fillRect/>
          </a:stretch>
        </p:blipFill>
        <p:spPr>
          <a:xfrm>
            <a:off x="2915816" y="4077072"/>
            <a:ext cx="3952875" cy="2400300"/>
          </a:xfrm>
          <a:prstGeom prst="rect">
            <a:avLst/>
          </a:prstGeom>
        </p:spPr>
      </p:pic>
      <p:pic>
        <p:nvPicPr>
          <p:cNvPr id="5" name="Рисунок 4" descr="google2.jpg"/>
          <p:cNvPicPr>
            <a:picLocks noChangeAspect="1"/>
          </p:cNvPicPr>
          <p:nvPr/>
        </p:nvPicPr>
        <p:blipFill>
          <a:blip r:embed="rId4" cstate="print"/>
          <a:stretch>
            <a:fillRect/>
          </a:stretch>
        </p:blipFill>
        <p:spPr>
          <a:xfrm>
            <a:off x="5810250" y="4724400"/>
            <a:ext cx="3333750" cy="2133600"/>
          </a:xfrm>
          <a:prstGeom prst="rect">
            <a:avLst/>
          </a:prstGeom>
        </p:spPr>
      </p:pic>
      <p:pic>
        <p:nvPicPr>
          <p:cNvPr id="6" name="Рисунок 5" descr="images (3).jpg"/>
          <p:cNvPicPr>
            <a:picLocks noChangeAspect="1"/>
          </p:cNvPicPr>
          <p:nvPr/>
        </p:nvPicPr>
        <p:blipFill>
          <a:blip r:embed="rId5" cstate="print"/>
          <a:stretch>
            <a:fillRect/>
          </a:stretch>
        </p:blipFill>
        <p:spPr>
          <a:xfrm>
            <a:off x="251520" y="5114925"/>
            <a:ext cx="2628900" cy="1743075"/>
          </a:xfrm>
          <a:prstGeom prst="rect">
            <a:avLst/>
          </a:prstGeom>
        </p:spPr>
      </p:pic>
      <p:pic>
        <p:nvPicPr>
          <p:cNvPr id="7" name="Рисунок 6" descr="images (4).jpg"/>
          <p:cNvPicPr>
            <a:picLocks noChangeAspect="1"/>
          </p:cNvPicPr>
          <p:nvPr/>
        </p:nvPicPr>
        <p:blipFill>
          <a:blip r:embed="rId6" cstate="print"/>
          <a:stretch>
            <a:fillRect/>
          </a:stretch>
        </p:blipFill>
        <p:spPr>
          <a:xfrm>
            <a:off x="0" y="1844824"/>
            <a:ext cx="2390775" cy="1914525"/>
          </a:xfrm>
          <a:prstGeom prst="rect">
            <a:avLst/>
          </a:prstGeom>
        </p:spPr>
      </p:pic>
      <p:pic>
        <p:nvPicPr>
          <p:cNvPr id="8" name="Рисунок 7" descr="images (5).jpg"/>
          <p:cNvPicPr>
            <a:picLocks noChangeAspect="1"/>
          </p:cNvPicPr>
          <p:nvPr/>
        </p:nvPicPr>
        <p:blipFill>
          <a:blip r:embed="rId7" cstate="print"/>
          <a:stretch>
            <a:fillRect/>
          </a:stretch>
        </p:blipFill>
        <p:spPr>
          <a:xfrm rot="-1320000">
            <a:off x="4000513" y="88272"/>
            <a:ext cx="2728961" cy="1770401"/>
          </a:xfrm>
          <a:prstGeom prst="rect">
            <a:avLst/>
          </a:prstGeom>
        </p:spPr>
      </p:pic>
      <p:pic>
        <p:nvPicPr>
          <p:cNvPr id="9" name="Рисунок 8" descr="images (6).jpg"/>
          <p:cNvPicPr>
            <a:picLocks noChangeAspect="1"/>
          </p:cNvPicPr>
          <p:nvPr/>
        </p:nvPicPr>
        <p:blipFill>
          <a:blip r:embed="rId8" cstate="print"/>
          <a:stretch>
            <a:fillRect/>
          </a:stretch>
        </p:blipFill>
        <p:spPr>
          <a:xfrm>
            <a:off x="6477000" y="1700808"/>
            <a:ext cx="2667000" cy="1704975"/>
          </a:xfrm>
          <a:prstGeom prst="rect">
            <a:avLst/>
          </a:prstGeom>
        </p:spPr>
      </p:pic>
      <p:pic>
        <p:nvPicPr>
          <p:cNvPr id="10" name="Рисунок 9" descr="images (7).jpg"/>
          <p:cNvPicPr>
            <a:picLocks noChangeAspect="1"/>
          </p:cNvPicPr>
          <p:nvPr/>
        </p:nvPicPr>
        <p:blipFill>
          <a:blip r:embed="rId9" cstate="print"/>
          <a:stretch>
            <a:fillRect/>
          </a:stretch>
        </p:blipFill>
        <p:spPr>
          <a:xfrm>
            <a:off x="1835696" y="3284984"/>
            <a:ext cx="2657475" cy="1724025"/>
          </a:xfrm>
          <a:prstGeom prst="rect">
            <a:avLst/>
          </a:prstGeom>
        </p:spPr>
      </p:pic>
      <p:pic>
        <p:nvPicPr>
          <p:cNvPr id="11" name="Рисунок 10" descr="images (8).jpg"/>
          <p:cNvPicPr>
            <a:picLocks noChangeAspect="1"/>
          </p:cNvPicPr>
          <p:nvPr/>
        </p:nvPicPr>
        <p:blipFill>
          <a:blip r:embed="rId10" cstate="print"/>
          <a:stretch>
            <a:fillRect/>
          </a:stretch>
        </p:blipFill>
        <p:spPr>
          <a:xfrm>
            <a:off x="3059832" y="5210175"/>
            <a:ext cx="2781300" cy="1647825"/>
          </a:xfrm>
          <a:prstGeom prst="rect">
            <a:avLst/>
          </a:prstGeom>
        </p:spPr>
      </p:pic>
      <p:pic>
        <p:nvPicPr>
          <p:cNvPr id="12" name="Рисунок 11" descr="images (10).jpg"/>
          <p:cNvPicPr>
            <a:picLocks noChangeAspect="1"/>
          </p:cNvPicPr>
          <p:nvPr/>
        </p:nvPicPr>
        <p:blipFill>
          <a:blip r:embed="rId11" cstate="print"/>
          <a:stretch>
            <a:fillRect/>
          </a:stretch>
        </p:blipFill>
        <p:spPr>
          <a:xfrm>
            <a:off x="6419850" y="0"/>
            <a:ext cx="2724150" cy="1676400"/>
          </a:xfrm>
          <a:prstGeom prst="rect">
            <a:avLst/>
          </a:prstGeom>
        </p:spPr>
      </p:pic>
      <p:pic>
        <p:nvPicPr>
          <p:cNvPr id="13" name="Рисунок 12" descr="Use+google+doodle+or+set+google+logos+on+your+homepage[1].jpg"/>
          <p:cNvPicPr>
            <a:picLocks noChangeAspect="1"/>
          </p:cNvPicPr>
          <p:nvPr/>
        </p:nvPicPr>
        <p:blipFill>
          <a:blip r:embed="rId12" cstate="print"/>
          <a:stretch>
            <a:fillRect/>
          </a:stretch>
        </p:blipFill>
        <p:spPr>
          <a:xfrm>
            <a:off x="0" y="3068960"/>
            <a:ext cx="3333750" cy="2133600"/>
          </a:xfrm>
          <a:prstGeom prst="rect">
            <a:avLst/>
          </a:prstGeom>
        </p:spPr>
      </p:pic>
      <p:pic>
        <p:nvPicPr>
          <p:cNvPr id="14" name="Рисунок 13" descr="images (11).jpg"/>
          <p:cNvPicPr>
            <a:picLocks noChangeAspect="1"/>
          </p:cNvPicPr>
          <p:nvPr/>
        </p:nvPicPr>
        <p:blipFill>
          <a:blip r:embed="rId13" cstate="print"/>
          <a:stretch>
            <a:fillRect/>
          </a:stretch>
        </p:blipFill>
        <p:spPr>
          <a:xfrm rot="960000">
            <a:off x="6393558" y="3142439"/>
            <a:ext cx="2847975" cy="1600200"/>
          </a:xfrm>
          <a:prstGeom prst="rect">
            <a:avLst/>
          </a:prstGeom>
        </p:spPr>
      </p:pic>
      <p:pic>
        <p:nvPicPr>
          <p:cNvPr id="4" name="Рисунок 3" descr="images (1).jpg"/>
          <p:cNvPicPr>
            <a:picLocks noChangeAspect="1"/>
          </p:cNvPicPr>
          <p:nvPr/>
        </p:nvPicPr>
        <p:blipFill>
          <a:blip r:embed="rId14" cstate="print"/>
          <a:stretch>
            <a:fillRect/>
          </a:stretch>
        </p:blipFill>
        <p:spPr>
          <a:xfrm>
            <a:off x="5004048" y="3029694"/>
            <a:ext cx="2695575" cy="1695450"/>
          </a:xfrm>
          <a:prstGeom prst="rect">
            <a:avLst/>
          </a:prstGeom>
        </p:spPr>
      </p:pic>
      <p:pic>
        <p:nvPicPr>
          <p:cNvPr id="15" name="Рисунок 14" descr="images (6).jpg"/>
          <p:cNvPicPr>
            <a:picLocks noChangeAspect="1"/>
          </p:cNvPicPr>
          <p:nvPr/>
        </p:nvPicPr>
        <p:blipFill>
          <a:blip r:embed="rId8" cstate="print"/>
          <a:stretch>
            <a:fillRect/>
          </a:stretch>
        </p:blipFill>
        <p:spPr>
          <a:xfrm>
            <a:off x="2339752" y="0"/>
            <a:ext cx="2667000" cy="1704975"/>
          </a:xfrm>
          <a:prstGeom prst="rect">
            <a:avLst/>
          </a:prstGeom>
        </p:spPr>
      </p:pic>
      <p:pic>
        <p:nvPicPr>
          <p:cNvPr id="2" name="Рисунок 1" descr="doodle-0122.gif"/>
          <p:cNvPicPr>
            <a:picLocks noChangeAspect="1"/>
          </p:cNvPicPr>
          <p:nvPr/>
        </p:nvPicPr>
        <p:blipFill>
          <a:blip r:embed="rId15" cstate="print"/>
          <a:stretch>
            <a:fillRect/>
          </a:stretch>
        </p:blipFill>
        <p:spPr>
          <a:xfrm>
            <a:off x="0" y="0"/>
            <a:ext cx="2628900" cy="1916832"/>
          </a:xfrm>
          <a:prstGeom prst="rect">
            <a:avLst/>
          </a:prstGeom>
        </p:spPr>
      </p:pic>
      <p:pic>
        <p:nvPicPr>
          <p:cNvPr id="3" name="Рисунок 2" descr="images (2).jpg"/>
          <p:cNvPicPr>
            <a:picLocks noChangeAspect="1"/>
          </p:cNvPicPr>
          <p:nvPr/>
        </p:nvPicPr>
        <p:blipFill>
          <a:blip r:embed="rId16" cstate="print"/>
          <a:stretch>
            <a:fillRect/>
          </a:stretch>
        </p:blipFill>
        <p:spPr>
          <a:xfrm>
            <a:off x="2195736" y="1412776"/>
            <a:ext cx="2628900" cy="1743075"/>
          </a:xfrm>
          <a:prstGeom prst="rect">
            <a:avLst/>
          </a:prstGeom>
        </p:spPr>
      </p:pic>
    </p:spTree>
  </p:cSld>
  <p:clrMapOvr>
    <a:masterClrMapping/>
  </p:clrMapOvr>
  <p:transition spd="slow" advTm="12168">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google-shoes-living-in-a-google-world-650x0.jpg"/>
          <p:cNvPicPr>
            <a:picLocks noChangeAspect="1"/>
          </p:cNvPicPr>
          <p:nvPr/>
        </p:nvPicPr>
        <p:blipFill>
          <a:blip r:embed="rId2" cstate="print"/>
          <a:stretch>
            <a:fillRect/>
          </a:stretch>
        </p:blipFill>
        <p:spPr>
          <a:xfrm>
            <a:off x="1835696" y="0"/>
            <a:ext cx="6912768" cy="3881785"/>
          </a:xfrm>
          <a:prstGeom prst="rect">
            <a:avLst/>
          </a:prstGeom>
        </p:spPr>
      </p:pic>
      <p:sp>
        <p:nvSpPr>
          <p:cNvPr id="2" name="Заголовок 1"/>
          <p:cNvSpPr>
            <a:spLocks noGrp="1"/>
          </p:cNvSpPr>
          <p:nvPr>
            <p:ph type="title"/>
          </p:nvPr>
        </p:nvSpPr>
        <p:spPr>
          <a:xfrm>
            <a:off x="1619672" y="1340768"/>
            <a:ext cx="6048671" cy="720080"/>
          </a:xfrm>
        </p:spPr>
        <p:txBody>
          <a:bodyPr/>
          <a:lstStyle/>
          <a:p>
            <a:r>
              <a:rPr lang="en-US" dirty="0" smtClean="0">
                <a:solidFill>
                  <a:schemeClr val="tx1"/>
                </a:solidFill>
              </a:rPr>
              <a:t>Development</a:t>
            </a:r>
            <a:r>
              <a:rPr lang="en-US" dirty="0" smtClean="0"/>
              <a:t> </a:t>
            </a:r>
            <a:r>
              <a:rPr lang="en-US" dirty="0" smtClean="0">
                <a:solidFill>
                  <a:srgbClr val="00B0F0"/>
                </a:solidFill>
              </a:rPr>
              <a:t>G</a:t>
            </a:r>
            <a:r>
              <a:rPr lang="en-US" dirty="0" smtClean="0">
                <a:solidFill>
                  <a:srgbClr val="FF0000"/>
                </a:solidFill>
              </a:rPr>
              <a:t>o</a:t>
            </a:r>
            <a:r>
              <a:rPr lang="en-US" dirty="0" smtClean="0">
                <a:solidFill>
                  <a:srgbClr val="FFC000"/>
                </a:solidFill>
              </a:rPr>
              <a:t>o</a:t>
            </a:r>
            <a:r>
              <a:rPr lang="en-US" dirty="0" smtClean="0">
                <a:solidFill>
                  <a:srgbClr val="00B0F0"/>
                </a:solidFill>
              </a:rPr>
              <a:t>g</a:t>
            </a:r>
            <a:r>
              <a:rPr lang="en-US" dirty="0" smtClean="0">
                <a:solidFill>
                  <a:srgbClr val="00B050"/>
                </a:solidFill>
              </a:rPr>
              <a:t>l</a:t>
            </a:r>
            <a:r>
              <a:rPr lang="en-US" dirty="0" smtClean="0">
                <a:solidFill>
                  <a:srgbClr val="FF0000"/>
                </a:solidFill>
              </a:rPr>
              <a:t>e</a:t>
            </a:r>
            <a:endParaRPr lang="ru-RU" dirty="0">
              <a:solidFill>
                <a:srgbClr val="FF0000"/>
              </a:solidFill>
            </a:endParaRPr>
          </a:p>
        </p:txBody>
      </p:sp>
      <p:pic>
        <p:nvPicPr>
          <p:cNvPr id="5" name="Рисунок 4" descr="unnamed.png"/>
          <p:cNvPicPr>
            <a:picLocks noChangeAspect="1"/>
          </p:cNvPicPr>
          <p:nvPr/>
        </p:nvPicPr>
        <p:blipFill>
          <a:blip r:embed="rId3" cstate="print"/>
          <a:stretch>
            <a:fillRect/>
          </a:stretch>
        </p:blipFill>
        <p:spPr>
          <a:xfrm>
            <a:off x="179512" y="260648"/>
            <a:ext cx="1080120" cy="1080120"/>
          </a:xfrm>
          <a:prstGeom prst="rect">
            <a:avLst/>
          </a:prstGeom>
        </p:spPr>
      </p:pic>
      <p:pic>
        <p:nvPicPr>
          <p:cNvPr id="6" name="Рисунок 5" descr="1fc462609adff0aac22903f7f6cecd0d.jpg"/>
          <p:cNvPicPr>
            <a:picLocks noChangeAspect="1"/>
          </p:cNvPicPr>
          <p:nvPr/>
        </p:nvPicPr>
        <p:blipFill>
          <a:blip r:embed="rId4" cstate="print"/>
          <a:stretch>
            <a:fillRect/>
          </a:stretch>
        </p:blipFill>
        <p:spPr>
          <a:xfrm>
            <a:off x="0" y="3232059"/>
            <a:ext cx="6444208" cy="3625941"/>
          </a:xfrm>
          <a:prstGeom prst="rect">
            <a:avLst/>
          </a:prstGeom>
        </p:spPr>
      </p:pic>
    </p:spTree>
  </p:cSld>
  <p:clrMapOvr>
    <a:masterClrMapping/>
  </p:clrMapOvr>
  <p:transition spd="slow" advTm="5881">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oogle_chrome.png"/>
          <p:cNvPicPr>
            <a:picLocks noChangeAspect="1"/>
          </p:cNvPicPr>
          <p:nvPr/>
        </p:nvPicPr>
        <p:blipFill>
          <a:blip r:embed="rId2" cstate="print"/>
          <a:stretch>
            <a:fillRect/>
          </a:stretch>
        </p:blipFill>
        <p:spPr>
          <a:xfrm>
            <a:off x="0" y="0"/>
            <a:ext cx="9113687" cy="6858000"/>
          </a:xfrm>
          <a:prstGeom prst="rect">
            <a:avLst/>
          </a:prstGeom>
        </p:spPr>
      </p:pic>
      <p:sp>
        <p:nvSpPr>
          <p:cNvPr id="2" name="Заголовок 1"/>
          <p:cNvSpPr>
            <a:spLocks noGrp="1"/>
          </p:cNvSpPr>
          <p:nvPr>
            <p:ph type="title"/>
          </p:nvPr>
        </p:nvSpPr>
        <p:spPr>
          <a:xfrm>
            <a:off x="1115616" y="0"/>
            <a:ext cx="7086600" cy="892696"/>
          </a:xfrm>
        </p:spPr>
        <p:txBody>
          <a:bodyPr/>
          <a:lstStyle/>
          <a:p>
            <a:r>
              <a:rPr lang="en-US" dirty="0" smtClean="0">
                <a:solidFill>
                  <a:srgbClr val="00B0F0"/>
                </a:solidFill>
              </a:rPr>
              <a:t>G</a:t>
            </a:r>
            <a:r>
              <a:rPr lang="en-US" dirty="0" smtClean="0">
                <a:solidFill>
                  <a:srgbClr val="FF0000"/>
                </a:solidFill>
              </a:rPr>
              <a:t>O</a:t>
            </a:r>
            <a:r>
              <a:rPr lang="en-US" dirty="0" smtClean="0">
                <a:solidFill>
                  <a:srgbClr val="FFC000"/>
                </a:solidFill>
              </a:rPr>
              <a:t>O</a:t>
            </a:r>
            <a:r>
              <a:rPr lang="en-US" dirty="0" smtClean="0">
                <a:solidFill>
                  <a:srgbClr val="00B0F0"/>
                </a:solidFill>
              </a:rPr>
              <a:t>G</a:t>
            </a:r>
            <a:r>
              <a:rPr lang="en-US" dirty="0" smtClean="0">
                <a:solidFill>
                  <a:srgbClr val="00B050"/>
                </a:solidFill>
              </a:rPr>
              <a:t>L</a:t>
            </a:r>
            <a:r>
              <a:rPr lang="en-US" dirty="0" smtClean="0">
                <a:solidFill>
                  <a:srgbClr val="FF0000"/>
                </a:solidFill>
              </a:rPr>
              <a:t>E</a:t>
            </a:r>
            <a:r>
              <a:rPr lang="en-US" dirty="0" smtClean="0"/>
              <a:t> </a:t>
            </a:r>
            <a:r>
              <a:rPr lang="en-US" dirty="0" smtClean="0">
                <a:solidFill>
                  <a:schemeClr val="bg1"/>
                </a:solidFill>
              </a:rPr>
              <a:t>CHROME</a:t>
            </a:r>
            <a:endParaRPr lang="ru-RU" dirty="0">
              <a:solidFill>
                <a:schemeClr val="bg1"/>
              </a:solidFill>
            </a:endParaRPr>
          </a:p>
        </p:txBody>
      </p:sp>
      <p:sp>
        <p:nvSpPr>
          <p:cNvPr id="3" name="Текст 2"/>
          <p:cNvSpPr>
            <a:spLocks noGrp="1"/>
          </p:cNvSpPr>
          <p:nvPr>
            <p:ph type="body" idx="1"/>
          </p:nvPr>
        </p:nvSpPr>
        <p:spPr>
          <a:xfrm>
            <a:off x="395536" y="1628800"/>
            <a:ext cx="8136904" cy="4248472"/>
          </a:xfrm>
        </p:spPr>
        <p:txBody>
          <a:bodyPr>
            <a:normAutofit/>
          </a:bodyPr>
          <a:lstStyle/>
          <a:p>
            <a:r>
              <a:rPr lang="en-US" b="1" dirty="0" smtClean="0">
                <a:solidFill>
                  <a:schemeClr val="bg1"/>
                </a:solidFill>
              </a:rPr>
              <a:t>Google Chr</a:t>
            </a:r>
            <a:r>
              <a:rPr lang="en-US" b="1" dirty="0" smtClean="0">
                <a:solidFill>
                  <a:schemeClr val="bg1"/>
                </a:solidFill>
              </a:rPr>
              <a:t>ome</a:t>
            </a:r>
            <a:r>
              <a:rPr lang="ru-RU" b="1" dirty="0" smtClean="0">
                <a:solidFill>
                  <a:schemeClr val="bg1"/>
                </a:solidFill>
              </a:rPr>
              <a:t> </a:t>
            </a:r>
            <a:r>
              <a:rPr lang="en-US" dirty="0" smtClean="0">
                <a:solidFill>
                  <a:schemeClr val="bg1"/>
                </a:solidFill>
              </a:rPr>
              <a:t>is </a:t>
            </a:r>
            <a:r>
              <a:rPr lang="en-US" dirty="0" smtClean="0">
                <a:solidFill>
                  <a:schemeClr val="bg1">
                    <a:lumMod val="95000"/>
                    <a:lumOff val="5000"/>
                  </a:schemeClr>
                </a:solidFill>
              </a:rPr>
              <a:t>a freeware web browser</a:t>
            </a:r>
            <a:r>
              <a:rPr lang="en-US" baseline="30000" dirty="0" smtClean="0">
                <a:solidFill>
                  <a:schemeClr val="bg1">
                    <a:lumMod val="95000"/>
                    <a:lumOff val="5000"/>
                  </a:schemeClr>
                </a:solidFill>
              </a:rPr>
              <a:t> </a:t>
            </a:r>
            <a:r>
              <a:rPr lang="en-US" dirty="0" smtClean="0">
                <a:solidFill>
                  <a:schemeClr val="bg1">
                    <a:lumMod val="95000"/>
                    <a:lumOff val="5000"/>
                  </a:schemeClr>
                </a:solidFill>
              </a:rPr>
              <a:t>developed by Google. It used the </a:t>
            </a:r>
            <a:r>
              <a:rPr lang="en-US" dirty="0" err="1" smtClean="0">
                <a:solidFill>
                  <a:schemeClr val="bg1">
                    <a:lumMod val="95000"/>
                    <a:lumOff val="5000"/>
                  </a:schemeClr>
                </a:solidFill>
              </a:rPr>
              <a:t>WebKit</a:t>
            </a:r>
            <a:r>
              <a:rPr lang="en-US" dirty="0" smtClean="0">
                <a:solidFill>
                  <a:schemeClr val="bg1">
                    <a:lumMod val="95000"/>
                    <a:lumOff val="5000"/>
                  </a:schemeClr>
                </a:solidFill>
              </a:rPr>
              <a:t> layout engine until version 27 and, with the exception of its </a:t>
            </a:r>
            <a:r>
              <a:rPr lang="en-US" dirty="0" err="1" smtClean="0">
                <a:solidFill>
                  <a:schemeClr val="bg1">
                    <a:lumMod val="95000"/>
                    <a:lumOff val="5000"/>
                  </a:schemeClr>
                </a:solidFill>
              </a:rPr>
              <a:t>iOS</a:t>
            </a:r>
            <a:r>
              <a:rPr lang="en-US" dirty="0" smtClean="0">
                <a:solidFill>
                  <a:schemeClr val="bg1">
                    <a:lumMod val="95000"/>
                    <a:lumOff val="5000"/>
                  </a:schemeClr>
                </a:solidFill>
              </a:rPr>
              <a:t> releases, from version 28 and beyond uses the </a:t>
            </a:r>
            <a:r>
              <a:rPr lang="en-US" dirty="0" err="1" smtClean="0">
                <a:solidFill>
                  <a:schemeClr val="bg1">
                    <a:lumMod val="95000"/>
                    <a:lumOff val="5000"/>
                  </a:schemeClr>
                </a:solidFill>
              </a:rPr>
              <a:t>WebKit</a:t>
            </a:r>
            <a:r>
              <a:rPr lang="en-US" dirty="0" smtClean="0">
                <a:solidFill>
                  <a:schemeClr val="bg1">
                    <a:lumMod val="95000"/>
                    <a:lumOff val="5000"/>
                  </a:schemeClr>
                </a:solidFill>
              </a:rPr>
              <a:t> fork </a:t>
            </a:r>
            <a:r>
              <a:rPr lang="en-US" dirty="0" err="1" smtClean="0">
                <a:solidFill>
                  <a:schemeClr val="bg1">
                    <a:lumMod val="95000"/>
                    <a:lumOff val="5000"/>
                  </a:schemeClr>
                </a:solidFill>
              </a:rPr>
              <a:t>Blink.It</a:t>
            </a:r>
            <a:r>
              <a:rPr lang="en-US" dirty="0" smtClean="0">
                <a:solidFill>
                  <a:schemeClr val="bg1">
                    <a:lumMod val="95000"/>
                    <a:lumOff val="5000"/>
                  </a:schemeClr>
                </a:solidFill>
              </a:rPr>
              <a:t> was first released as a beta version for Microsoft Windows on September 2, 2008, and as a stable public release on December 11, 2008.</a:t>
            </a:r>
          </a:p>
          <a:p>
            <a:r>
              <a:rPr lang="en-US" dirty="0" smtClean="0">
                <a:solidFill>
                  <a:schemeClr val="bg1">
                    <a:lumMod val="95000"/>
                    <a:lumOff val="5000"/>
                  </a:schemeClr>
                </a:solidFill>
              </a:rPr>
              <a:t>As of 2013, </a:t>
            </a:r>
            <a:r>
              <a:rPr lang="en-US" dirty="0" err="1" smtClean="0">
                <a:solidFill>
                  <a:schemeClr val="bg1">
                    <a:lumMod val="95000"/>
                    <a:lumOff val="5000"/>
                  </a:schemeClr>
                </a:solidFill>
              </a:rPr>
              <a:t>StatCounter</a:t>
            </a:r>
            <a:r>
              <a:rPr lang="en-US" dirty="0" smtClean="0">
                <a:solidFill>
                  <a:schemeClr val="bg1">
                    <a:lumMod val="95000"/>
                    <a:lumOff val="5000"/>
                  </a:schemeClr>
                </a:solidFill>
              </a:rPr>
              <a:t> estimates that Google Chrome has a 39% worldwide usage share of web browsers, making it the most widely used web browser in the world.</a:t>
            </a:r>
          </a:p>
          <a:p>
            <a:r>
              <a:rPr lang="en-US" dirty="0" smtClean="0">
                <a:solidFill>
                  <a:schemeClr val="bg1">
                    <a:lumMod val="95000"/>
                    <a:lumOff val="5000"/>
                  </a:schemeClr>
                </a:solidFill>
              </a:rPr>
              <a:t>In September 2008, Google released the majority of Chrome's source code as an open source project called Chromium on which Chrome releases are still based. Notable components that are not open source are the built-in PDF viewer and the built-in Flash player</a:t>
            </a:r>
            <a:r>
              <a:rPr lang="en-US" dirty="0" smtClean="0"/>
              <a:t>.</a:t>
            </a:r>
          </a:p>
          <a:p>
            <a:endParaRPr lang="ru-RU" dirty="0"/>
          </a:p>
        </p:txBody>
      </p:sp>
    </p:spTree>
  </p:cSld>
  <p:clrMapOvr>
    <a:masterClrMapping/>
  </p:clrMapOvr>
  <p:transition spd="slow" advTm="10155">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384" y="5715000"/>
            <a:ext cx="5544616" cy="1143000"/>
          </a:xfrm>
        </p:spPr>
        <p:txBody>
          <a:bodyPr/>
          <a:lstStyle/>
          <a:p>
            <a:r>
              <a:rPr lang="en-US" dirty="0" smtClean="0"/>
              <a:t>GOOGLE GLASS</a:t>
            </a:r>
            <a:endParaRPr lang="ru-RU" dirty="0"/>
          </a:p>
        </p:txBody>
      </p:sp>
      <p:pic>
        <p:nvPicPr>
          <p:cNvPr id="4" name="Содержимое 3" descr="google-glass1.jpg"/>
          <p:cNvPicPr>
            <a:picLocks noGrp="1" noChangeAspect="1"/>
          </p:cNvPicPr>
          <p:nvPr>
            <p:ph idx="1"/>
          </p:nvPr>
        </p:nvPicPr>
        <p:blipFill>
          <a:blip r:embed="rId2" cstate="print"/>
          <a:stretch>
            <a:fillRect/>
          </a:stretch>
        </p:blipFill>
        <p:spPr>
          <a:xfrm>
            <a:off x="0" y="0"/>
            <a:ext cx="9158485" cy="6858000"/>
          </a:xfrm>
        </p:spPr>
      </p:pic>
      <p:sp>
        <p:nvSpPr>
          <p:cNvPr id="5" name="TextBox 4"/>
          <p:cNvSpPr txBox="1"/>
          <p:nvPr/>
        </p:nvSpPr>
        <p:spPr>
          <a:xfrm rot="10800000" flipV="1">
            <a:off x="0" y="0"/>
            <a:ext cx="2771800" cy="6863417"/>
          </a:xfrm>
          <a:prstGeom prst="rect">
            <a:avLst/>
          </a:prstGeom>
          <a:noFill/>
        </p:spPr>
        <p:txBody>
          <a:bodyPr wrap="square" rtlCol="0">
            <a:spAutoFit/>
          </a:bodyPr>
          <a:lstStyle/>
          <a:p>
            <a:r>
              <a:rPr lang="en-US" sz="1100" b="1" dirty="0">
                <a:solidFill>
                  <a:schemeClr val="bg1"/>
                </a:solidFill>
              </a:rPr>
              <a:t>Google Glass</a:t>
            </a:r>
            <a:r>
              <a:rPr lang="en-US" sz="1100" dirty="0">
                <a:solidFill>
                  <a:schemeClr val="bg1"/>
                </a:solidFill>
              </a:rPr>
              <a:t> is a </a:t>
            </a:r>
            <a:r>
              <a:rPr lang="en-US" sz="1100" dirty="0" smtClean="0">
                <a:solidFill>
                  <a:schemeClr val="bg1"/>
                </a:solidFill>
              </a:rPr>
              <a:t>wearable </a:t>
            </a:r>
            <a:r>
              <a:rPr lang="en-US" sz="1100" dirty="0">
                <a:solidFill>
                  <a:schemeClr val="bg1"/>
                </a:solidFill>
              </a:rPr>
              <a:t>computer with an optical head-mounted display (OHMD) that is being developed by Google in the </a:t>
            </a:r>
            <a:r>
              <a:rPr lang="en-US" sz="1100" b="1" dirty="0">
                <a:solidFill>
                  <a:schemeClr val="bg1"/>
                </a:solidFill>
              </a:rPr>
              <a:t>Project Glass</a:t>
            </a:r>
            <a:r>
              <a:rPr lang="en-US" sz="1100" dirty="0">
                <a:solidFill>
                  <a:schemeClr val="bg1"/>
                </a:solidFill>
              </a:rPr>
              <a:t> </a:t>
            </a:r>
            <a:r>
              <a:rPr lang="en-US" sz="1100" dirty="0" err="1" smtClean="0">
                <a:solidFill>
                  <a:schemeClr val="bg1"/>
                </a:solidFill>
              </a:rPr>
              <a:t>researce</a:t>
            </a:r>
            <a:r>
              <a:rPr lang="en-US" sz="1100" dirty="0" smtClean="0">
                <a:solidFill>
                  <a:schemeClr val="bg1"/>
                </a:solidFill>
              </a:rPr>
              <a:t> </a:t>
            </a:r>
            <a:r>
              <a:rPr lang="en-US" sz="1100" dirty="0">
                <a:solidFill>
                  <a:schemeClr val="bg1"/>
                </a:solidFill>
              </a:rPr>
              <a:t>and development </a:t>
            </a:r>
            <a:r>
              <a:rPr lang="en-US" sz="1100" dirty="0" err="1" smtClean="0">
                <a:solidFill>
                  <a:schemeClr val="bg1"/>
                </a:solidFill>
              </a:rPr>
              <a:t>project,with</a:t>
            </a:r>
            <a:r>
              <a:rPr lang="en-US" sz="1100" dirty="0" smtClean="0">
                <a:solidFill>
                  <a:schemeClr val="bg1"/>
                </a:solidFill>
              </a:rPr>
              <a:t> </a:t>
            </a:r>
            <a:r>
              <a:rPr lang="en-US" sz="1100" dirty="0">
                <a:solidFill>
                  <a:schemeClr val="bg1"/>
                </a:solidFill>
              </a:rPr>
              <a:t>a mission of producing a mass-market ubiquitous </a:t>
            </a:r>
            <a:r>
              <a:rPr lang="en-US" sz="1100" dirty="0" err="1" smtClean="0">
                <a:solidFill>
                  <a:schemeClr val="bg1"/>
                </a:solidFill>
              </a:rPr>
              <a:t>computer.Google</a:t>
            </a:r>
            <a:r>
              <a:rPr lang="en-US" sz="1100" dirty="0" smtClean="0">
                <a:solidFill>
                  <a:schemeClr val="bg1"/>
                </a:solidFill>
              </a:rPr>
              <a:t> </a:t>
            </a:r>
            <a:r>
              <a:rPr lang="en-US" sz="1100" dirty="0">
                <a:solidFill>
                  <a:schemeClr val="bg1"/>
                </a:solidFill>
              </a:rPr>
              <a:t>Glass displays information in a </a:t>
            </a:r>
            <a:r>
              <a:rPr lang="en-US" sz="1100" dirty="0" err="1">
                <a:solidFill>
                  <a:schemeClr val="bg1"/>
                </a:solidFill>
              </a:rPr>
              <a:t>smartphone</a:t>
            </a:r>
            <a:r>
              <a:rPr lang="en-US" sz="1100" dirty="0">
                <a:solidFill>
                  <a:schemeClr val="bg1"/>
                </a:solidFill>
              </a:rPr>
              <a:t>-like hands-free </a:t>
            </a:r>
            <a:r>
              <a:rPr lang="en-US" sz="1100" dirty="0" err="1" smtClean="0">
                <a:solidFill>
                  <a:schemeClr val="bg1"/>
                </a:solidFill>
              </a:rPr>
              <a:t>format,that</a:t>
            </a:r>
            <a:r>
              <a:rPr lang="en-US" sz="1100" dirty="0" smtClean="0">
                <a:solidFill>
                  <a:schemeClr val="bg1"/>
                </a:solidFill>
              </a:rPr>
              <a:t> </a:t>
            </a:r>
            <a:r>
              <a:rPr lang="en-US" sz="1100" dirty="0">
                <a:solidFill>
                  <a:schemeClr val="bg1"/>
                </a:solidFill>
              </a:rPr>
              <a:t>can communicate with the Internet </a:t>
            </a:r>
            <a:r>
              <a:rPr lang="en-US" sz="1100" dirty="0" err="1">
                <a:solidFill>
                  <a:schemeClr val="bg1"/>
                </a:solidFill>
              </a:rPr>
              <a:t>vianatural</a:t>
            </a:r>
            <a:r>
              <a:rPr lang="en-US" sz="1100" dirty="0">
                <a:solidFill>
                  <a:schemeClr val="bg1"/>
                </a:solidFill>
              </a:rPr>
              <a:t> </a:t>
            </a:r>
            <a:r>
              <a:rPr lang="en-US" sz="1100" dirty="0" smtClean="0">
                <a:solidFill>
                  <a:schemeClr val="bg1"/>
                </a:solidFill>
              </a:rPr>
              <a:t>language voice </a:t>
            </a:r>
            <a:r>
              <a:rPr lang="en-US" sz="1100" dirty="0">
                <a:solidFill>
                  <a:schemeClr val="bg1"/>
                </a:solidFill>
              </a:rPr>
              <a:t>commands</a:t>
            </a:r>
            <a:r>
              <a:rPr lang="en-US" sz="1100" dirty="0" smtClean="0">
                <a:solidFill>
                  <a:schemeClr val="bg1"/>
                </a:solidFill>
              </a:rPr>
              <a:t>.</a:t>
            </a:r>
            <a:endParaRPr lang="en-US" sz="1100" dirty="0">
              <a:solidFill>
                <a:schemeClr val="bg1"/>
              </a:solidFill>
            </a:endParaRPr>
          </a:p>
          <a:p>
            <a:r>
              <a:rPr lang="en-US" sz="1100" dirty="0">
                <a:solidFill>
                  <a:schemeClr val="bg1"/>
                </a:solidFill>
              </a:rPr>
              <a:t>While the frames do not currently have lenses fitted to them, Google is considering partnerships with sunglass retailers such as Ray-Ban or </a:t>
            </a:r>
            <a:r>
              <a:rPr lang="en-US" sz="1100" dirty="0" err="1" smtClean="0">
                <a:solidFill>
                  <a:schemeClr val="bg1"/>
                </a:solidFill>
              </a:rPr>
              <a:t>Warby</a:t>
            </a:r>
            <a:r>
              <a:rPr lang="en-US" sz="1100" dirty="0" smtClean="0">
                <a:solidFill>
                  <a:schemeClr val="bg1"/>
                </a:solidFill>
              </a:rPr>
              <a:t> </a:t>
            </a:r>
            <a:r>
              <a:rPr lang="en-US" sz="1100" dirty="0">
                <a:solidFill>
                  <a:schemeClr val="bg1"/>
                </a:solidFill>
              </a:rPr>
              <a:t>Parker, and may also open retail stores to allow customers to try on the </a:t>
            </a:r>
            <a:r>
              <a:rPr lang="en-US" sz="1100" dirty="0" err="1" smtClean="0">
                <a:solidFill>
                  <a:schemeClr val="bg1"/>
                </a:solidFill>
              </a:rPr>
              <a:t>device.The</a:t>
            </a:r>
            <a:r>
              <a:rPr lang="en-US" sz="1100" dirty="0" smtClean="0">
                <a:solidFill>
                  <a:schemeClr val="bg1"/>
                </a:solidFill>
              </a:rPr>
              <a:t> </a:t>
            </a:r>
            <a:r>
              <a:rPr lang="en-US" sz="1100" dirty="0">
                <a:solidFill>
                  <a:schemeClr val="bg1"/>
                </a:solidFill>
              </a:rPr>
              <a:t>Explorer Edition cannot be used by people who wear prescription glasses, but Google has confirmed that Glass will eventually work with frames and lenses that match the wearer's prescription; the glasses will be modular and therefore possibly attachable to normal prescription glasses</a:t>
            </a:r>
            <a:r>
              <a:rPr lang="en-US" sz="1100" dirty="0" smtClean="0">
                <a:solidFill>
                  <a:schemeClr val="bg1"/>
                </a:solidFill>
              </a:rPr>
              <a:t>.</a:t>
            </a:r>
            <a:endParaRPr lang="en-US" sz="1100" dirty="0">
              <a:solidFill>
                <a:schemeClr val="bg1"/>
              </a:solidFill>
            </a:endParaRPr>
          </a:p>
          <a:p>
            <a:r>
              <a:rPr lang="en-US" sz="1100" dirty="0">
                <a:solidFill>
                  <a:schemeClr val="bg1"/>
                </a:solidFill>
              </a:rPr>
              <a:t>Glass is being developed by Google </a:t>
            </a:r>
            <a:r>
              <a:rPr lang="en-US" sz="1100" dirty="0" err="1" smtClean="0">
                <a:solidFill>
                  <a:schemeClr val="bg1"/>
                </a:solidFill>
              </a:rPr>
              <a:t>X,which</a:t>
            </a:r>
            <a:r>
              <a:rPr lang="en-US" sz="1100" dirty="0" smtClean="0">
                <a:solidFill>
                  <a:schemeClr val="bg1"/>
                </a:solidFill>
              </a:rPr>
              <a:t> </a:t>
            </a:r>
            <a:r>
              <a:rPr lang="en-US" sz="1100" dirty="0">
                <a:solidFill>
                  <a:schemeClr val="bg1"/>
                </a:solidFill>
              </a:rPr>
              <a:t>has worked on other futuristic technologies such as driverless cars. The project was announced on </a:t>
            </a:r>
            <a:r>
              <a:rPr lang="en-US" sz="1100" dirty="0" smtClean="0">
                <a:solidFill>
                  <a:schemeClr val="bg1"/>
                </a:solidFill>
              </a:rPr>
              <a:t>Google+ by </a:t>
            </a:r>
            <a:r>
              <a:rPr lang="en-US" sz="1100" dirty="0">
                <a:solidFill>
                  <a:schemeClr val="bg1"/>
                </a:solidFill>
              </a:rPr>
              <a:t>Project Glass lead </a:t>
            </a:r>
            <a:r>
              <a:rPr lang="en-US" sz="1100" dirty="0" err="1">
                <a:solidFill>
                  <a:schemeClr val="bg1"/>
                </a:solidFill>
              </a:rPr>
              <a:t>Babak</a:t>
            </a:r>
            <a:r>
              <a:rPr lang="en-US" sz="1100" dirty="0">
                <a:solidFill>
                  <a:schemeClr val="bg1"/>
                </a:solidFill>
              </a:rPr>
              <a:t> </a:t>
            </a:r>
            <a:r>
              <a:rPr lang="en-US" sz="1100" dirty="0" err="1">
                <a:solidFill>
                  <a:schemeClr val="bg1"/>
                </a:solidFill>
              </a:rPr>
              <a:t>Parviz</a:t>
            </a:r>
            <a:r>
              <a:rPr lang="en-US" sz="1100" dirty="0">
                <a:solidFill>
                  <a:schemeClr val="bg1"/>
                </a:solidFill>
              </a:rPr>
              <a:t>, an electrical engineer who has also worked on putting displays into contact lenses; Steve Lee, a product manager and "</a:t>
            </a:r>
            <a:r>
              <a:rPr lang="en-US" sz="1100" dirty="0" err="1">
                <a:solidFill>
                  <a:schemeClr val="bg1"/>
                </a:solidFill>
              </a:rPr>
              <a:t>geolocation</a:t>
            </a:r>
            <a:r>
              <a:rPr lang="en-US" sz="1100" dirty="0">
                <a:solidFill>
                  <a:schemeClr val="bg1"/>
                </a:solidFill>
              </a:rPr>
              <a:t> specialist"; and Sebastian </a:t>
            </a:r>
            <a:r>
              <a:rPr lang="en-US" sz="1100" dirty="0" err="1">
                <a:solidFill>
                  <a:schemeClr val="bg1"/>
                </a:solidFill>
              </a:rPr>
              <a:t>Thrun</a:t>
            </a:r>
            <a:r>
              <a:rPr lang="en-US" sz="1100" dirty="0">
                <a:solidFill>
                  <a:schemeClr val="bg1"/>
                </a:solidFill>
              </a:rPr>
              <a:t>, who developed </a:t>
            </a:r>
            <a:r>
              <a:rPr lang="en-US" sz="1100" dirty="0" err="1">
                <a:solidFill>
                  <a:schemeClr val="bg1"/>
                </a:solidFill>
              </a:rPr>
              <a:t>Udacity</a:t>
            </a:r>
            <a:r>
              <a:rPr lang="en-US" sz="1100" dirty="0">
                <a:solidFill>
                  <a:schemeClr val="bg1"/>
                </a:solidFill>
              </a:rPr>
              <a:t> as well as worked on the autonomous car project</a:t>
            </a:r>
            <a:r>
              <a:rPr lang="en-US" sz="1100" dirty="0" smtClean="0">
                <a:solidFill>
                  <a:schemeClr val="bg1"/>
                </a:solidFill>
              </a:rPr>
              <a:t>.</a:t>
            </a:r>
            <a:r>
              <a:rPr lang="en-US" sz="1100" dirty="0">
                <a:solidFill>
                  <a:schemeClr val="bg1"/>
                </a:solidFill>
              </a:rPr>
              <a:t> Google has patented the design of Project Glass</a:t>
            </a:r>
            <a:r>
              <a:rPr lang="en-US" sz="1100" dirty="0" smtClean="0">
                <a:solidFill>
                  <a:schemeClr val="bg1"/>
                </a:solidFill>
              </a:rPr>
              <a:t>.</a:t>
            </a:r>
            <a:r>
              <a:rPr lang="en-US" sz="1100" dirty="0">
                <a:solidFill>
                  <a:schemeClr val="bg1"/>
                </a:solidFill>
              </a:rPr>
              <a:t> Thad </a:t>
            </a:r>
            <a:r>
              <a:rPr lang="en-US" sz="1100" dirty="0" err="1" smtClean="0">
                <a:solidFill>
                  <a:schemeClr val="bg1"/>
                </a:solidFill>
              </a:rPr>
              <a:t>Starner</a:t>
            </a:r>
            <a:r>
              <a:rPr lang="en-US" sz="1100" dirty="0" smtClean="0">
                <a:solidFill>
                  <a:schemeClr val="bg1"/>
                </a:solidFill>
              </a:rPr>
              <a:t>. </a:t>
            </a:r>
            <a:r>
              <a:rPr lang="en-US" sz="1100" dirty="0">
                <a:solidFill>
                  <a:schemeClr val="bg1"/>
                </a:solidFill>
              </a:rPr>
              <a:t>an augmented reality expert, is a technical lead/manager on the project.</a:t>
            </a:r>
          </a:p>
        </p:txBody>
      </p:sp>
    </p:spTree>
  </p:cSld>
  <p:clrMapOvr>
    <a:masterClrMapping/>
  </p:clrMapOvr>
  <p:transition spd="slow" advTm="11295">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1e50da-a3cd-4ccc-b38c-9a670bfa237e.jpg"/>
          <p:cNvPicPr>
            <a:picLocks noChangeAspect="1"/>
          </p:cNvPicPr>
          <p:nvPr/>
        </p:nvPicPr>
        <p:blipFill>
          <a:blip r:embed="rId2" cstate="print"/>
          <a:stretch>
            <a:fillRect/>
          </a:stretch>
        </p:blipFill>
        <p:spPr>
          <a:xfrm>
            <a:off x="0" y="0"/>
            <a:ext cx="9080886" cy="6858000"/>
          </a:xfrm>
          <a:prstGeom prst="rect">
            <a:avLst/>
          </a:prstGeom>
        </p:spPr>
      </p:pic>
      <p:sp>
        <p:nvSpPr>
          <p:cNvPr id="2" name="Заголовок 1"/>
          <p:cNvSpPr>
            <a:spLocks noGrp="1"/>
          </p:cNvSpPr>
          <p:nvPr>
            <p:ph type="title"/>
          </p:nvPr>
        </p:nvSpPr>
        <p:spPr>
          <a:xfrm>
            <a:off x="0" y="0"/>
            <a:ext cx="5050904" cy="1143000"/>
          </a:xfrm>
        </p:spPr>
        <p:txBody>
          <a:bodyPr/>
          <a:lstStyle/>
          <a:p>
            <a:r>
              <a:rPr lang="en-US" dirty="0" smtClean="0">
                <a:solidFill>
                  <a:schemeClr val="bg1">
                    <a:lumMod val="95000"/>
                    <a:lumOff val="5000"/>
                  </a:schemeClr>
                </a:solidFill>
              </a:rPr>
              <a:t>speaking sneakers</a:t>
            </a:r>
            <a:endParaRPr lang="ru-RU" dirty="0">
              <a:solidFill>
                <a:schemeClr val="bg1">
                  <a:lumMod val="95000"/>
                  <a:lumOff val="5000"/>
                </a:schemeClr>
              </a:solidFill>
            </a:endParaRPr>
          </a:p>
        </p:txBody>
      </p:sp>
      <p:sp>
        <p:nvSpPr>
          <p:cNvPr id="3" name="Содержимое 2"/>
          <p:cNvSpPr>
            <a:spLocks noGrp="1"/>
          </p:cNvSpPr>
          <p:nvPr>
            <p:ph idx="1"/>
          </p:nvPr>
        </p:nvSpPr>
        <p:spPr>
          <a:xfrm>
            <a:off x="5220072" y="0"/>
            <a:ext cx="3923928" cy="6858000"/>
          </a:xfrm>
        </p:spPr>
        <p:txBody>
          <a:bodyPr>
            <a:normAutofit fontScale="55000" lnSpcReduction="20000"/>
          </a:bodyPr>
          <a:lstStyle/>
          <a:p>
            <a:pPr fontAlgn="base"/>
            <a:r>
              <a:rPr lang="en-US" cap="all" dirty="0" smtClean="0">
                <a:solidFill>
                  <a:srgbClr val="FF0000"/>
                </a:solidFill>
              </a:rPr>
              <a:t/>
            </a:r>
            <a:br>
              <a:rPr lang="en-US" cap="all" dirty="0" smtClean="0">
                <a:solidFill>
                  <a:srgbClr val="FF0000"/>
                </a:solidFill>
              </a:rPr>
            </a:br>
            <a:r>
              <a:rPr lang="en-US" dirty="0" smtClean="0">
                <a:solidFill>
                  <a:srgbClr val="FF0000"/>
                </a:solidFill>
              </a:rPr>
              <a:t>.</a:t>
            </a:r>
            <a:r>
              <a:rPr lang="en-US" dirty="0" smtClean="0">
                <a:solidFill>
                  <a:schemeClr val="bg1"/>
                </a:solidFill>
              </a:rPr>
              <a:t>Google</a:t>
            </a:r>
            <a:r>
              <a:rPr lang="en-US" dirty="0" smtClean="0">
                <a:solidFill>
                  <a:schemeClr val="bg1"/>
                </a:solidFill>
              </a:rPr>
              <a:t> clearly wants to change every aspect of our lives, from cars that drive themselves, to glasses that superimpose data on our vision, to its most recent effort, shoes that talk to you. Yes, at South By Southwest, Google announced talking high-topped sneakers that react to your activity – or lack thereof – by providing snarky vocal feedback. Like, “I love the feel of wind in my laces” when you’re pounding pavement, and “This is boring” when you’re not. Because, you know, what we’ve been missing in life are shoes that talk. After all, it’s important to know what our feet are thinking.</a:t>
            </a:r>
          </a:p>
          <a:p>
            <a:pPr fontAlgn="base"/>
            <a:endParaRPr lang="en-US" dirty="0" smtClean="0">
              <a:solidFill>
                <a:schemeClr val="bg1"/>
              </a:solidFill>
            </a:endParaRPr>
          </a:p>
          <a:p>
            <a:pPr fontAlgn="base"/>
            <a:endParaRPr lang="en-US" dirty="0" smtClean="0">
              <a:solidFill>
                <a:schemeClr val="bg1"/>
              </a:solidFill>
            </a:endParaRPr>
          </a:p>
          <a:p>
            <a:pPr fontAlgn="base"/>
            <a:endParaRPr lang="en-US" dirty="0" smtClean="0">
              <a:solidFill>
                <a:schemeClr val="bg1"/>
              </a:solidFill>
            </a:endParaRPr>
          </a:p>
          <a:p>
            <a:pPr fontAlgn="base"/>
            <a:r>
              <a:rPr lang="en-US" dirty="0" smtClean="0">
                <a:solidFill>
                  <a:srgbClr val="FF0000"/>
                </a:solidFill>
              </a:rPr>
              <a:t>Of </a:t>
            </a:r>
            <a:r>
              <a:rPr lang="en-US" dirty="0" smtClean="0">
                <a:solidFill>
                  <a:srgbClr val="FF0000"/>
                </a:solidFill>
              </a:rPr>
              <a:t>course, it isn’t our feet talking, so much as Google interpreting what our feet would say, because who knows more about feet than Google? To be fair, they did team up with Adidas, which does know something about feet, and there are no plans to bring these shoes to market, but I’m </a:t>
            </a:r>
            <a:r>
              <a:rPr lang="en-US" dirty="0" smtClean="0">
                <a:solidFill>
                  <a:schemeClr val="bg1"/>
                </a:solidFill>
              </a:rPr>
              <a:t>still not sure this is a great idea</a:t>
            </a:r>
            <a:endParaRPr lang="ru-RU" dirty="0">
              <a:solidFill>
                <a:schemeClr val="bg1"/>
              </a:solidFill>
            </a:endParaRPr>
          </a:p>
        </p:txBody>
      </p:sp>
    </p:spTree>
  </p:cSld>
  <p:clrMapOvr>
    <a:masterClrMapping/>
  </p:clrMapOvr>
  <p:transition spd="slow" advTm="13276">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jpg"/>
          <p:cNvPicPr>
            <a:picLocks noChangeAspect="1"/>
          </p:cNvPicPr>
          <p:nvPr/>
        </p:nvPicPr>
        <p:blipFill>
          <a:blip r:embed="rId2" cstate="print"/>
          <a:stretch>
            <a:fillRect/>
          </a:stretch>
        </p:blipFill>
        <p:spPr>
          <a:xfrm>
            <a:off x="179512" y="0"/>
            <a:ext cx="9144000" cy="6858000"/>
          </a:xfrm>
          <a:prstGeom prst="rect">
            <a:avLst/>
          </a:prstGeom>
        </p:spPr>
      </p:pic>
      <p:sp>
        <p:nvSpPr>
          <p:cNvPr id="4" name="Заголовок 1"/>
          <p:cNvSpPr>
            <a:spLocks noGrp="1"/>
          </p:cNvSpPr>
          <p:nvPr>
            <p:ph type="body" idx="1"/>
          </p:nvPr>
        </p:nvSpPr>
        <p:spPr>
          <a:xfrm>
            <a:off x="467544" y="188640"/>
            <a:ext cx="8352606" cy="6409010"/>
          </a:xfrm>
        </p:spPr>
        <p:txBody>
          <a:bodyPr>
            <a:normAutofit/>
          </a:bodyPr>
          <a:lstStyle/>
          <a:p>
            <a:pPr algn="just"/>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Google has </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also acquired </a:t>
            </a:r>
            <a:r>
              <a:rPr lang="en-US" sz="1700" dirty="0" err="1" smtClean="0">
                <a:effectLst>
                  <a:outerShdw blurRad="38100" dist="38100" dir="2700000" algn="tl">
                    <a:srgbClr val="000000">
                      <a:alpha val="43137"/>
                    </a:srgbClr>
                  </a:outerShdw>
                </a:effectLst>
                <a:latin typeface="Times New Roman" pitchFamily="18" charset="0"/>
                <a:cs typeface="Times New Roman" pitchFamily="18" charset="0"/>
              </a:rPr>
              <a:t>DeepMind</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 Technologies, an artificial intelligence company in London, reportedly for $400 million.</a:t>
            </a:r>
          </a:p>
          <a:p>
            <a:pPr algn="just"/>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A Google representative confirmed the deal Sunday via email, but said the company’s isn’t providing any additional information at this time.</a:t>
            </a:r>
          </a:p>
          <a:p>
            <a:pPr algn="just"/>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News website Re/code said in a </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report </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 on Sunday that Google was paying $400 million for the company, founded by games prodigy and neuroscientist </a:t>
            </a:r>
            <a:r>
              <a:rPr lang="en-US" sz="1700" dirty="0" err="1" smtClean="0">
                <a:effectLst>
                  <a:outerShdw blurRad="38100" dist="38100" dir="2700000" algn="tl">
                    <a:srgbClr val="000000">
                      <a:alpha val="43137"/>
                    </a:srgbClr>
                  </a:outerShdw>
                </a:effectLst>
                <a:latin typeface="Times New Roman" pitchFamily="18" charset="0"/>
                <a:cs typeface="Times New Roman" pitchFamily="18" charset="0"/>
              </a:rPr>
              <a:t>Demis</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700" dirty="0" err="1" smtClean="0">
                <a:effectLst>
                  <a:outerShdw blurRad="38100" dist="38100" dir="2700000" algn="tl">
                    <a:srgbClr val="000000">
                      <a:alpha val="43137"/>
                    </a:srgbClr>
                  </a:outerShdw>
                </a:effectLst>
                <a:latin typeface="Times New Roman" pitchFamily="18" charset="0"/>
                <a:cs typeface="Times New Roman" pitchFamily="18" charset="0"/>
              </a:rPr>
              <a:t>Hassabis</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 Shane Legg and Mustafa </a:t>
            </a:r>
            <a:r>
              <a:rPr lang="en-US" sz="1700" dirty="0" err="1" smtClean="0">
                <a:effectLst>
                  <a:outerShdw blurRad="38100" dist="38100" dir="2700000" algn="tl">
                    <a:srgbClr val="000000">
                      <a:alpha val="43137"/>
                    </a:srgbClr>
                  </a:outerShdw>
                </a:effectLst>
                <a:latin typeface="Times New Roman" pitchFamily="18" charset="0"/>
                <a:cs typeface="Times New Roman" pitchFamily="18" charset="0"/>
              </a:rPr>
              <a:t>Suleyman</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The company claims on its website that it combines “the best techniques from machine learning and systems neuroscience to build powerful general-purpose learning algorithms.” It said its first commercial applications are in simulations, e-commerce and games.</a:t>
            </a:r>
          </a:p>
          <a:p>
            <a:pPr algn="just"/>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Google announced this month it was paying $3.2 billion in cash to acquire Nest, a maker of smart smoke alarms and thermostats, in what is seen as a bid to expand into the connected home market. It also acquired in January a security firm called </a:t>
            </a:r>
            <a:r>
              <a:rPr lang="en-US" sz="1700" dirty="0" err="1" smtClean="0">
                <a:effectLst>
                  <a:outerShdw blurRad="38100" dist="38100" dir="2700000" algn="tl">
                    <a:srgbClr val="000000">
                      <a:alpha val="43137"/>
                    </a:srgbClr>
                  </a:outerShdw>
                </a:effectLst>
                <a:latin typeface="Times New Roman" pitchFamily="18" charset="0"/>
                <a:cs typeface="Times New Roman" pitchFamily="18" charset="0"/>
              </a:rPr>
              <a:t>Impermium</a:t>
            </a:r>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 to boost its expertise in countering spam and abuse.</a:t>
            </a:r>
          </a:p>
          <a:p>
            <a:pPr algn="just"/>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The Internet giant said on a research site that much of its work on language, speech, translation, and visual processing relies on machine learning and artificial intelligence. “In all of those tasks and many others, we gather large volumes of direct or indirect evidence of relationships of interest, and we apply learning algorithms to generalize from that evidence to new cases of interest,” it said.</a:t>
            </a:r>
          </a:p>
          <a:p>
            <a:pPr algn="just"/>
            <a:r>
              <a:rPr lang="en-US" sz="1700" dirty="0" smtClean="0">
                <a:effectLst>
                  <a:outerShdw blurRad="38100" dist="38100" dir="2700000" algn="tl">
                    <a:srgbClr val="000000">
                      <a:alpha val="43137"/>
                    </a:srgbClr>
                  </a:outerShdw>
                </a:effectLst>
                <a:latin typeface="Times New Roman" pitchFamily="18" charset="0"/>
                <a:cs typeface="Times New Roman" pitchFamily="18" charset="0"/>
              </a:rPr>
              <a:t>In May, Google launched a Quantum Artificial Intelligence Lab, hosted by NASA’s Ames Research Center. The Universities Space Research Association was to invite researchers around the world to share time on the quantum computer from D-Wave Systems, to study how quantum computing can advance machine learning.</a:t>
            </a:r>
          </a:p>
          <a:p>
            <a:endParaRPr lang="ru-RU" dirty="0">
              <a:solidFill>
                <a:schemeClr val="accent4">
                  <a:lumMod val="75000"/>
                </a:schemeClr>
              </a:solidFill>
            </a:endParaRPr>
          </a:p>
        </p:txBody>
      </p:sp>
      <p:pic>
        <p:nvPicPr>
          <p:cNvPr id="6" name="Рисунок 5" descr="1390853548000-DeepMindlogo.JPG"/>
          <p:cNvPicPr>
            <a:picLocks noChangeAspect="1"/>
          </p:cNvPicPr>
          <p:nvPr/>
        </p:nvPicPr>
        <p:blipFill>
          <a:blip r:embed="rId3" cstate="print"/>
          <a:stretch>
            <a:fillRect/>
          </a:stretch>
        </p:blipFill>
        <p:spPr>
          <a:xfrm>
            <a:off x="8028384" y="5867486"/>
            <a:ext cx="1319039" cy="990514"/>
          </a:xfrm>
          <a:prstGeom prst="rect">
            <a:avLst/>
          </a:prstGeom>
        </p:spPr>
      </p:pic>
    </p:spTree>
  </p:cSld>
  <p:clrMapOvr>
    <a:masterClrMapping/>
  </p:clrMapOvr>
  <p:transition spd="slow" advTm="1117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89</Words>
  <Application>Microsoft Office PowerPoint</Application>
  <PresentationFormat>Экран (4:3)</PresentationFormat>
  <Paragraphs>44</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FILIMONOVA  KATYA FORM 10   </vt:lpstr>
      <vt:lpstr>Слайд 2</vt:lpstr>
      <vt:lpstr>Слайд 3</vt:lpstr>
      <vt:lpstr>Слайд 4</vt:lpstr>
      <vt:lpstr>Development Google</vt:lpstr>
      <vt:lpstr>GOOGLE CHROME</vt:lpstr>
      <vt:lpstr>GOOGLE GLASS</vt:lpstr>
      <vt:lpstr>speaking sneakers</vt:lpstr>
      <vt:lpstr>Слайд 9</vt:lpstr>
      <vt:lpstr>Слайд 10</vt:lpstr>
      <vt:lpstr>Слайд 11</vt:lpstr>
      <vt:lpstr>Слайд 12</vt:lpstr>
    </vt:vector>
  </TitlesOfParts>
  <Company>*Питер-Company*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FILIMONOVA  KATYA FORM 10</dc:title>
  <dc:creator>Дмитрий Каленюк</dc:creator>
  <cp:lastModifiedBy>Дмитрий Каленюк</cp:lastModifiedBy>
  <cp:revision>29</cp:revision>
  <dcterms:created xsi:type="dcterms:W3CDTF">2014-01-28T14:06:21Z</dcterms:created>
  <dcterms:modified xsi:type="dcterms:W3CDTF">2014-01-28T23:02:47Z</dcterms:modified>
</cp:coreProperties>
</file>