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FFFF99"/>
    <a:srgbClr val="FF6600"/>
    <a:srgbClr val="FF9933"/>
    <a:srgbClr val="FFCC66"/>
    <a:srgbClr val="FBD49B"/>
    <a:srgbClr val="FFFF93"/>
    <a:srgbClr val="9966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424C3-FD16-4BA0-B2F1-E7D472AA2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4FB84-DB6D-4517-B229-E82892579AD8}">
      <dgm:prSet phldrT="[Текст]" custT="1"/>
      <dgm:spPr>
        <a:solidFill>
          <a:srgbClr val="996600">
            <a:alpha val="77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збагачення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E57A6-BA34-42F9-8B64-95D1DC72EC9B}" type="parTrans" cxnId="{9A820FBF-CEE3-456F-AFC0-E75E5688786C}">
      <dgm:prSet/>
      <dgm:spPr/>
      <dgm:t>
        <a:bodyPr/>
        <a:lstStyle/>
        <a:p>
          <a:endParaRPr lang="ru-RU"/>
        </a:p>
      </dgm:t>
    </dgm:pt>
    <dgm:pt modelId="{11C1A346-1568-4CB0-8FCA-08D1FBA940EE}" type="sibTrans" cxnId="{9A820FBF-CEE3-456F-AFC0-E75E5688786C}">
      <dgm:prSet/>
      <dgm:spPr/>
      <dgm:t>
        <a:bodyPr/>
        <a:lstStyle/>
        <a:p>
          <a:endParaRPr lang="ru-RU"/>
        </a:p>
      </dgm:t>
    </dgm:pt>
    <dgm:pt modelId="{87A50A8D-566E-4687-8E36-31AC8D6BC1A3}">
      <dgm:prSet phldrT="[Текст]"/>
      <dgm:spPr>
        <a:solidFill>
          <a:srgbClr val="CC66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Виробництво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FF5A4B-669A-4F38-8564-0809E37F68AE}" type="parTrans" cxnId="{7FC278B3-7044-4E82-A075-04134E668AAD}">
      <dgm:prSet/>
      <dgm:spPr/>
      <dgm:t>
        <a:bodyPr/>
        <a:lstStyle/>
        <a:p>
          <a:endParaRPr lang="ru-RU"/>
        </a:p>
      </dgm:t>
    </dgm:pt>
    <dgm:pt modelId="{CAC4A847-78F2-41F6-B019-6D357A309871}" type="sibTrans" cxnId="{7FC278B3-7044-4E82-A075-04134E668AAD}">
      <dgm:prSet/>
      <dgm:spPr/>
      <dgm:t>
        <a:bodyPr/>
        <a:lstStyle/>
        <a:p>
          <a:endParaRPr lang="ru-RU"/>
        </a:p>
      </dgm:t>
    </dgm:pt>
    <dgm:pt modelId="{E9ED333C-B5EA-455C-AB7A-B0D27B0C81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shade val="51000"/>
                <a:satMod val="130000"/>
                <a:alpha val="24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видобування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8F5810-61CA-4CAA-AB21-3D006BD8AC8C}" type="sibTrans" cxnId="{3E588D95-66C1-429A-8F4E-B08B95AAB1DF}">
      <dgm:prSet/>
      <dgm:spPr/>
      <dgm:t>
        <a:bodyPr/>
        <a:lstStyle/>
        <a:p>
          <a:endParaRPr lang="ru-RU"/>
        </a:p>
      </dgm:t>
    </dgm:pt>
    <dgm:pt modelId="{4514478A-9441-4F1E-91C9-B7B43266EA78}" type="parTrans" cxnId="{3E588D95-66C1-429A-8F4E-B08B95AAB1DF}">
      <dgm:prSet/>
      <dgm:spPr/>
      <dgm:t>
        <a:bodyPr/>
        <a:lstStyle/>
        <a:p>
          <a:endParaRPr lang="ru-RU"/>
        </a:p>
      </dgm:t>
    </dgm:pt>
    <dgm:pt modelId="{97B82E84-D941-48AA-BE50-781F0F1B9776}" type="pres">
      <dgm:prSet presAssocID="{89A424C3-FD16-4BA0-B2F1-E7D472AA25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5B060-BF66-487D-91AF-6C541A825335}" type="pres">
      <dgm:prSet presAssocID="{E9ED333C-B5EA-455C-AB7A-B0D27B0C819A}" presName="node" presStyleLbl="node1" presStyleIdx="0" presStyleCnt="3" custScaleX="20911" custScaleY="32258" custLinFactNeighborX="-433" custLinFactNeighborY="-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54C59-BFCC-4942-BDC6-9D76662D795D}" type="pres">
      <dgm:prSet presAssocID="{678F5810-61CA-4CAA-AB21-3D006BD8AC8C}" presName="sibTrans" presStyleCnt="0"/>
      <dgm:spPr/>
    </dgm:pt>
    <dgm:pt modelId="{72F861CC-11C5-4A92-96D7-3EA539641338}" type="pres">
      <dgm:prSet presAssocID="{05C4FB84-DB6D-4517-B229-E82892579AD8}" presName="node" presStyleLbl="node1" presStyleIdx="1" presStyleCnt="3" custScaleX="30247" custScaleY="40060" custLinFactNeighborX="-2253" custLinFactNeighborY="-22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C5375-BCB4-4A4B-857C-09593DCB58D2}" type="pres">
      <dgm:prSet presAssocID="{11C1A346-1568-4CB0-8FCA-08D1FBA940EE}" presName="sibTrans" presStyleCnt="0"/>
      <dgm:spPr/>
    </dgm:pt>
    <dgm:pt modelId="{6195A5CE-AF61-45A0-92FD-9340108A1C32}" type="pres">
      <dgm:prSet presAssocID="{87A50A8D-566E-4687-8E36-31AC8D6BC1A3}" presName="node" presStyleLbl="node1" presStyleIdx="2" presStyleCnt="3" custScaleX="17067" custScaleY="19557" custLinFactNeighborX="-7955" custLinFactNeighborY="-26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88D95-66C1-429A-8F4E-B08B95AAB1DF}" srcId="{89A424C3-FD16-4BA0-B2F1-E7D472AA257A}" destId="{E9ED333C-B5EA-455C-AB7A-B0D27B0C819A}" srcOrd="0" destOrd="0" parTransId="{4514478A-9441-4F1E-91C9-B7B43266EA78}" sibTransId="{678F5810-61CA-4CAA-AB21-3D006BD8AC8C}"/>
    <dgm:cxn modelId="{2748167E-A4A1-4E25-9BE5-83F5574C3035}" type="presOf" srcId="{87A50A8D-566E-4687-8E36-31AC8D6BC1A3}" destId="{6195A5CE-AF61-45A0-92FD-9340108A1C32}" srcOrd="0" destOrd="0" presId="urn:microsoft.com/office/officeart/2005/8/layout/default"/>
    <dgm:cxn modelId="{801D6E22-3CA4-4369-89DD-656EEDB28301}" type="presOf" srcId="{05C4FB84-DB6D-4517-B229-E82892579AD8}" destId="{72F861CC-11C5-4A92-96D7-3EA539641338}" srcOrd="0" destOrd="0" presId="urn:microsoft.com/office/officeart/2005/8/layout/default"/>
    <dgm:cxn modelId="{7FC278B3-7044-4E82-A075-04134E668AAD}" srcId="{89A424C3-FD16-4BA0-B2F1-E7D472AA257A}" destId="{87A50A8D-566E-4687-8E36-31AC8D6BC1A3}" srcOrd="2" destOrd="0" parTransId="{B5FF5A4B-669A-4F38-8564-0809E37F68AE}" sibTransId="{CAC4A847-78F2-41F6-B019-6D357A309871}"/>
    <dgm:cxn modelId="{9A820FBF-CEE3-456F-AFC0-E75E5688786C}" srcId="{89A424C3-FD16-4BA0-B2F1-E7D472AA257A}" destId="{05C4FB84-DB6D-4517-B229-E82892579AD8}" srcOrd="1" destOrd="0" parTransId="{A16E57A6-BA34-42F9-8B64-95D1DC72EC9B}" sibTransId="{11C1A346-1568-4CB0-8FCA-08D1FBA940EE}"/>
    <dgm:cxn modelId="{95A7522E-C9E5-47DF-8C45-9C86E1A76948}" type="presOf" srcId="{E9ED333C-B5EA-455C-AB7A-B0D27B0C819A}" destId="{2A95B060-BF66-487D-91AF-6C541A825335}" srcOrd="0" destOrd="0" presId="urn:microsoft.com/office/officeart/2005/8/layout/default"/>
    <dgm:cxn modelId="{36CF3B2B-AA24-48F7-88D7-D8000A2B1742}" type="presOf" srcId="{89A424C3-FD16-4BA0-B2F1-E7D472AA257A}" destId="{97B82E84-D941-48AA-BE50-781F0F1B9776}" srcOrd="0" destOrd="0" presId="urn:microsoft.com/office/officeart/2005/8/layout/default"/>
    <dgm:cxn modelId="{E5C5F82B-9840-41EA-9E75-DF790B3FA215}" type="presParOf" srcId="{97B82E84-D941-48AA-BE50-781F0F1B9776}" destId="{2A95B060-BF66-487D-91AF-6C541A825335}" srcOrd="0" destOrd="0" presId="urn:microsoft.com/office/officeart/2005/8/layout/default"/>
    <dgm:cxn modelId="{49FDB7ED-03B1-4707-8E75-EEBA26667569}" type="presParOf" srcId="{97B82E84-D941-48AA-BE50-781F0F1B9776}" destId="{29754C59-BFCC-4942-BDC6-9D76662D795D}" srcOrd="1" destOrd="0" presId="urn:microsoft.com/office/officeart/2005/8/layout/default"/>
    <dgm:cxn modelId="{34A3674F-C04A-4B03-847F-30D63B7A861E}" type="presParOf" srcId="{97B82E84-D941-48AA-BE50-781F0F1B9776}" destId="{72F861CC-11C5-4A92-96D7-3EA539641338}" srcOrd="2" destOrd="0" presId="urn:microsoft.com/office/officeart/2005/8/layout/default"/>
    <dgm:cxn modelId="{26BC06CE-B4D6-4339-AD34-E60B657682C1}" type="presParOf" srcId="{97B82E84-D941-48AA-BE50-781F0F1B9776}" destId="{ADAC5375-BCB4-4A4B-857C-09593DCB58D2}" srcOrd="3" destOrd="0" presId="urn:microsoft.com/office/officeart/2005/8/layout/default"/>
    <dgm:cxn modelId="{6404210F-E557-4AC7-98F7-4C7520112044}" type="presParOf" srcId="{97B82E84-D941-48AA-BE50-781F0F1B9776}" destId="{6195A5CE-AF61-45A0-92FD-9340108A1C32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17E74-D106-4A6F-89EB-CF919A04AD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DF179-B9A8-4540-B9B6-57F8D48C198E}">
      <dgm:prSet phldrT="[Текст]"/>
      <dgm:spPr>
        <a:solidFill>
          <a:srgbClr val="0E0543"/>
        </a:solidFill>
      </dgm:spPr>
      <dgm:t>
        <a:bodyPr/>
        <a:lstStyle/>
        <a:p>
          <a:endParaRPr lang="ru-RU" dirty="0"/>
        </a:p>
      </dgm:t>
    </dgm:pt>
    <dgm:pt modelId="{5CF6F63F-4E51-4787-A511-358DAE414A55}" type="parTrans" cxnId="{11DB411B-A546-4E59-A932-5C7B84CC0CCE}">
      <dgm:prSet/>
      <dgm:spPr/>
      <dgm:t>
        <a:bodyPr/>
        <a:lstStyle/>
        <a:p>
          <a:endParaRPr lang="ru-RU"/>
        </a:p>
      </dgm:t>
    </dgm:pt>
    <dgm:pt modelId="{502DAF4E-68F3-4E28-BA6A-C4D81E6F8012}" type="sibTrans" cxnId="{11DB411B-A546-4E59-A932-5C7B84CC0CCE}">
      <dgm:prSet/>
      <dgm:spPr/>
      <dgm:t>
        <a:bodyPr/>
        <a:lstStyle/>
        <a:p>
          <a:endParaRPr lang="ru-RU"/>
        </a:p>
      </dgm:t>
    </dgm:pt>
    <dgm:pt modelId="{3DC179B7-9819-4CD3-B26B-190C2BFD9EF2}">
      <dgm:prSet phldrT="[Текст]"/>
      <dgm:spPr>
        <a:solidFill>
          <a:srgbClr val="0E0543"/>
        </a:solidFill>
      </dgm:spPr>
      <dgm:t>
        <a:bodyPr/>
        <a:lstStyle/>
        <a:p>
          <a:r>
            <a:rPr lang="ru-RU" dirty="0" err="1" smtClean="0"/>
            <a:t>чавуну</a:t>
          </a:r>
          <a:endParaRPr lang="ru-RU" dirty="0"/>
        </a:p>
      </dgm:t>
    </dgm:pt>
    <dgm:pt modelId="{9DB9F347-1F5C-4373-8ECF-23BCD3775426}" type="parTrans" cxnId="{F1A43374-9C5E-4A54-ADB1-ACCE3259255F}">
      <dgm:prSet/>
      <dgm:spPr/>
      <dgm:t>
        <a:bodyPr/>
        <a:lstStyle/>
        <a:p>
          <a:endParaRPr lang="ru-RU"/>
        </a:p>
      </dgm:t>
    </dgm:pt>
    <dgm:pt modelId="{6D2B7112-21F0-4C14-8EBD-A892C920D3D2}" type="sibTrans" cxnId="{F1A43374-9C5E-4A54-ADB1-ACCE3259255F}">
      <dgm:prSet/>
      <dgm:spPr/>
      <dgm:t>
        <a:bodyPr/>
        <a:lstStyle/>
        <a:p>
          <a:endParaRPr lang="ru-RU"/>
        </a:p>
      </dgm:t>
    </dgm:pt>
    <dgm:pt modelId="{839E0AE1-604C-4711-BF56-0F55EDFF74ED}">
      <dgm:prSet phldrT="[Текст]"/>
      <dgm:spPr>
        <a:solidFill>
          <a:srgbClr val="0E0543"/>
        </a:solidFill>
      </dgm:spPr>
      <dgm:t>
        <a:bodyPr/>
        <a:lstStyle/>
        <a:p>
          <a:r>
            <a:rPr lang="ru-RU" dirty="0" err="1" smtClean="0"/>
            <a:t>сталі</a:t>
          </a:r>
          <a:endParaRPr lang="ru-RU" dirty="0"/>
        </a:p>
      </dgm:t>
    </dgm:pt>
    <dgm:pt modelId="{910A3205-1C6B-43E6-A414-6B8173E17251}" type="parTrans" cxnId="{E8C48F2F-CB79-467B-B1B4-60255D76B290}">
      <dgm:prSet/>
      <dgm:spPr/>
      <dgm:t>
        <a:bodyPr/>
        <a:lstStyle/>
        <a:p>
          <a:endParaRPr lang="ru-RU"/>
        </a:p>
      </dgm:t>
    </dgm:pt>
    <dgm:pt modelId="{860EE07D-02E9-4984-B2A2-DABA6E038076}" type="sibTrans" cxnId="{E8C48F2F-CB79-467B-B1B4-60255D76B290}">
      <dgm:prSet/>
      <dgm:spPr/>
      <dgm:t>
        <a:bodyPr/>
        <a:lstStyle/>
        <a:p>
          <a:endParaRPr lang="ru-RU"/>
        </a:p>
      </dgm:t>
    </dgm:pt>
    <dgm:pt modelId="{1CAA001E-1CE0-4F89-8B11-2101B082913D}">
      <dgm:prSet phldrT="[Текст]"/>
      <dgm:spPr>
        <a:solidFill>
          <a:srgbClr val="0E0543"/>
        </a:solidFill>
      </dgm:spPr>
      <dgm:t>
        <a:bodyPr/>
        <a:lstStyle/>
        <a:p>
          <a:r>
            <a:rPr lang="ru-RU" dirty="0" err="1" smtClean="0"/>
            <a:t>кольорових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дорогоцінних</a:t>
          </a:r>
          <a:r>
            <a:rPr lang="ru-RU" dirty="0" smtClean="0"/>
            <a:t> </a:t>
          </a:r>
          <a:r>
            <a:rPr lang="ru-RU" dirty="0" err="1" smtClean="0"/>
            <a:t>металів</a:t>
          </a:r>
          <a:endParaRPr lang="ru-RU" dirty="0"/>
        </a:p>
      </dgm:t>
    </dgm:pt>
    <dgm:pt modelId="{D72BFD07-4A2D-4747-956F-37BD81DFE079}" type="parTrans" cxnId="{26FCAF46-D286-4714-9669-32F245FC7879}">
      <dgm:prSet/>
      <dgm:spPr/>
      <dgm:t>
        <a:bodyPr/>
        <a:lstStyle/>
        <a:p>
          <a:endParaRPr lang="ru-RU"/>
        </a:p>
      </dgm:t>
    </dgm:pt>
    <dgm:pt modelId="{62C3B690-DA6F-42AC-8806-E5231505C34C}" type="sibTrans" cxnId="{26FCAF46-D286-4714-9669-32F245FC7879}">
      <dgm:prSet/>
      <dgm:spPr/>
      <dgm:t>
        <a:bodyPr/>
        <a:lstStyle/>
        <a:p>
          <a:endParaRPr lang="ru-RU"/>
        </a:p>
      </dgm:t>
    </dgm:pt>
    <dgm:pt modelId="{8AA33E92-4780-4B43-946B-0CDEFAAC1CD2}">
      <dgm:prSet phldrT="[Текст]"/>
      <dgm:spPr>
        <a:solidFill>
          <a:srgbClr val="0E0543"/>
        </a:solidFill>
      </dgm:spPr>
      <dgm:t>
        <a:bodyPr/>
        <a:lstStyle/>
        <a:p>
          <a:r>
            <a:rPr lang="ru-RU" dirty="0" err="1" smtClean="0"/>
            <a:t>сплавів</a:t>
          </a:r>
          <a:endParaRPr lang="ru-RU" dirty="0"/>
        </a:p>
      </dgm:t>
    </dgm:pt>
    <dgm:pt modelId="{DC95A711-961E-4E6C-A1CF-C017FB5F3514}" type="parTrans" cxnId="{49BD8E07-8C3D-4629-930F-2CDD122BF451}">
      <dgm:prSet/>
      <dgm:spPr/>
      <dgm:t>
        <a:bodyPr/>
        <a:lstStyle/>
        <a:p>
          <a:endParaRPr lang="ru-RU"/>
        </a:p>
      </dgm:t>
    </dgm:pt>
    <dgm:pt modelId="{F56C95EE-22A6-435D-B880-3B80DF214189}" type="sibTrans" cxnId="{49BD8E07-8C3D-4629-930F-2CDD122BF451}">
      <dgm:prSet/>
      <dgm:spPr/>
      <dgm:t>
        <a:bodyPr/>
        <a:lstStyle/>
        <a:p>
          <a:endParaRPr lang="ru-RU"/>
        </a:p>
      </dgm:t>
    </dgm:pt>
    <dgm:pt modelId="{7AF148C8-0740-4BCD-A7DD-64CB93C5C1D0}">
      <dgm:prSet phldrT="[Текст]"/>
      <dgm:spPr>
        <a:solidFill>
          <a:srgbClr val="0E0543"/>
        </a:solidFill>
      </dgm:spPr>
      <dgm:t>
        <a:bodyPr/>
        <a:lstStyle/>
        <a:p>
          <a:r>
            <a:rPr lang="ru-RU" dirty="0" smtClean="0"/>
            <a:t>руд </a:t>
          </a:r>
          <a:r>
            <a:rPr lang="ru-RU" dirty="0" err="1" smtClean="0"/>
            <a:t>чорних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кольорових</a:t>
          </a:r>
          <a:r>
            <a:rPr lang="ru-RU" dirty="0" smtClean="0"/>
            <a:t> </a:t>
          </a:r>
          <a:r>
            <a:rPr lang="ru-RU" dirty="0" err="1" smtClean="0"/>
            <a:t>металів</a:t>
          </a:r>
          <a:r>
            <a:rPr lang="ru-RU" dirty="0" smtClean="0"/>
            <a:t> </a:t>
          </a:r>
          <a:endParaRPr lang="ru-RU" dirty="0"/>
        </a:p>
      </dgm:t>
    </dgm:pt>
    <dgm:pt modelId="{C1F80E86-0A3F-407E-8B5D-E34DFD5C915B}" type="parTrans" cxnId="{81540F43-F41D-423C-92C5-26D1540D3C3B}">
      <dgm:prSet/>
      <dgm:spPr/>
      <dgm:t>
        <a:bodyPr/>
        <a:lstStyle/>
        <a:p>
          <a:endParaRPr lang="ru-RU"/>
        </a:p>
      </dgm:t>
    </dgm:pt>
    <dgm:pt modelId="{F83083B6-9BCD-4A60-8EB1-486A1576BA2D}" type="sibTrans" cxnId="{81540F43-F41D-423C-92C5-26D1540D3C3B}">
      <dgm:prSet/>
      <dgm:spPr/>
      <dgm:t>
        <a:bodyPr/>
        <a:lstStyle/>
        <a:p>
          <a:endParaRPr lang="ru-RU"/>
        </a:p>
      </dgm:t>
    </dgm:pt>
    <dgm:pt modelId="{1C2CB4B5-54A4-43FD-96D3-EF80C518D58D}" type="pres">
      <dgm:prSet presAssocID="{E2C17E74-D106-4A6F-89EB-CF919A04AD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69333-E4EC-4FB9-BC53-69FBD89C712D}" type="pres">
      <dgm:prSet presAssocID="{F8DDF179-B9A8-4540-B9B6-57F8D48C198E}" presName="comp" presStyleCnt="0"/>
      <dgm:spPr/>
    </dgm:pt>
    <dgm:pt modelId="{EF873EA9-FB52-46B5-A8BE-AC935301E3C4}" type="pres">
      <dgm:prSet presAssocID="{F8DDF179-B9A8-4540-B9B6-57F8D48C198E}" presName="box" presStyleLbl="node1" presStyleIdx="0" presStyleCnt="1"/>
      <dgm:spPr/>
      <dgm:t>
        <a:bodyPr/>
        <a:lstStyle/>
        <a:p>
          <a:endParaRPr lang="ru-RU"/>
        </a:p>
      </dgm:t>
    </dgm:pt>
    <dgm:pt modelId="{BD64E924-4EFD-4CD0-AFF1-CA9FD6892DB2}" type="pres">
      <dgm:prSet presAssocID="{F8DDF179-B9A8-4540-B9B6-57F8D48C198E}" presName="img" presStyleLbl="fgImgPlace1" presStyleIdx="0" presStyleCnt="1" custScaleX="102256" custScaleY="91960" custLinFactNeighborX="-6304" custLinFactNeighborY="-3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9D1D32-7BAA-4E04-9B3F-0690A9EDAF08}" type="pres">
      <dgm:prSet presAssocID="{F8DDF179-B9A8-4540-B9B6-57F8D48C198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7F35D-DE7A-4C4D-A89B-71F05731F9A1}" type="presOf" srcId="{7AF148C8-0740-4BCD-A7DD-64CB93C5C1D0}" destId="{709D1D32-7BAA-4E04-9B3F-0690A9EDAF08}" srcOrd="1" destOrd="5" presId="urn:microsoft.com/office/officeart/2005/8/layout/vList4"/>
    <dgm:cxn modelId="{22A4DFFB-5B09-444B-B99F-FE513F3F2542}" type="presOf" srcId="{8AA33E92-4780-4B43-946B-0CDEFAAC1CD2}" destId="{EF873EA9-FB52-46B5-A8BE-AC935301E3C4}" srcOrd="0" destOrd="4" presId="urn:microsoft.com/office/officeart/2005/8/layout/vList4"/>
    <dgm:cxn modelId="{26FCAF46-D286-4714-9669-32F245FC7879}" srcId="{F8DDF179-B9A8-4540-B9B6-57F8D48C198E}" destId="{1CAA001E-1CE0-4F89-8B11-2101B082913D}" srcOrd="2" destOrd="0" parTransId="{D72BFD07-4A2D-4747-956F-37BD81DFE079}" sibTransId="{62C3B690-DA6F-42AC-8806-E5231505C34C}"/>
    <dgm:cxn modelId="{7307B3FE-6C05-4FDE-9124-2926DF7BC4E3}" type="presOf" srcId="{8AA33E92-4780-4B43-946B-0CDEFAAC1CD2}" destId="{709D1D32-7BAA-4E04-9B3F-0690A9EDAF08}" srcOrd="1" destOrd="4" presId="urn:microsoft.com/office/officeart/2005/8/layout/vList4"/>
    <dgm:cxn modelId="{81540F43-F41D-423C-92C5-26D1540D3C3B}" srcId="{F8DDF179-B9A8-4540-B9B6-57F8D48C198E}" destId="{7AF148C8-0740-4BCD-A7DD-64CB93C5C1D0}" srcOrd="4" destOrd="0" parTransId="{C1F80E86-0A3F-407E-8B5D-E34DFD5C915B}" sibTransId="{F83083B6-9BCD-4A60-8EB1-486A1576BA2D}"/>
    <dgm:cxn modelId="{A45295A5-154C-47DC-842D-71CED7223097}" type="presOf" srcId="{1CAA001E-1CE0-4F89-8B11-2101B082913D}" destId="{EF873EA9-FB52-46B5-A8BE-AC935301E3C4}" srcOrd="0" destOrd="3" presId="urn:microsoft.com/office/officeart/2005/8/layout/vList4"/>
    <dgm:cxn modelId="{C1A9FD53-8609-4831-83BD-EA8AA930EA42}" type="presOf" srcId="{1CAA001E-1CE0-4F89-8B11-2101B082913D}" destId="{709D1D32-7BAA-4E04-9B3F-0690A9EDAF08}" srcOrd="1" destOrd="3" presId="urn:microsoft.com/office/officeart/2005/8/layout/vList4"/>
    <dgm:cxn modelId="{11DB411B-A546-4E59-A932-5C7B84CC0CCE}" srcId="{E2C17E74-D106-4A6F-89EB-CF919A04AD1C}" destId="{F8DDF179-B9A8-4540-B9B6-57F8D48C198E}" srcOrd="0" destOrd="0" parTransId="{5CF6F63F-4E51-4787-A511-358DAE414A55}" sibTransId="{502DAF4E-68F3-4E28-BA6A-C4D81E6F8012}"/>
    <dgm:cxn modelId="{61B52B47-E2D2-4DE6-92C0-FF89436079D4}" type="presOf" srcId="{3DC179B7-9819-4CD3-B26B-190C2BFD9EF2}" destId="{EF873EA9-FB52-46B5-A8BE-AC935301E3C4}" srcOrd="0" destOrd="1" presId="urn:microsoft.com/office/officeart/2005/8/layout/vList4"/>
    <dgm:cxn modelId="{FEB82FD2-5909-4228-A622-DC7E1FB14419}" type="presOf" srcId="{E2C17E74-D106-4A6F-89EB-CF919A04AD1C}" destId="{1C2CB4B5-54A4-43FD-96D3-EF80C518D58D}" srcOrd="0" destOrd="0" presId="urn:microsoft.com/office/officeart/2005/8/layout/vList4"/>
    <dgm:cxn modelId="{49BD8E07-8C3D-4629-930F-2CDD122BF451}" srcId="{F8DDF179-B9A8-4540-B9B6-57F8D48C198E}" destId="{8AA33E92-4780-4B43-946B-0CDEFAAC1CD2}" srcOrd="3" destOrd="0" parTransId="{DC95A711-961E-4E6C-A1CF-C017FB5F3514}" sibTransId="{F56C95EE-22A6-435D-B880-3B80DF214189}"/>
    <dgm:cxn modelId="{AB5C4E80-4C29-4023-B156-175E874785D7}" type="presOf" srcId="{3DC179B7-9819-4CD3-B26B-190C2BFD9EF2}" destId="{709D1D32-7BAA-4E04-9B3F-0690A9EDAF08}" srcOrd="1" destOrd="1" presId="urn:microsoft.com/office/officeart/2005/8/layout/vList4"/>
    <dgm:cxn modelId="{4F426D84-536E-4D4D-97B5-CFA192885508}" type="presOf" srcId="{F8DDF179-B9A8-4540-B9B6-57F8D48C198E}" destId="{709D1D32-7BAA-4E04-9B3F-0690A9EDAF08}" srcOrd="1" destOrd="0" presId="urn:microsoft.com/office/officeart/2005/8/layout/vList4"/>
    <dgm:cxn modelId="{4EB92C43-D367-48D3-9106-9D32D1BA4332}" type="presOf" srcId="{839E0AE1-604C-4711-BF56-0F55EDFF74ED}" destId="{EF873EA9-FB52-46B5-A8BE-AC935301E3C4}" srcOrd="0" destOrd="2" presId="urn:microsoft.com/office/officeart/2005/8/layout/vList4"/>
    <dgm:cxn modelId="{23085DC1-ABC0-4B71-B50D-ED4BA1903339}" type="presOf" srcId="{7AF148C8-0740-4BCD-A7DD-64CB93C5C1D0}" destId="{EF873EA9-FB52-46B5-A8BE-AC935301E3C4}" srcOrd="0" destOrd="5" presId="urn:microsoft.com/office/officeart/2005/8/layout/vList4"/>
    <dgm:cxn modelId="{E8C48F2F-CB79-467B-B1B4-60255D76B290}" srcId="{F8DDF179-B9A8-4540-B9B6-57F8D48C198E}" destId="{839E0AE1-604C-4711-BF56-0F55EDFF74ED}" srcOrd="1" destOrd="0" parTransId="{910A3205-1C6B-43E6-A414-6B8173E17251}" sibTransId="{860EE07D-02E9-4984-B2A2-DABA6E038076}"/>
    <dgm:cxn modelId="{F1A43374-9C5E-4A54-ADB1-ACCE3259255F}" srcId="{F8DDF179-B9A8-4540-B9B6-57F8D48C198E}" destId="{3DC179B7-9819-4CD3-B26B-190C2BFD9EF2}" srcOrd="0" destOrd="0" parTransId="{9DB9F347-1F5C-4373-8ECF-23BCD3775426}" sibTransId="{6D2B7112-21F0-4C14-8EBD-A892C920D3D2}"/>
    <dgm:cxn modelId="{041E395A-145E-4ACF-B1D9-5CA96CD09D6A}" type="presOf" srcId="{839E0AE1-604C-4711-BF56-0F55EDFF74ED}" destId="{709D1D32-7BAA-4E04-9B3F-0690A9EDAF08}" srcOrd="1" destOrd="2" presId="urn:microsoft.com/office/officeart/2005/8/layout/vList4"/>
    <dgm:cxn modelId="{7F5F2AD1-E872-4CFC-8F74-A985774C8F5E}" type="presOf" srcId="{F8DDF179-B9A8-4540-B9B6-57F8D48C198E}" destId="{EF873EA9-FB52-46B5-A8BE-AC935301E3C4}" srcOrd="0" destOrd="0" presId="urn:microsoft.com/office/officeart/2005/8/layout/vList4"/>
    <dgm:cxn modelId="{46811AA8-3419-4F44-813D-CB27FB50178F}" type="presParOf" srcId="{1C2CB4B5-54A4-43FD-96D3-EF80C518D58D}" destId="{4F169333-E4EC-4FB9-BC53-69FBD89C712D}" srcOrd="0" destOrd="0" presId="urn:microsoft.com/office/officeart/2005/8/layout/vList4"/>
    <dgm:cxn modelId="{143846C8-C17C-47CA-B9F2-AA13F5C93EBF}" type="presParOf" srcId="{4F169333-E4EC-4FB9-BC53-69FBD89C712D}" destId="{EF873EA9-FB52-46B5-A8BE-AC935301E3C4}" srcOrd="0" destOrd="0" presId="urn:microsoft.com/office/officeart/2005/8/layout/vList4"/>
    <dgm:cxn modelId="{8D39891C-5AB5-48CD-B52F-ECC6EAC1F243}" type="presParOf" srcId="{4F169333-E4EC-4FB9-BC53-69FBD89C712D}" destId="{BD64E924-4EFD-4CD0-AFF1-CA9FD6892DB2}" srcOrd="1" destOrd="0" presId="urn:microsoft.com/office/officeart/2005/8/layout/vList4"/>
    <dgm:cxn modelId="{4E7FB2CE-6A63-4A44-B2AF-E21C88704759}" type="presParOf" srcId="{4F169333-E4EC-4FB9-BC53-69FBD89C712D}" destId="{709D1D32-7BAA-4E04-9B3F-0690A9EDAF08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F6A0-8CAE-4A44-A6D6-621BD11E2EA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F24EEA7-7C2A-4ADB-82B6-CD4594EE518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 smtClean="0"/>
            <a:t>машинобудування</a:t>
          </a:r>
          <a:endParaRPr lang="ru-RU" sz="2000" b="1" dirty="0"/>
        </a:p>
      </dgm:t>
    </dgm:pt>
    <dgm:pt modelId="{80BC81FB-1344-48FB-B586-2A4B278C0687}" type="parTrans" cxnId="{30F7D3C7-9FF5-45BB-B80B-FA65C07C2A37}">
      <dgm:prSet/>
      <dgm:spPr/>
      <dgm:t>
        <a:bodyPr/>
        <a:lstStyle/>
        <a:p>
          <a:endParaRPr lang="ru-RU"/>
        </a:p>
      </dgm:t>
    </dgm:pt>
    <dgm:pt modelId="{B4CBFF0B-FBAB-4FAF-A21E-7E632FA49773}" type="sibTrans" cxnId="{30F7D3C7-9FF5-45BB-B80B-FA65C07C2A37}">
      <dgm:prSet/>
      <dgm:spPr/>
      <dgm:t>
        <a:bodyPr/>
        <a:lstStyle/>
        <a:p>
          <a:endParaRPr lang="ru-RU"/>
        </a:p>
      </dgm:t>
    </dgm:pt>
    <dgm:pt modelId="{8673A655-098F-4D33-88F6-2E48844E8DF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err="1" smtClean="0"/>
            <a:t>будівництво</a:t>
          </a:r>
          <a:endParaRPr lang="ru-RU" sz="2800" b="1" dirty="0"/>
        </a:p>
      </dgm:t>
    </dgm:pt>
    <dgm:pt modelId="{C367A4B8-4846-4978-89A9-74F1D84F551A}" type="parTrans" cxnId="{F5C425C0-76E7-4B18-B817-EEF51E44AE7D}">
      <dgm:prSet/>
      <dgm:spPr/>
      <dgm:t>
        <a:bodyPr/>
        <a:lstStyle/>
        <a:p>
          <a:endParaRPr lang="ru-RU"/>
        </a:p>
      </dgm:t>
    </dgm:pt>
    <dgm:pt modelId="{A0E21EE5-FFAF-4F9D-A004-FF71A424BD3F}" type="sibTrans" cxnId="{F5C425C0-76E7-4B18-B817-EEF51E44AE7D}">
      <dgm:prSet/>
      <dgm:spPr/>
      <dgm:t>
        <a:bodyPr/>
        <a:lstStyle/>
        <a:p>
          <a:endParaRPr lang="ru-RU"/>
        </a:p>
      </dgm:t>
    </dgm:pt>
    <dgm:pt modelId="{80FF9826-E219-4160-9145-AFAC485E9AB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/>
            <a:t>транспорт</a:t>
          </a:r>
          <a:endParaRPr lang="ru-RU" sz="3600" b="1" dirty="0"/>
        </a:p>
      </dgm:t>
    </dgm:pt>
    <dgm:pt modelId="{A8B307FA-6AF8-48C2-9885-CA742215B9EE}" type="parTrans" cxnId="{6233599C-818C-46CE-912B-B5D25EC320E1}">
      <dgm:prSet/>
      <dgm:spPr/>
      <dgm:t>
        <a:bodyPr/>
        <a:lstStyle/>
        <a:p>
          <a:endParaRPr lang="ru-RU"/>
        </a:p>
      </dgm:t>
    </dgm:pt>
    <dgm:pt modelId="{D4DD589F-965B-4052-8F51-CDB33B848EC6}" type="sibTrans" cxnId="{6233599C-818C-46CE-912B-B5D25EC320E1}">
      <dgm:prSet/>
      <dgm:spPr/>
      <dgm:t>
        <a:bodyPr/>
        <a:lstStyle/>
        <a:p>
          <a:endParaRPr lang="ru-RU"/>
        </a:p>
      </dgm:t>
    </dgm:pt>
    <dgm:pt modelId="{32D0B8A6-C074-4D90-B777-C47B3608955F}" type="pres">
      <dgm:prSet presAssocID="{2302F6A0-8CAE-4A44-A6D6-621BD11E2EA4}" presName="compositeShape" presStyleCnt="0">
        <dgm:presLayoutVars>
          <dgm:dir/>
          <dgm:resizeHandles/>
        </dgm:presLayoutVars>
      </dgm:prSet>
      <dgm:spPr/>
    </dgm:pt>
    <dgm:pt modelId="{D2710216-4688-408F-BE9D-7D84E4E4F532}" type="pres">
      <dgm:prSet presAssocID="{2302F6A0-8CAE-4A44-A6D6-621BD11E2EA4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36DE34-BDD5-4FF4-B832-83B6487D865B}" type="pres">
      <dgm:prSet presAssocID="{2302F6A0-8CAE-4A44-A6D6-621BD11E2EA4}" presName="theList" presStyleCnt="0"/>
      <dgm:spPr/>
    </dgm:pt>
    <dgm:pt modelId="{804C5AAE-82A1-4798-B438-446A2AF61A2B}" type="pres">
      <dgm:prSet presAssocID="{DF24EEA7-7C2A-4ADB-82B6-CD4594EE518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F4BBD-E33F-4910-9D82-A5B740986E47}" type="pres">
      <dgm:prSet presAssocID="{DF24EEA7-7C2A-4ADB-82B6-CD4594EE5185}" presName="aSpace" presStyleCnt="0"/>
      <dgm:spPr/>
    </dgm:pt>
    <dgm:pt modelId="{DD958CF9-9F6E-4A01-BB02-C0108B34515C}" type="pres">
      <dgm:prSet presAssocID="{8673A655-098F-4D33-88F6-2E48844E8DF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2DE45-F729-426E-84FB-E09ECBFBBD6E}" type="pres">
      <dgm:prSet presAssocID="{8673A655-098F-4D33-88F6-2E48844E8DFF}" presName="aSpace" presStyleCnt="0"/>
      <dgm:spPr/>
    </dgm:pt>
    <dgm:pt modelId="{F31EBCE9-9704-4B23-9866-199C357C63FE}" type="pres">
      <dgm:prSet presAssocID="{80FF9826-E219-4160-9145-AFAC485E9AB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3377E-87D8-4343-B95F-C3DCF2515369}" type="pres">
      <dgm:prSet presAssocID="{80FF9826-E219-4160-9145-AFAC485E9AB9}" presName="aSpace" presStyleCnt="0"/>
      <dgm:spPr/>
    </dgm:pt>
  </dgm:ptLst>
  <dgm:cxnLst>
    <dgm:cxn modelId="{A1F8247A-1FD2-43A9-9F61-FE0D1C2974CF}" type="presOf" srcId="{DF24EEA7-7C2A-4ADB-82B6-CD4594EE5185}" destId="{804C5AAE-82A1-4798-B438-446A2AF61A2B}" srcOrd="0" destOrd="0" presId="urn:microsoft.com/office/officeart/2005/8/layout/pyramid2"/>
    <dgm:cxn modelId="{30F7D3C7-9FF5-45BB-B80B-FA65C07C2A37}" srcId="{2302F6A0-8CAE-4A44-A6D6-621BD11E2EA4}" destId="{DF24EEA7-7C2A-4ADB-82B6-CD4594EE5185}" srcOrd="0" destOrd="0" parTransId="{80BC81FB-1344-48FB-B586-2A4B278C0687}" sibTransId="{B4CBFF0B-FBAB-4FAF-A21E-7E632FA49773}"/>
    <dgm:cxn modelId="{E0F6541B-9025-4D1A-B8BE-22A74DE2D351}" type="presOf" srcId="{8673A655-098F-4D33-88F6-2E48844E8DFF}" destId="{DD958CF9-9F6E-4A01-BB02-C0108B34515C}" srcOrd="0" destOrd="0" presId="urn:microsoft.com/office/officeart/2005/8/layout/pyramid2"/>
    <dgm:cxn modelId="{6233599C-818C-46CE-912B-B5D25EC320E1}" srcId="{2302F6A0-8CAE-4A44-A6D6-621BD11E2EA4}" destId="{80FF9826-E219-4160-9145-AFAC485E9AB9}" srcOrd="2" destOrd="0" parTransId="{A8B307FA-6AF8-48C2-9885-CA742215B9EE}" sibTransId="{D4DD589F-965B-4052-8F51-CDB33B848EC6}"/>
    <dgm:cxn modelId="{F5C425C0-76E7-4B18-B817-EEF51E44AE7D}" srcId="{2302F6A0-8CAE-4A44-A6D6-621BD11E2EA4}" destId="{8673A655-098F-4D33-88F6-2E48844E8DFF}" srcOrd="1" destOrd="0" parTransId="{C367A4B8-4846-4978-89A9-74F1D84F551A}" sibTransId="{A0E21EE5-FFAF-4F9D-A004-FF71A424BD3F}"/>
    <dgm:cxn modelId="{9004472C-8273-4210-844E-DECE678E24D5}" type="presOf" srcId="{80FF9826-E219-4160-9145-AFAC485E9AB9}" destId="{F31EBCE9-9704-4B23-9866-199C357C63FE}" srcOrd="0" destOrd="0" presId="urn:microsoft.com/office/officeart/2005/8/layout/pyramid2"/>
    <dgm:cxn modelId="{9FC92904-AEF4-4716-8D42-E6D68DE22F70}" type="presOf" srcId="{2302F6A0-8CAE-4A44-A6D6-621BD11E2EA4}" destId="{32D0B8A6-C074-4D90-B777-C47B3608955F}" srcOrd="0" destOrd="0" presId="urn:microsoft.com/office/officeart/2005/8/layout/pyramid2"/>
    <dgm:cxn modelId="{09C25CFD-3AF1-447D-A11E-42572EDA41C7}" type="presParOf" srcId="{32D0B8A6-C074-4D90-B777-C47B3608955F}" destId="{D2710216-4688-408F-BE9D-7D84E4E4F532}" srcOrd="0" destOrd="0" presId="urn:microsoft.com/office/officeart/2005/8/layout/pyramid2"/>
    <dgm:cxn modelId="{55F4D8B1-7B29-4498-81A9-AE5DAB0B80C6}" type="presParOf" srcId="{32D0B8A6-C074-4D90-B777-C47B3608955F}" destId="{3336DE34-BDD5-4FF4-B832-83B6487D865B}" srcOrd="1" destOrd="0" presId="urn:microsoft.com/office/officeart/2005/8/layout/pyramid2"/>
    <dgm:cxn modelId="{54F35EE3-5F1B-4615-8E19-F16190FDDE9E}" type="presParOf" srcId="{3336DE34-BDD5-4FF4-B832-83B6487D865B}" destId="{804C5AAE-82A1-4798-B438-446A2AF61A2B}" srcOrd="0" destOrd="0" presId="urn:microsoft.com/office/officeart/2005/8/layout/pyramid2"/>
    <dgm:cxn modelId="{E4E4B548-9705-4E3E-96C4-E8563E984F46}" type="presParOf" srcId="{3336DE34-BDD5-4FF4-B832-83B6487D865B}" destId="{409F4BBD-E33F-4910-9D82-A5B740986E47}" srcOrd="1" destOrd="0" presId="urn:microsoft.com/office/officeart/2005/8/layout/pyramid2"/>
    <dgm:cxn modelId="{075BDC6E-7B8C-4060-89D9-82594DF3694D}" type="presParOf" srcId="{3336DE34-BDD5-4FF4-B832-83B6487D865B}" destId="{DD958CF9-9F6E-4A01-BB02-C0108B34515C}" srcOrd="2" destOrd="0" presId="urn:microsoft.com/office/officeart/2005/8/layout/pyramid2"/>
    <dgm:cxn modelId="{AF48E35F-9844-41D5-B6BA-C14D6C4C722F}" type="presParOf" srcId="{3336DE34-BDD5-4FF4-B832-83B6487D865B}" destId="{7462DE45-F729-426E-84FB-E09ECBFBBD6E}" srcOrd="3" destOrd="0" presId="urn:microsoft.com/office/officeart/2005/8/layout/pyramid2"/>
    <dgm:cxn modelId="{EBF379A2-5BC6-441C-9E80-D8EA545415B3}" type="presParOf" srcId="{3336DE34-BDD5-4FF4-B832-83B6487D865B}" destId="{F31EBCE9-9704-4B23-9866-199C357C63FE}" srcOrd="4" destOrd="0" presId="urn:microsoft.com/office/officeart/2005/8/layout/pyramid2"/>
    <dgm:cxn modelId="{575BAB79-D6DC-4E2B-AF82-F5A665B904E9}" type="presParOf" srcId="{3336DE34-BDD5-4FF4-B832-83B6487D865B}" destId="{21C3377E-87D8-4343-B95F-C3DCF2515369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A0413E-13FD-45A2-BF12-1EB6CD8659B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CC3852-A284-4746-8556-EF20234C0BA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err="1" smtClean="0"/>
            <a:t>Чорна</a:t>
          </a:r>
          <a:r>
            <a:rPr lang="ru-RU" b="1" dirty="0" smtClean="0"/>
            <a:t> </a:t>
          </a:r>
          <a:r>
            <a:rPr lang="ru-RU" b="1" dirty="0" err="1" smtClean="0"/>
            <a:t>металургія</a:t>
          </a:r>
          <a:r>
            <a:rPr lang="ru-RU" dirty="0" smtClean="0"/>
            <a:t> </a:t>
          </a:r>
          <a:r>
            <a:rPr lang="ru-RU" b="1" dirty="0" err="1" smtClean="0"/>
            <a:t>виробляє</a:t>
          </a:r>
          <a:endParaRPr lang="ru-RU" b="1" dirty="0"/>
        </a:p>
      </dgm:t>
    </dgm:pt>
    <dgm:pt modelId="{003B0BE9-501F-412F-BB02-4EA37AB318A5}" type="parTrans" cxnId="{00AB771F-F908-40ED-ADD5-28FBDC916A0A}">
      <dgm:prSet/>
      <dgm:spPr/>
      <dgm:t>
        <a:bodyPr/>
        <a:lstStyle/>
        <a:p>
          <a:endParaRPr lang="ru-RU"/>
        </a:p>
      </dgm:t>
    </dgm:pt>
    <dgm:pt modelId="{5ADF197A-243C-4080-AA1A-DAE8A5DC704B}" type="sibTrans" cxnId="{00AB771F-F908-40ED-ADD5-28FBDC916A0A}">
      <dgm:prSet/>
      <dgm:spPr/>
      <dgm:t>
        <a:bodyPr/>
        <a:lstStyle/>
        <a:p>
          <a:endParaRPr lang="ru-RU"/>
        </a:p>
      </dgm:t>
    </dgm:pt>
    <dgm:pt modelId="{9EFADC69-4782-4D1F-BF17-065B8DC17F62}">
      <dgm:prSet phldrT="[Текст]" custT="1"/>
      <dgm:spPr>
        <a:solidFill>
          <a:srgbClr val="FFFF99">
            <a:alpha val="70000"/>
          </a:srgbClr>
        </a:solidFill>
      </dgm:spPr>
      <dgm:t>
        <a:bodyPr/>
        <a:lstStyle/>
        <a:p>
          <a:r>
            <a:rPr lang="uk-UA" sz="2800" b="1" dirty="0" smtClean="0"/>
            <a:t>чавун</a:t>
          </a:r>
          <a:endParaRPr lang="ru-RU" sz="2800" b="1" dirty="0"/>
        </a:p>
      </dgm:t>
    </dgm:pt>
    <dgm:pt modelId="{2D173B54-F24A-4964-9240-8F14AAF26AF1}" type="parTrans" cxnId="{388601F2-0C7A-4FD7-845F-22FE2A189DF4}">
      <dgm:prSet/>
      <dgm:spPr/>
      <dgm:t>
        <a:bodyPr/>
        <a:lstStyle/>
        <a:p>
          <a:endParaRPr lang="ru-RU"/>
        </a:p>
      </dgm:t>
    </dgm:pt>
    <dgm:pt modelId="{ED9E566C-25EE-4023-A177-1E08AB7F679E}" type="sibTrans" cxnId="{388601F2-0C7A-4FD7-845F-22FE2A189DF4}">
      <dgm:prSet/>
      <dgm:spPr/>
      <dgm:t>
        <a:bodyPr/>
        <a:lstStyle/>
        <a:p>
          <a:endParaRPr lang="ru-RU"/>
        </a:p>
      </dgm:t>
    </dgm:pt>
    <dgm:pt modelId="{F45681CD-B902-462E-8D3D-AC9E8EC15D3D}">
      <dgm:prSet phldrT="[Текст]" custT="1"/>
      <dgm:spPr>
        <a:solidFill>
          <a:srgbClr val="FFCC66">
            <a:alpha val="71000"/>
          </a:srgbClr>
        </a:solidFill>
      </dgm:spPr>
      <dgm:t>
        <a:bodyPr/>
        <a:lstStyle/>
        <a:p>
          <a:r>
            <a:rPr lang="uk-UA" sz="2800" b="1" dirty="0" smtClean="0"/>
            <a:t>сталь</a:t>
          </a:r>
          <a:endParaRPr lang="ru-RU" sz="2800" b="1" dirty="0"/>
        </a:p>
      </dgm:t>
    </dgm:pt>
    <dgm:pt modelId="{DCF147BC-D4C0-43CC-9F54-E8961251587E}" type="parTrans" cxnId="{7DAEB8DD-7190-4EBB-B3C2-5E4AE2D8C48D}">
      <dgm:prSet/>
      <dgm:spPr/>
      <dgm:t>
        <a:bodyPr/>
        <a:lstStyle/>
        <a:p>
          <a:endParaRPr lang="ru-RU"/>
        </a:p>
      </dgm:t>
    </dgm:pt>
    <dgm:pt modelId="{0265ED5D-8056-4AEE-8217-8AA3A13A207A}" type="sibTrans" cxnId="{7DAEB8DD-7190-4EBB-B3C2-5E4AE2D8C48D}">
      <dgm:prSet/>
      <dgm:spPr/>
      <dgm:t>
        <a:bodyPr/>
        <a:lstStyle/>
        <a:p>
          <a:endParaRPr lang="ru-RU"/>
        </a:p>
      </dgm:t>
    </dgm:pt>
    <dgm:pt modelId="{1B774FA1-2384-4969-9142-C083B46ED714}">
      <dgm:prSet phldrT="[Текст]" custT="1"/>
      <dgm:spPr>
        <a:solidFill>
          <a:srgbClr val="FFC000">
            <a:alpha val="71000"/>
          </a:srgbClr>
        </a:solidFill>
      </dgm:spPr>
      <dgm:t>
        <a:bodyPr/>
        <a:lstStyle/>
        <a:p>
          <a:r>
            <a:rPr lang="uk-UA" sz="2800" b="1" dirty="0" smtClean="0"/>
            <a:t>прокат</a:t>
          </a:r>
          <a:endParaRPr lang="ru-RU" sz="2800" b="1" dirty="0"/>
        </a:p>
      </dgm:t>
    </dgm:pt>
    <dgm:pt modelId="{2514DC37-F200-4E13-BB1B-2CB7B6165172}" type="parTrans" cxnId="{349A975B-77E7-4F4B-B146-067F5E3B8EC4}">
      <dgm:prSet/>
      <dgm:spPr/>
      <dgm:t>
        <a:bodyPr/>
        <a:lstStyle/>
        <a:p>
          <a:endParaRPr lang="ru-RU"/>
        </a:p>
      </dgm:t>
    </dgm:pt>
    <dgm:pt modelId="{850E6281-785B-4961-AB56-FBEC7BEF4F90}" type="sibTrans" cxnId="{349A975B-77E7-4F4B-B146-067F5E3B8EC4}">
      <dgm:prSet/>
      <dgm:spPr/>
      <dgm:t>
        <a:bodyPr/>
        <a:lstStyle/>
        <a:p>
          <a:endParaRPr lang="ru-RU"/>
        </a:p>
      </dgm:t>
    </dgm:pt>
    <dgm:pt modelId="{C021B4A2-88C7-4F26-86DD-506C21129EDD}">
      <dgm:prSet phldrT="[Текст]"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2000" b="1" dirty="0" err="1" smtClean="0"/>
            <a:t>феросплави</a:t>
          </a:r>
          <a:endParaRPr lang="ru-RU" sz="2000" b="1" dirty="0"/>
        </a:p>
      </dgm:t>
    </dgm:pt>
    <dgm:pt modelId="{2767E951-8BC7-4F2C-B068-E77657230CD7}" type="parTrans" cxnId="{265F3233-DD37-494D-B075-A0D4105EED69}">
      <dgm:prSet/>
      <dgm:spPr/>
      <dgm:t>
        <a:bodyPr/>
        <a:lstStyle/>
        <a:p>
          <a:endParaRPr lang="ru-RU"/>
        </a:p>
      </dgm:t>
    </dgm:pt>
    <dgm:pt modelId="{CD4AC7EA-E293-46BD-AF58-E9C068D80836}" type="sibTrans" cxnId="{265F3233-DD37-494D-B075-A0D4105EED69}">
      <dgm:prSet/>
      <dgm:spPr/>
      <dgm:t>
        <a:bodyPr/>
        <a:lstStyle/>
        <a:p>
          <a:endParaRPr lang="ru-RU"/>
        </a:p>
      </dgm:t>
    </dgm:pt>
    <dgm:pt modelId="{489B67EA-52D3-4E37-9FE8-BB0F8112CE30}">
      <dgm:prSet phldrT="[Текст]" custT="1"/>
      <dgm:spPr>
        <a:solidFill>
          <a:srgbClr val="FF6600">
            <a:alpha val="67000"/>
          </a:srgbClr>
        </a:solidFill>
      </dgm:spPr>
      <dgm:t>
        <a:bodyPr/>
        <a:lstStyle/>
        <a:p>
          <a:r>
            <a:rPr lang="ru-RU" sz="2800" b="1" dirty="0" smtClean="0"/>
            <a:t>труби</a:t>
          </a:r>
          <a:endParaRPr lang="ru-RU" sz="2800" b="1" dirty="0"/>
        </a:p>
      </dgm:t>
    </dgm:pt>
    <dgm:pt modelId="{AB1337F0-BEB2-41D7-BB92-94805D757D5A}" type="parTrans" cxnId="{82136120-5D7D-489E-8AB8-7D5102AA8E36}">
      <dgm:prSet/>
      <dgm:spPr/>
      <dgm:t>
        <a:bodyPr/>
        <a:lstStyle/>
        <a:p>
          <a:endParaRPr lang="ru-RU"/>
        </a:p>
      </dgm:t>
    </dgm:pt>
    <dgm:pt modelId="{29537FE9-146E-4436-A8A9-75F9A1DB1C50}" type="sibTrans" cxnId="{82136120-5D7D-489E-8AB8-7D5102AA8E36}">
      <dgm:prSet/>
      <dgm:spPr/>
      <dgm:t>
        <a:bodyPr/>
        <a:lstStyle/>
        <a:p>
          <a:endParaRPr lang="ru-RU"/>
        </a:p>
      </dgm:t>
    </dgm:pt>
    <dgm:pt modelId="{B7C5CF2F-9F5C-4295-AE13-424F2B603873}" type="pres">
      <dgm:prSet presAssocID="{16A0413E-13FD-45A2-BF12-1EB6CD8659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6B720C-D347-472A-8EB9-4F40EE051C27}" type="pres">
      <dgm:prSet presAssocID="{F2CC3852-A284-4746-8556-EF20234C0BAA}" presName="root" presStyleCnt="0"/>
      <dgm:spPr/>
    </dgm:pt>
    <dgm:pt modelId="{EEAC0EDC-21F3-4026-A417-7890B158A62C}" type="pres">
      <dgm:prSet presAssocID="{F2CC3852-A284-4746-8556-EF20234C0BAA}" presName="rootComposite" presStyleCnt="0"/>
      <dgm:spPr/>
    </dgm:pt>
    <dgm:pt modelId="{E4EDBEFD-738A-4989-9814-33090A06AF83}" type="pres">
      <dgm:prSet presAssocID="{F2CC3852-A284-4746-8556-EF20234C0BAA}" presName="rootText" presStyleLbl="node1" presStyleIdx="0" presStyleCnt="1" custScaleX="174075"/>
      <dgm:spPr/>
    </dgm:pt>
    <dgm:pt modelId="{1D567ED7-22B4-4D15-8055-B2B66751467D}" type="pres">
      <dgm:prSet presAssocID="{F2CC3852-A284-4746-8556-EF20234C0BAA}" presName="rootConnector" presStyleLbl="node1" presStyleIdx="0" presStyleCnt="1"/>
      <dgm:spPr/>
    </dgm:pt>
    <dgm:pt modelId="{49AE32F8-8902-4015-94FA-042A89ABBAC1}" type="pres">
      <dgm:prSet presAssocID="{F2CC3852-A284-4746-8556-EF20234C0BAA}" presName="childShape" presStyleCnt="0"/>
      <dgm:spPr/>
    </dgm:pt>
    <dgm:pt modelId="{348E21AA-45EB-46AA-9BA8-560DA5B79DBC}" type="pres">
      <dgm:prSet presAssocID="{2D173B54-F24A-4964-9240-8F14AAF26AF1}" presName="Name13" presStyleLbl="parChTrans1D2" presStyleIdx="0" presStyleCnt="5"/>
      <dgm:spPr/>
    </dgm:pt>
    <dgm:pt modelId="{6BBA56A3-7DB1-4811-AC4E-7EE5390203B2}" type="pres">
      <dgm:prSet presAssocID="{9EFADC69-4782-4D1F-BF17-065B8DC17F62}" presName="childText" presStyleLbl="bgAcc1" presStyleIdx="0" presStyleCnt="5">
        <dgm:presLayoutVars>
          <dgm:bulletEnabled val="1"/>
        </dgm:presLayoutVars>
      </dgm:prSet>
      <dgm:spPr/>
    </dgm:pt>
    <dgm:pt modelId="{514F80A5-30BA-4A70-9F9D-E2FC347B1824}" type="pres">
      <dgm:prSet presAssocID="{DCF147BC-D4C0-43CC-9F54-E8961251587E}" presName="Name13" presStyleLbl="parChTrans1D2" presStyleIdx="1" presStyleCnt="5"/>
      <dgm:spPr/>
    </dgm:pt>
    <dgm:pt modelId="{17ABB3B1-38E0-4E19-BE69-8ADF3D3F202B}" type="pres">
      <dgm:prSet presAssocID="{F45681CD-B902-462E-8D3D-AC9E8EC15D3D}" presName="childText" presStyleLbl="bgAcc1" presStyleIdx="1" presStyleCnt="5" custScaleX="176072">
        <dgm:presLayoutVars>
          <dgm:bulletEnabled val="1"/>
        </dgm:presLayoutVars>
      </dgm:prSet>
      <dgm:spPr/>
    </dgm:pt>
    <dgm:pt modelId="{8F80234D-9143-49DC-8D50-F210F4F29C4D}" type="pres">
      <dgm:prSet presAssocID="{2514DC37-F200-4E13-BB1B-2CB7B6165172}" presName="Name13" presStyleLbl="parChTrans1D2" presStyleIdx="2" presStyleCnt="5"/>
      <dgm:spPr/>
    </dgm:pt>
    <dgm:pt modelId="{5A0BB830-9A87-4377-8CC1-C37E9B03A249}" type="pres">
      <dgm:prSet presAssocID="{1B774FA1-2384-4969-9142-C083B46ED714}" presName="childText" presStyleLbl="bgAcc1" presStyleIdx="2" presStyleCnt="5" custScaleX="143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D4301-9098-4890-838B-70E537CFF2F6}" type="pres">
      <dgm:prSet presAssocID="{2767E951-8BC7-4F2C-B068-E77657230CD7}" presName="Name13" presStyleLbl="parChTrans1D2" presStyleIdx="3" presStyleCnt="5"/>
      <dgm:spPr/>
    </dgm:pt>
    <dgm:pt modelId="{A12C2461-1433-4BCE-AD0B-6D461BB3444D}" type="pres">
      <dgm:prSet presAssocID="{C021B4A2-88C7-4F26-86DD-506C21129EDD}" presName="childText" presStyleLbl="bgAcc1" presStyleIdx="3" presStyleCnt="5" custScaleX="201258">
        <dgm:presLayoutVars>
          <dgm:bulletEnabled val="1"/>
        </dgm:presLayoutVars>
      </dgm:prSet>
      <dgm:spPr/>
    </dgm:pt>
    <dgm:pt modelId="{32E00A04-DCA0-4FDA-A3E6-4B51BB12DA17}" type="pres">
      <dgm:prSet presAssocID="{AB1337F0-BEB2-41D7-BB92-94805D757D5A}" presName="Name13" presStyleLbl="parChTrans1D2" presStyleIdx="4" presStyleCnt="5"/>
      <dgm:spPr/>
    </dgm:pt>
    <dgm:pt modelId="{3F1F769D-4179-4B59-BEF9-2ECD9138536B}" type="pres">
      <dgm:prSet presAssocID="{489B67EA-52D3-4E37-9FE8-BB0F8112CE30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B34B0792-CADC-4FBE-951F-E8D6A4B0C517}" type="presOf" srcId="{2514DC37-F200-4E13-BB1B-2CB7B6165172}" destId="{8F80234D-9143-49DC-8D50-F210F4F29C4D}" srcOrd="0" destOrd="0" presId="urn:microsoft.com/office/officeart/2005/8/layout/hierarchy3"/>
    <dgm:cxn modelId="{BF61D4B4-FC4A-4BE2-BDA8-016993DC3AA9}" type="presOf" srcId="{F45681CD-B902-462E-8D3D-AC9E8EC15D3D}" destId="{17ABB3B1-38E0-4E19-BE69-8ADF3D3F202B}" srcOrd="0" destOrd="0" presId="urn:microsoft.com/office/officeart/2005/8/layout/hierarchy3"/>
    <dgm:cxn modelId="{B411E998-209C-4325-8CB5-A240B64D87F9}" type="presOf" srcId="{2D173B54-F24A-4964-9240-8F14AAF26AF1}" destId="{348E21AA-45EB-46AA-9BA8-560DA5B79DBC}" srcOrd="0" destOrd="0" presId="urn:microsoft.com/office/officeart/2005/8/layout/hierarchy3"/>
    <dgm:cxn modelId="{B540DC24-FE24-4F41-B01F-3D9108FDFFEA}" type="presOf" srcId="{F2CC3852-A284-4746-8556-EF20234C0BAA}" destId="{E4EDBEFD-738A-4989-9814-33090A06AF83}" srcOrd="0" destOrd="0" presId="urn:microsoft.com/office/officeart/2005/8/layout/hierarchy3"/>
    <dgm:cxn modelId="{2FCFBC32-6542-42FA-803F-E7C5F40E5F20}" type="presOf" srcId="{DCF147BC-D4C0-43CC-9F54-E8961251587E}" destId="{514F80A5-30BA-4A70-9F9D-E2FC347B1824}" srcOrd="0" destOrd="0" presId="urn:microsoft.com/office/officeart/2005/8/layout/hierarchy3"/>
    <dgm:cxn modelId="{06F0A3C8-D742-4834-8F13-98B997131D6F}" type="presOf" srcId="{2767E951-8BC7-4F2C-B068-E77657230CD7}" destId="{A85D4301-9098-4890-838B-70E537CFF2F6}" srcOrd="0" destOrd="0" presId="urn:microsoft.com/office/officeart/2005/8/layout/hierarchy3"/>
    <dgm:cxn modelId="{7ECDE205-51A1-4161-9CF8-009989D81A21}" type="presOf" srcId="{F2CC3852-A284-4746-8556-EF20234C0BAA}" destId="{1D567ED7-22B4-4D15-8055-B2B66751467D}" srcOrd="1" destOrd="0" presId="urn:microsoft.com/office/officeart/2005/8/layout/hierarchy3"/>
    <dgm:cxn modelId="{7DAEB8DD-7190-4EBB-B3C2-5E4AE2D8C48D}" srcId="{F2CC3852-A284-4746-8556-EF20234C0BAA}" destId="{F45681CD-B902-462E-8D3D-AC9E8EC15D3D}" srcOrd="1" destOrd="0" parTransId="{DCF147BC-D4C0-43CC-9F54-E8961251587E}" sibTransId="{0265ED5D-8056-4AEE-8217-8AA3A13A207A}"/>
    <dgm:cxn modelId="{37DBF6C8-DAEB-40ED-8756-E3C43E64C55C}" type="presOf" srcId="{C021B4A2-88C7-4F26-86DD-506C21129EDD}" destId="{A12C2461-1433-4BCE-AD0B-6D461BB3444D}" srcOrd="0" destOrd="0" presId="urn:microsoft.com/office/officeart/2005/8/layout/hierarchy3"/>
    <dgm:cxn modelId="{82136120-5D7D-489E-8AB8-7D5102AA8E36}" srcId="{F2CC3852-A284-4746-8556-EF20234C0BAA}" destId="{489B67EA-52D3-4E37-9FE8-BB0F8112CE30}" srcOrd="4" destOrd="0" parTransId="{AB1337F0-BEB2-41D7-BB92-94805D757D5A}" sibTransId="{29537FE9-146E-4436-A8A9-75F9A1DB1C50}"/>
    <dgm:cxn modelId="{BEFE6BA1-0F45-4E06-92A8-9FEB3ADD1ED6}" type="presOf" srcId="{489B67EA-52D3-4E37-9FE8-BB0F8112CE30}" destId="{3F1F769D-4179-4B59-BEF9-2ECD9138536B}" srcOrd="0" destOrd="0" presId="urn:microsoft.com/office/officeart/2005/8/layout/hierarchy3"/>
    <dgm:cxn modelId="{D6AD2345-0FBC-45FA-8566-1B554A3F54E7}" type="presOf" srcId="{1B774FA1-2384-4969-9142-C083B46ED714}" destId="{5A0BB830-9A87-4377-8CC1-C37E9B03A249}" srcOrd="0" destOrd="0" presId="urn:microsoft.com/office/officeart/2005/8/layout/hierarchy3"/>
    <dgm:cxn modelId="{4EE994CB-3BBB-4D5D-B926-64821E34F9BC}" type="presOf" srcId="{16A0413E-13FD-45A2-BF12-1EB6CD8659B4}" destId="{B7C5CF2F-9F5C-4295-AE13-424F2B603873}" srcOrd="0" destOrd="0" presId="urn:microsoft.com/office/officeart/2005/8/layout/hierarchy3"/>
    <dgm:cxn modelId="{70E1D90F-A52A-4387-8C1E-0ABB65A61529}" type="presOf" srcId="{AB1337F0-BEB2-41D7-BB92-94805D757D5A}" destId="{32E00A04-DCA0-4FDA-A3E6-4B51BB12DA17}" srcOrd="0" destOrd="0" presId="urn:microsoft.com/office/officeart/2005/8/layout/hierarchy3"/>
    <dgm:cxn modelId="{388601F2-0C7A-4FD7-845F-22FE2A189DF4}" srcId="{F2CC3852-A284-4746-8556-EF20234C0BAA}" destId="{9EFADC69-4782-4D1F-BF17-065B8DC17F62}" srcOrd="0" destOrd="0" parTransId="{2D173B54-F24A-4964-9240-8F14AAF26AF1}" sibTransId="{ED9E566C-25EE-4023-A177-1E08AB7F679E}"/>
    <dgm:cxn modelId="{00AB771F-F908-40ED-ADD5-28FBDC916A0A}" srcId="{16A0413E-13FD-45A2-BF12-1EB6CD8659B4}" destId="{F2CC3852-A284-4746-8556-EF20234C0BAA}" srcOrd="0" destOrd="0" parTransId="{003B0BE9-501F-412F-BB02-4EA37AB318A5}" sibTransId="{5ADF197A-243C-4080-AA1A-DAE8A5DC704B}"/>
    <dgm:cxn modelId="{437D8D13-178E-4CBE-B0E8-CB5A8013EFE0}" type="presOf" srcId="{9EFADC69-4782-4D1F-BF17-065B8DC17F62}" destId="{6BBA56A3-7DB1-4811-AC4E-7EE5390203B2}" srcOrd="0" destOrd="0" presId="urn:microsoft.com/office/officeart/2005/8/layout/hierarchy3"/>
    <dgm:cxn modelId="{349A975B-77E7-4F4B-B146-067F5E3B8EC4}" srcId="{F2CC3852-A284-4746-8556-EF20234C0BAA}" destId="{1B774FA1-2384-4969-9142-C083B46ED714}" srcOrd="2" destOrd="0" parTransId="{2514DC37-F200-4E13-BB1B-2CB7B6165172}" sibTransId="{850E6281-785B-4961-AB56-FBEC7BEF4F90}"/>
    <dgm:cxn modelId="{265F3233-DD37-494D-B075-A0D4105EED69}" srcId="{F2CC3852-A284-4746-8556-EF20234C0BAA}" destId="{C021B4A2-88C7-4F26-86DD-506C21129EDD}" srcOrd="3" destOrd="0" parTransId="{2767E951-8BC7-4F2C-B068-E77657230CD7}" sibTransId="{CD4AC7EA-E293-46BD-AF58-E9C068D80836}"/>
    <dgm:cxn modelId="{FA803124-BCD4-45CB-9A16-F6DA7246B9E3}" type="presParOf" srcId="{B7C5CF2F-9F5C-4295-AE13-424F2B603873}" destId="{436B720C-D347-472A-8EB9-4F40EE051C27}" srcOrd="0" destOrd="0" presId="urn:microsoft.com/office/officeart/2005/8/layout/hierarchy3"/>
    <dgm:cxn modelId="{BF5F293B-6835-44D6-9D20-34ECC3106B31}" type="presParOf" srcId="{436B720C-D347-472A-8EB9-4F40EE051C27}" destId="{EEAC0EDC-21F3-4026-A417-7890B158A62C}" srcOrd="0" destOrd="0" presId="urn:microsoft.com/office/officeart/2005/8/layout/hierarchy3"/>
    <dgm:cxn modelId="{B443EC4C-4EFF-4352-AC74-6FCA014C290B}" type="presParOf" srcId="{EEAC0EDC-21F3-4026-A417-7890B158A62C}" destId="{E4EDBEFD-738A-4989-9814-33090A06AF83}" srcOrd="0" destOrd="0" presId="urn:microsoft.com/office/officeart/2005/8/layout/hierarchy3"/>
    <dgm:cxn modelId="{1D531A67-C942-4C92-B957-01DB767FA179}" type="presParOf" srcId="{EEAC0EDC-21F3-4026-A417-7890B158A62C}" destId="{1D567ED7-22B4-4D15-8055-B2B66751467D}" srcOrd="1" destOrd="0" presId="urn:microsoft.com/office/officeart/2005/8/layout/hierarchy3"/>
    <dgm:cxn modelId="{F54A59C5-2C32-48AB-88B1-E2DCF80CE11C}" type="presParOf" srcId="{436B720C-D347-472A-8EB9-4F40EE051C27}" destId="{49AE32F8-8902-4015-94FA-042A89ABBAC1}" srcOrd="1" destOrd="0" presId="urn:microsoft.com/office/officeart/2005/8/layout/hierarchy3"/>
    <dgm:cxn modelId="{45523D65-5883-4443-B602-8551B10F7CE2}" type="presParOf" srcId="{49AE32F8-8902-4015-94FA-042A89ABBAC1}" destId="{348E21AA-45EB-46AA-9BA8-560DA5B79DBC}" srcOrd="0" destOrd="0" presId="urn:microsoft.com/office/officeart/2005/8/layout/hierarchy3"/>
    <dgm:cxn modelId="{0C7AF520-AC35-46EE-AE0B-955D57F8254A}" type="presParOf" srcId="{49AE32F8-8902-4015-94FA-042A89ABBAC1}" destId="{6BBA56A3-7DB1-4811-AC4E-7EE5390203B2}" srcOrd="1" destOrd="0" presId="urn:microsoft.com/office/officeart/2005/8/layout/hierarchy3"/>
    <dgm:cxn modelId="{8E523113-E9FC-468B-9B40-D3F7CF9A5068}" type="presParOf" srcId="{49AE32F8-8902-4015-94FA-042A89ABBAC1}" destId="{514F80A5-30BA-4A70-9F9D-E2FC347B1824}" srcOrd="2" destOrd="0" presId="urn:microsoft.com/office/officeart/2005/8/layout/hierarchy3"/>
    <dgm:cxn modelId="{4066D480-2060-410A-AAF4-0F0B3030972E}" type="presParOf" srcId="{49AE32F8-8902-4015-94FA-042A89ABBAC1}" destId="{17ABB3B1-38E0-4E19-BE69-8ADF3D3F202B}" srcOrd="3" destOrd="0" presId="urn:microsoft.com/office/officeart/2005/8/layout/hierarchy3"/>
    <dgm:cxn modelId="{1F157944-CB31-488F-AF85-B19AB42ADAB9}" type="presParOf" srcId="{49AE32F8-8902-4015-94FA-042A89ABBAC1}" destId="{8F80234D-9143-49DC-8D50-F210F4F29C4D}" srcOrd="4" destOrd="0" presId="urn:microsoft.com/office/officeart/2005/8/layout/hierarchy3"/>
    <dgm:cxn modelId="{6A49CA37-6726-47F1-8214-D0A952C01771}" type="presParOf" srcId="{49AE32F8-8902-4015-94FA-042A89ABBAC1}" destId="{5A0BB830-9A87-4377-8CC1-C37E9B03A249}" srcOrd="5" destOrd="0" presId="urn:microsoft.com/office/officeart/2005/8/layout/hierarchy3"/>
    <dgm:cxn modelId="{7FEA1569-0CDC-403D-B6B9-CEA2DFA11E98}" type="presParOf" srcId="{49AE32F8-8902-4015-94FA-042A89ABBAC1}" destId="{A85D4301-9098-4890-838B-70E537CFF2F6}" srcOrd="6" destOrd="0" presId="urn:microsoft.com/office/officeart/2005/8/layout/hierarchy3"/>
    <dgm:cxn modelId="{763070E9-BAEA-4B26-9D47-2AFCD5D28D58}" type="presParOf" srcId="{49AE32F8-8902-4015-94FA-042A89ABBAC1}" destId="{A12C2461-1433-4BCE-AD0B-6D461BB3444D}" srcOrd="7" destOrd="0" presId="urn:microsoft.com/office/officeart/2005/8/layout/hierarchy3"/>
    <dgm:cxn modelId="{3249280C-435B-44C3-A9AF-CF9DF6E845BB}" type="presParOf" srcId="{49AE32F8-8902-4015-94FA-042A89ABBAC1}" destId="{32E00A04-DCA0-4FDA-A3E6-4B51BB12DA17}" srcOrd="8" destOrd="0" presId="urn:microsoft.com/office/officeart/2005/8/layout/hierarchy3"/>
    <dgm:cxn modelId="{ADF7E44E-0352-4B6B-858C-ED9026CE287D}" type="presParOf" srcId="{49AE32F8-8902-4015-94FA-042A89ABBAC1}" destId="{3F1F769D-4179-4B59-BEF9-2ECD9138536B}" srcOrd="9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85992"/>
            <a:ext cx="610496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Розвиток металургійних виробництв в 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Україні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Найбільшими</a:t>
            </a:r>
            <a:r>
              <a:rPr lang="ru-RU" b="1" dirty="0" smtClean="0"/>
              <a:t> </a:t>
            </a:r>
            <a:r>
              <a:rPr lang="ru-RU" b="1" dirty="0" err="1" smtClean="0"/>
              <a:t>металургійними</a:t>
            </a:r>
            <a:r>
              <a:rPr lang="ru-RU" b="1" dirty="0" smtClean="0"/>
              <a:t> </a:t>
            </a:r>
            <a:r>
              <a:rPr lang="ru-RU" b="1" dirty="0" err="1" smtClean="0"/>
              <a:t>комбінатами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є: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 smtClean="0"/>
              <a:t>Криворіжсталь</a:t>
            </a:r>
            <a:r>
              <a:rPr lang="ru-RU" dirty="0" smtClean="0"/>
              <a:t>",</a:t>
            </a:r>
          </a:p>
          <a:p>
            <a:r>
              <a:rPr lang="ru-RU" dirty="0" smtClean="0"/>
              <a:t>"</a:t>
            </a:r>
            <a:r>
              <a:rPr lang="ru-RU" dirty="0" err="1" smtClean="0"/>
              <a:t>Азовсталь</a:t>
            </a:r>
            <a:r>
              <a:rPr lang="ru-RU" dirty="0" smtClean="0"/>
              <a:t>" (</a:t>
            </a:r>
            <a:r>
              <a:rPr lang="ru-RU" dirty="0" err="1" smtClean="0"/>
              <a:t>Маріуполь</a:t>
            </a:r>
            <a:r>
              <a:rPr lang="ru-RU" dirty="0" smtClean="0"/>
              <a:t>),</a:t>
            </a:r>
          </a:p>
          <a:p>
            <a:r>
              <a:rPr lang="ru-RU" dirty="0" smtClean="0"/>
              <a:t>"</a:t>
            </a:r>
            <a:r>
              <a:rPr lang="ru-RU" dirty="0" err="1" smtClean="0"/>
              <a:t>Запоріжсталь</a:t>
            </a:r>
            <a:r>
              <a:rPr lang="ru-RU" dirty="0" smtClean="0"/>
              <a:t>",</a:t>
            </a:r>
          </a:p>
          <a:p>
            <a:r>
              <a:rPr lang="ru-RU" dirty="0" err="1" smtClean="0"/>
              <a:t>Дніпровський</a:t>
            </a:r>
            <a:r>
              <a:rPr lang="ru-RU" dirty="0" smtClean="0"/>
              <a:t> (</a:t>
            </a:r>
            <a:r>
              <a:rPr lang="ru-RU" dirty="0" err="1" smtClean="0"/>
              <a:t>Дніпродзержинськ</a:t>
            </a:r>
            <a:r>
              <a:rPr lang="ru-RU" dirty="0" smtClean="0"/>
              <a:t>),</a:t>
            </a:r>
          </a:p>
          <a:p>
            <a:r>
              <a:rPr lang="ru-RU" dirty="0" err="1" smtClean="0"/>
              <a:t>Алчевський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Макіївський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/>
              <a:t>Великі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металургійні</a:t>
            </a:r>
            <a:r>
              <a:rPr lang="ru-RU" sz="1800" dirty="0" smtClean="0"/>
              <a:t> заводи,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металургійного</a:t>
            </a:r>
            <a:r>
              <a:rPr lang="ru-RU" sz="1800" dirty="0" smtClean="0"/>
              <a:t> циклу, - </a:t>
            </a:r>
            <a:r>
              <a:rPr lang="ru-RU" sz="1800" dirty="0" err="1" smtClean="0"/>
              <a:t>Донецький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Єнакіївський</a:t>
            </a:r>
            <a:r>
              <a:rPr lang="ru-RU" sz="1800" dirty="0" smtClean="0"/>
              <a:t>, два </a:t>
            </a:r>
            <a:r>
              <a:rPr lang="ru-RU" sz="1800" dirty="0" err="1" smtClean="0"/>
              <a:t>Дніпропетровських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феросплавів</a:t>
            </a:r>
            <a:r>
              <a:rPr lang="ru-RU" sz="1800" dirty="0" smtClean="0"/>
              <a:t> (</a:t>
            </a:r>
            <a:r>
              <a:rPr lang="ru-RU" sz="1800" dirty="0" err="1" smtClean="0"/>
              <a:t>сплавів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заліза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металами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отримання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високоякісних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сортів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сталі</a:t>
            </a:r>
            <a:r>
              <a:rPr lang="ru-RU" sz="1800" dirty="0" smtClean="0"/>
              <a:t>) </a:t>
            </a:r>
            <a:r>
              <a:rPr lang="ru-RU" sz="1800" dirty="0" err="1" smtClean="0"/>
              <a:t>зосереджено</a:t>
            </a:r>
            <a:r>
              <a:rPr lang="ru-RU" sz="1800" dirty="0" smtClean="0"/>
              <a:t> у </a:t>
            </a:r>
            <a:r>
              <a:rPr lang="ru-RU" sz="1800" dirty="0" err="1" smtClean="0"/>
              <a:t>Запоріжжі</a:t>
            </a:r>
            <a:r>
              <a:rPr lang="ru-RU" sz="1800" dirty="0" smtClean="0"/>
              <a:t>, </a:t>
            </a:r>
            <a:r>
              <a:rPr lang="ru-RU" sz="1800" dirty="0" err="1" smtClean="0"/>
              <a:t>Нікополі</a:t>
            </a:r>
            <a:r>
              <a:rPr lang="ru-RU" sz="1800" dirty="0" smtClean="0"/>
              <a:t>, </a:t>
            </a:r>
            <a:r>
              <a:rPr lang="ru-RU" sz="1800" dirty="0" err="1" smtClean="0"/>
              <a:t>Стаханові</a:t>
            </a:r>
            <a:r>
              <a:rPr lang="ru-RU" sz="1800" dirty="0" smtClean="0"/>
              <a:t>, а труб - у </a:t>
            </a:r>
            <a:r>
              <a:rPr lang="ru-RU" sz="1800" dirty="0" err="1" smtClean="0"/>
              <a:t>Нікополі</a:t>
            </a:r>
            <a:r>
              <a:rPr lang="ru-RU" sz="1800" dirty="0" smtClean="0"/>
              <a:t>, </a:t>
            </a:r>
            <a:r>
              <a:rPr lang="ru-RU" sz="1800" dirty="0" err="1" smtClean="0"/>
              <a:t>Новомосковську</a:t>
            </a:r>
            <a:r>
              <a:rPr lang="ru-RU" sz="1800" dirty="0" smtClean="0"/>
              <a:t>, </a:t>
            </a:r>
            <a:r>
              <a:rPr lang="ru-RU" sz="1800" dirty="0" err="1" smtClean="0"/>
              <a:t>Дніпропетровську</a:t>
            </a:r>
            <a:r>
              <a:rPr lang="ru-RU" sz="1800" dirty="0" smtClean="0"/>
              <a:t>, </a:t>
            </a:r>
            <a:r>
              <a:rPr lang="ru-RU" sz="1800" dirty="0" err="1" smtClean="0"/>
              <a:t>Маріуполі</a:t>
            </a:r>
            <a:r>
              <a:rPr lang="ru-RU" sz="1800" dirty="0" smtClean="0"/>
              <a:t>, </a:t>
            </a:r>
            <a:r>
              <a:rPr lang="ru-RU" sz="1800" dirty="0" err="1" smtClean="0"/>
              <a:t>Макіївці</a:t>
            </a:r>
            <a:r>
              <a:rPr lang="ru-RU" sz="1800" dirty="0" smtClean="0"/>
              <a:t>, </a:t>
            </a:r>
            <a:r>
              <a:rPr lang="ru-RU" sz="1800" dirty="0" err="1" smtClean="0"/>
              <a:t>Харцизьку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металургійних</a:t>
            </a:r>
            <a:r>
              <a:rPr lang="ru-RU" dirty="0" smtClean="0"/>
              <a:t> районах - </a:t>
            </a:r>
            <a:r>
              <a:rPr lang="ru-RU" dirty="0" err="1" smtClean="0"/>
              <a:t>Придніпровському</a:t>
            </a:r>
            <a:r>
              <a:rPr lang="ru-RU" dirty="0" smtClean="0"/>
              <a:t>, </a:t>
            </a:r>
            <a:r>
              <a:rPr lang="ru-RU" dirty="0" err="1" smtClean="0"/>
              <a:t>Донецькому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Приазовському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2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Придніпровський</a:t>
            </a:r>
            <a:r>
              <a:rPr lang="ru-RU" sz="2000" dirty="0" smtClean="0"/>
              <a:t> район </a:t>
            </a:r>
            <a:r>
              <a:rPr lang="ru-RU" sz="2000" dirty="0" err="1" smtClean="0"/>
              <a:t>сформувався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видобутку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залізних</a:t>
            </a:r>
            <a:r>
              <a:rPr lang="ru-RU" sz="2000" dirty="0" smtClean="0"/>
              <a:t> руд </a:t>
            </a:r>
            <a:r>
              <a:rPr lang="ru-RU" sz="2000" dirty="0" err="1" smtClean="0"/>
              <a:t>Криворізького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Кременчуцького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Білозерського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басейнів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марганцевих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руд</a:t>
            </a:r>
            <a:r>
              <a:rPr lang="ru-RU" sz="2000" dirty="0" smtClean="0"/>
              <a:t> </a:t>
            </a:r>
            <a:r>
              <a:rPr lang="ru-RU" sz="2000" dirty="0" err="1" smtClean="0"/>
              <a:t>Нікопольського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Великотокмацького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родовищ</a:t>
            </a:r>
            <a:r>
              <a:rPr lang="ru-RU" sz="2000" dirty="0" smtClean="0"/>
              <a:t>, </a:t>
            </a:r>
            <a:r>
              <a:rPr lang="ru-RU" sz="2000" dirty="0" err="1" smtClean="0"/>
              <a:t>флюсів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Дніпропетровської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привізних</a:t>
            </a:r>
            <a:r>
              <a:rPr lang="ru-RU" sz="2000" dirty="0" smtClean="0"/>
              <a:t> коксу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вогнетривів</a:t>
            </a:r>
            <a:r>
              <a:rPr lang="ru-RU" sz="2000" dirty="0" smtClean="0"/>
              <a:t> (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Донбасу</a:t>
            </a:r>
            <a:r>
              <a:rPr lang="ru-RU" sz="2000" dirty="0" smtClean="0"/>
              <a:t>). Тут </a:t>
            </a:r>
            <a:r>
              <a:rPr lang="ru-RU" sz="2000" dirty="0" err="1" smtClean="0"/>
              <a:t>склалися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Дніпропетровський</a:t>
            </a:r>
            <a:r>
              <a:rPr lang="ru-RU" sz="2000" dirty="0" smtClean="0"/>
              <a:t> (</a:t>
            </a:r>
            <a:r>
              <a:rPr lang="ru-RU" sz="2000" dirty="0" err="1" smtClean="0"/>
              <a:t>Дніпропетровськ</a:t>
            </a:r>
            <a:r>
              <a:rPr lang="ru-RU" sz="2000" dirty="0" smtClean="0"/>
              <a:t>, </a:t>
            </a:r>
            <a:r>
              <a:rPr lang="ru-RU" sz="2000" dirty="0" err="1" smtClean="0"/>
              <a:t>Дніпродзержинськ</a:t>
            </a:r>
            <a:r>
              <a:rPr lang="ru-RU" sz="2000" dirty="0" smtClean="0"/>
              <a:t>, </a:t>
            </a:r>
            <a:r>
              <a:rPr lang="ru-RU" sz="2000" dirty="0" err="1" smtClean="0"/>
              <a:t>Новомосковськ</a:t>
            </a:r>
            <a:r>
              <a:rPr lang="ru-RU" sz="2000" dirty="0" smtClean="0"/>
              <a:t>), </a:t>
            </a:r>
            <a:r>
              <a:rPr lang="ru-RU" sz="2000" dirty="0" err="1" smtClean="0"/>
              <a:t>Запорізький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Криворізький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Нікопольський</a:t>
            </a:r>
            <a:r>
              <a:rPr lang="ru-RU" sz="2000" dirty="0" smtClean="0"/>
              <a:t>, (</a:t>
            </a:r>
            <a:r>
              <a:rPr lang="ru-RU" sz="2000" dirty="0" err="1" smtClean="0"/>
              <a:t>Нікополь</a:t>
            </a:r>
            <a:r>
              <a:rPr lang="ru-RU" sz="2000" dirty="0" smtClean="0"/>
              <a:t>, </a:t>
            </a:r>
            <a:r>
              <a:rPr lang="ru-RU" sz="2000" dirty="0" err="1" smtClean="0"/>
              <a:t>Марганець</a:t>
            </a:r>
            <a:r>
              <a:rPr lang="ru-RU" sz="2000" dirty="0" smtClean="0"/>
              <a:t>), </a:t>
            </a:r>
            <a:r>
              <a:rPr lang="ru-RU" sz="2000" dirty="0" err="1" smtClean="0"/>
              <a:t>Кременчуцький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вузли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Донецький</a:t>
            </a:r>
            <a:r>
              <a:rPr lang="ru-RU" sz="2000" b="1" dirty="0" smtClean="0"/>
              <a:t> район </a:t>
            </a:r>
            <a:r>
              <a:rPr lang="ru-RU" sz="2000" b="1" dirty="0" err="1" smtClean="0"/>
              <a:t>виник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родовищ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коксівного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вугілля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переробки</a:t>
            </a:r>
            <a:r>
              <a:rPr lang="ru-RU" sz="2000" dirty="0" smtClean="0"/>
              <a:t> руд,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Придніпров'я</a:t>
            </a:r>
            <a:r>
              <a:rPr lang="ru-RU" sz="2000" dirty="0" smtClean="0"/>
              <a:t> (принцип "маятника" - </a:t>
            </a:r>
            <a:r>
              <a:rPr lang="ru-RU" sz="2000" dirty="0" err="1" smtClean="0"/>
              <a:t>вагони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коксом </a:t>
            </a:r>
            <a:r>
              <a:rPr lang="ru-RU" sz="2000" dirty="0" err="1" smtClean="0"/>
              <a:t>їдуть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комбінати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Придніпров'я</a:t>
            </a:r>
            <a:r>
              <a:rPr lang="ru-RU" sz="2000" dirty="0" smtClean="0"/>
              <a:t>, а назад </a:t>
            </a:r>
            <a:r>
              <a:rPr lang="ru-RU" sz="2000" dirty="0" err="1" smtClean="0"/>
              <a:t>повертаються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залізною</a:t>
            </a:r>
            <a:r>
              <a:rPr lang="ru-RU" sz="2000" dirty="0" smtClean="0"/>
              <a:t> та марганцевою рудою). </a:t>
            </a:r>
            <a:r>
              <a:rPr lang="ru-RU" sz="2000" dirty="0" err="1" smtClean="0"/>
              <a:t>Сформувалися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вузли</a:t>
            </a:r>
            <a:r>
              <a:rPr lang="ru-RU" sz="2000" dirty="0" smtClean="0"/>
              <a:t> - </a:t>
            </a:r>
            <a:r>
              <a:rPr lang="ru-RU" sz="2000" dirty="0" err="1" smtClean="0"/>
              <a:t>Донецько-Макіївський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Алчевсько-Алмазнянський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Єнакіївський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окремі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центри</a:t>
            </a:r>
            <a:r>
              <a:rPr lang="ru-RU" sz="2000" dirty="0" smtClean="0"/>
              <a:t> - </a:t>
            </a:r>
            <a:r>
              <a:rPr lang="ru-RU" sz="2000" dirty="0" err="1" smtClean="0"/>
              <a:t>Краматорськ</a:t>
            </a:r>
            <a:r>
              <a:rPr lang="ru-RU" sz="2000" dirty="0" smtClean="0"/>
              <a:t>, </a:t>
            </a:r>
            <a:r>
              <a:rPr lang="ru-RU" sz="2000" dirty="0" err="1" smtClean="0"/>
              <a:t>Харцизьк</a:t>
            </a:r>
            <a:r>
              <a:rPr lang="ru-RU" sz="2000" dirty="0" smtClean="0"/>
              <a:t>, </a:t>
            </a:r>
            <a:r>
              <a:rPr lang="ru-RU" sz="2000" dirty="0" err="1" smtClean="0"/>
              <a:t>Костянтинівка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Важливими</a:t>
            </a:r>
            <a:r>
              <a:rPr lang="ru-RU" dirty="0" smtClean="0"/>
              <a:t> проблемами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переоснащення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прокату. </a:t>
            </a:r>
            <a:r>
              <a:rPr lang="ru-RU" dirty="0" err="1" smtClean="0"/>
              <a:t>Слабкого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недоменні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чистими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електрометалургія</a:t>
            </a:r>
            <a:r>
              <a:rPr lang="ru-RU" dirty="0" smtClean="0"/>
              <a:t> (</a:t>
            </a:r>
            <a:r>
              <a:rPr lang="ru-RU" dirty="0" err="1" smtClean="0"/>
              <a:t>найбільший</a:t>
            </a:r>
            <a:r>
              <a:rPr lang="ru-RU" dirty="0" smtClean="0"/>
              <a:t> завод - </a:t>
            </a:r>
            <a:r>
              <a:rPr lang="ru-RU" dirty="0" err="1" smtClean="0"/>
              <a:t>Запорізький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порошкова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 (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завод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у Броварах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Києвом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Кольорова</a:t>
            </a:r>
            <a:r>
              <a:rPr lang="ru-RU" b="1" dirty="0" smtClean="0"/>
              <a:t> </a:t>
            </a:r>
            <a:r>
              <a:rPr lang="ru-RU" b="1" dirty="0" err="1" smtClean="0"/>
              <a:t>металургія</a:t>
            </a:r>
            <a:r>
              <a:rPr lang="ru-RU" b="1" dirty="0" smtClean="0"/>
              <a:t>,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розвинута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слабо. Вона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особливостей</a:t>
            </a:r>
            <a:r>
              <a:rPr lang="ru-RU" dirty="0" smtClean="0"/>
              <a:t>: а) у рудах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; б) у рудах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комплексного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; в)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. Таким чином,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енергетичні</a:t>
            </a:r>
            <a:r>
              <a:rPr lang="ru-RU" dirty="0" smtClean="0"/>
              <a:t> та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структурі</a:t>
            </a:r>
            <a:r>
              <a:rPr lang="ru-RU" b="1" dirty="0" smtClean="0"/>
              <a:t> </a:t>
            </a:r>
            <a:r>
              <a:rPr lang="ru-RU" b="1" dirty="0" err="1" smtClean="0"/>
              <a:t>кольорової</a:t>
            </a:r>
            <a:r>
              <a:rPr lang="ru-RU" b="1" dirty="0" smtClean="0"/>
              <a:t> </a:t>
            </a:r>
            <a:r>
              <a:rPr lang="ru-RU" b="1" dirty="0" err="1" smtClean="0"/>
              <a:t>металургії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провідне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займає</a:t>
            </a:r>
            <a:r>
              <a:rPr lang="ru-RU" dirty="0" smtClean="0"/>
              <a:t> </a:t>
            </a:r>
            <a:r>
              <a:rPr lang="ru-RU" b="1" dirty="0" err="1" smtClean="0"/>
              <a:t>алюмінієва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r>
              <a:rPr lang="ru-RU" b="1" dirty="0" smtClean="0"/>
              <a:t>.</a:t>
            </a:r>
            <a:r>
              <a:rPr lang="ru-RU" dirty="0" smtClean="0"/>
              <a:t> Вона </a:t>
            </a:r>
            <a:r>
              <a:rPr lang="ru-RU" dirty="0" err="1" smtClean="0"/>
              <a:t>працює</a:t>
            </a:r>
            <a:r>
              <a:rPr lang="ru-RU" dirty="0" smtClean="0"/>
              <a:t> на </a:t>
            </a:r>
            <a:r>
              <a:rPr lang="ru-RU" dirty="0" err="1" smtClean="0"/>
              <a:t>привізній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(бокситах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Угорщини</a:t>
            </a:r>
            <a:r>
              <a:rPr lang="ru-RU" dirty="0" smtClean="0"/>
              <a:t>, </a:t>
            </a:r>
            <a:r>
              <a:rPr lang="ru-RU" dirty="0" err="1" smtClean="0"/>
              <a:t>країн</a:t>
            </a:r>
            <a:r>
              <a:rPr lang="ru-RU" dirty="0" smtClean="0"/>
              <a:t> Африки, </a:t>
            </a:r>
            <a:r>
              <a:rPr lang="ru-RU" dirty="0" err="1" smtClean="0"/>
              <a:t>Росії</a:t>
            </a:r>
            <a:r>
              <a:rPr lang="ru-RU" dirty="0" smtClean="0"/>
              <a:t>),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 </a:t>
            </a:r>
            <a:r>
              <a:rPr lang="ru-RU" dirty="0" err="1" smtClean="0"/>
              <a:t>Галузь</a:t>
            </a:r>
            <a:r>
              <a:rPr lang="ru-RU" dirty="0" smtClean="0"/>
              <a:t> представлена великим </a:t>
            </a:r>
            <a:r>
              <a:rPr lang="ru-RU" dirty="0" err="1" smtClean="0"/>
              <a:t>Миколаївським</a:t>
            </a:r>
            <a:r>
              <a:rPr lang="ru-RU" dirty="0" smtClean="0"/>
              <a:t> </a:t>
            </a:r>
            <a:r>
              <a:rPr lang="ru-RU" dirty="0" err="1" smtClean="0"/>
              <a:t>глиноземним</a:t>
            </a:r>
            <a:r>
              <a:rPr lang="ru-RU" dirty="0" smtClean="0"/>
              <a:t> заводом,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(глинозем - </a:t>
            </a:r>
            <a:r>
              <a:rPr lang="ru-RU" dirty="0" err="1" smtClean="0"/>
              <a:t>напівфабрикат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готового </a:t>
            </a:r>
            <a:r>
              <a:rPr lang="ru-RU" dirty="0" err="1" smtClean="0"/>
              <a:t>металу</a:t>
            </a:r>
            <a:r>
              <a:rPr lang="ru-RU" dirty="0" smtClean="0"/>
              <a:t>)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; </a:t>
            </a:r>
            <a:r>
              <a:rPr lang="ru-RU" dirty="0" err="1" smtClean="0"/>
              <a:t>відправляється</a:t>
            </a:r>
            <a:r>
              <a:rPr lang="ru-RU" dirty="0" smtClean="0"/>
              <a:t> вона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Росію</a:t>
            </a:r>
            <a:r>
              <a:rPr lang="ru-RU" dirty="0" smtClean="0"/>
              <a:t>. У </a:t>
            </a:r>
            <a:r>
              <a:rPr lang="ru-RU" dirty="0" err="1" smtClean="0"/>
              <a:t>Запоріжжі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алюмінієвий</a:t>
            </a:r>
            <a:r>
              <a:rPr lang="ru-RU" dirty="0" smtClean="0"/>
              <a:t> завод, у </a:t>
            </a:r>
            <a:r>
              <a:rPr lang="ru-RU" dirty="0" err="1" smtClean="0"/>
              <a:t>Свердловську</a:t>
            </a:r>
            <a:r>
              <a:rPr lang="ru-RU" dirty="0" smtClean="0"/>
              <a:t> (</a:t>
            </a:r>
            <a:r>
              <a:rPr lang="ru-RU" dirty="0" err="1" smtClean="0"/>
              <a:t>Луганська</a:t>
            </a:r>
            <a:r>
              <a:rPr lang="ru-RU" dirty="0" smtClean="0"/>
              <a:t> обл.) - завод </a:t>
            </a:r>
            <a:r>
              <a:rPr lang="ru-RU" dirty="0" err="1" smtClean="0"/>
              <a:t>алюмінієвих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магнію</a:t>
            </a:r>
            <a:r>
              <a:rPr lang="ru-RU" dirty="0" smtClean="0"/>
              <a:t> (Калуш), титану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магнію</a:t>
            </a:r>
            <a:r>
              <a:rPr lang="ru-RU" dirty="0" smtClean="0"/>
              <a:t> (</a:t>
            </a:r>
            <a:r>
              <a:rPr lang="ru-RU" dirty="0" err="1" smtClean="0"/>
              <a:t>Запоріжжя</a:t>
            </a:r>
            <a:r>
              <a:rPr lang="ru-RU" dirty="0" smtClean="0"/>
              <a:t>), </a:t>
            </a:r>
            <a:r>
              <a:rPr lang="ru-RU" dirty="0" err="1" smtClean="0"/>
              <a:t>ртуті</a:t>
            </a:r>
            <a:r>
              <a:rPr lang="ru-RU" dirty="0" smtClean="0"/>
              <a:t> (</a:t>
            </a:r>
            <a:r>
              <a:rPr lang="ru-RU" dirty="0" err="1" smtClean="0"/>
              <a:t>Горлівка</a:t>
            </a:r>
            <a:r>
              <a:rPr lang="ru-RU" dirty="0" smtClean="0"/>
              <a:t>), </a:t>
            </a:r>
            <a:r>
              <a:rPr lang="ru-RU" dirty="0" err="1" smtClean="0"/>
              <a:t>феронікелю</a:t>
            </a:r>
            <a:r>
              <a:rPr lang="ru-RU" dirty="0" smtClean="0"/>
              <a:t> (</a:t>
            </a:r>
            <a:r>
              <a:rPr lang="ru-RU" dirty="0" err="1" smtClean="0"/>
              <a:t>Побужжя</a:t>
            </a:r>
            <a:r>
              <a:rPr lang="ru-RU" dirty="0" smtClean="0"/>
              <a:t>, </a:t>
            </a:r>
            <a:r>
              <a:rPr lang="ru-RU" dirty="0" err="1" smtClean="0"/>
              <a:t>Кіровоградська</a:t>
            </a:r>
            <a:r>
              <a:rPr lang="ru-RU" dirty="0" smtClean="0"/>
              <a:t> обл.), золота (</a:t>
            </a:r>
            <a:r>
              <a:rPr lang="ru-RU" dirty="0" err="1" smtClean="0"/>
              <a:t>Мужієво</a:t>
            </a:r>
            <a:r>
              <a:rPr lang="ru-RU" dirty="0" smtClean="0"/>
              <a:t>, </a:t>
            </a:r>
            <a:r>
              <a:rPr lang="ru-RU" dirty="0" err="1" smtClean="0"/>
              <a:t>Закарпатська</a:t>
            </a:r>
            <a:r>
              <a:rPr lang="ru-RU" dirty="0" smtClean="0"/>
              <a:t> обл.).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,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забезпеченими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титанова</a:t>
            </a:r>
            <a:r>
              <a:rPr lang="ru-RU" dirty="0" smtClean="0"/>
              <a:t> (</a:t>
            </a:r>
            <a:r>
              <a:rPr lang="ru-RU" dirty="0" err="1" smtClean="0"/>
              <a:t>родовища</a:t>
            </a:r>
            <a:r>
              <a:rPr lang="ru-RU" dirty="0" smtClean="0"/>
              <a:t> руд у </a:t>
            </a:r>
            <a:r>
              <a:rPr lang="ru-RU" dirty="0" err="1" smtClean="0"/>
              <a:t>Житомирській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Дніпропетровській</a:t>
            </a:r>
            <a:r>
              <a:rPr lang="ru-RU" dirty="0" smtClean="0"/>
              <a:t> областях)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ртутна</a:t>
            </a:r>
            <a:r>
              <a:rPr lang="ru-RU" dirty="0" smtClean="0"/>
              <a:t> (</a:t>
            </a:r>
            <a:r>
              <a:rPr lang="ru-RU" dirty="0" err="1" smtClean="0"/>
              <a:t>Донбас</a:t>
            </a:r>
            <a:r>
              <a:rPr lang="ru-RU" dirty="0" smtClean="0"/>
              <a:t>) </a:t>
            </a:r>
            <a:r>
              <a:rPr lang="ru-RU" dirty="0" err="1" smtClean="0"/>
              <a:t>галузі</a:t>
            </a:r>
            <a:r>
              <a:rPr lang="ru-RU" dirty="0" smtClean="0"/>
              <a:t>. У </a:t>
            </a:r>
            <a:r>
              <a:rPr lang="ru-RU" dirty="0" err="1" smtClean="0"/>
              <a:t>Костянтинівці</a:t>
            </a:r>
            <a:r>
              <a:rPr lang="ru-RU" dirty="0" smtClean="0"/>
              <a:t> на </a:t>
            </a:r>
            <a:r>
              <a:rPr lang="ru-RU" dirty="0" err="1" smtClean="0"/>
              <a:t>привізній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створено </a:t>
            </a:r>
            <a:r>
              <a:rPr lang="ru-RU" dirty="0" err="1" smtClean="0"/>
              <a:t>цинкову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два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- </a:t>
            </a:r>
            <a:r>
              <a:rPr lang="ru-RU" dirty="0" err="1" smtClean="0"/>
              <a:t>Донецький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Придніпровський</a:t>
            </a:r>
            <a:r>
              <a:rPr lang="ru-RU" dirty="0" smtClean="0"/>
              <a:t>. </a:t>
            </a:r>
            <a:r>
              <a:rPr lang="ru-RU" dirty="0" err="1" smtClean="0"/>
              <a:t>Перспективним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Карпатський</a:t>
            </a:r>
            <a:r>
              <a:rPr lang="ru-RU" dirty="0" smtClean="0"/>
              <a:t> район.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Arial Black" pitchFamily="34" charset="0"/>
              </a:rPr>
              <a:t>Металургійна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промисловість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об'єднує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підприємства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які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послідовно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здійснюють</a:t>
            </a:r>
            <a:r>
              <a:rPr lang="ru-RU" sz="2000" b="1" dirty="0" smtClean="0">
                <a:latin typeface="Arial Black" pitchFamily="34" charset="0"/>
              </a:rPr>
              <a:t>:</a:t>
            </a:r>
            <a:endParaRPr lang="ru-RU" sz="2000" b="1" dirty="0"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1142984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142976" y="4143380"/>
          <a:ext cx="557216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000760" y="3071810"/>
            <a:ext cx="2143139" cy="1588239"/>
            <a:chOff x="1042513" y="2188165"/>
            <a:chExt cx="3123319" cy="1873991"/>
          </a:xfrm>
          <a:solidFill>
            <a:srgbClr val="FF552D">
              <a:alpha val="75000"/>
            </a:srgb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1042513" y="2188165"/>
              <a:ext cx="3123319" cy="18739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1337902" y="2525329"/>
              <a:ext cx="2619710" cy="130248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металургійну</a:t>
              </a:r>
              <a:r>
                <a:rPr lang="ru-RU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переробку</a:t>
              </a:r>
              <a:endParaRPr lang="ru-RU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проблем,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, </a:t>
            </a:r>
            <a:r>
              <a:rPr lang="ru-RU" dirty="0" err="1" smtClean="0"/>
              <a:t>найголовнішими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нагромадження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, </a:t>
            </a:r>
            <a:r>
              <a:rPr lang="ru-RU" dirty="0" err="1" smtClean="0"/>
              <a:t>некомплектне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чільних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у народному 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матеріальною</a:t>
            </a:r>
            <a:r>
              <a:rPr lang="ru-RU" dirty="0" smtClean="0"/>
              <a:t> базою </a:t>
            </a:r>
            <a:r>
              <a:rPr lang="ru-RU" dirty="0" err="1" smtClean="0"/>
              <a:t>всього</a:t>
            </a:r>
            <a:r>
              <a:rPr lang="ru-RU" dirty="0" smtClean="0"/>
              <a:t> комплексу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споживачі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металургійної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785926"/>
          <a:ext cx="757242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85736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1928802"/>
            <a:ext cx="17526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286256"/>
            <a:ext cx="1357321" cy="135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Металургійна</a:t>
            </a:r>
            <a:r>
              <a:rPr lang="ru-RU" sz="53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53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 rot="1652572">
            <a:off x="2686612" y="1711661"/>
            <a:ext cx="928694" cy="2578351"/>
          </a:xfrm>
          <a:prstGeom prst="downArrow">
            <a:avLst>
              <a:gd name="adj1" fmla="val 26833"/>
              <a:gd name="adj2" fmla="val 50000"/>
            </a:avLst>
          </a:prstGeom>
          <a:solidFill>
            <a:srgbClr val="FFFF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748139">
            <a:off x="4915085" y="1618082"/>
            <a:ext cx="928694" cy="2707939"/>
          </a:xfrm>
          <a:prstGeom prst="downArrow">
            <a:avLst>
              <a:gd name="adj1" fmla="val 29149"/>
              <a:gd name="adj2" fmla="val 50000"/>
            </a:avLst>
          </a:prstGeom>
          <a:solidFill>
            <a:srgbClr val="FFFF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929066"/>
            <a:ext cx="21868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143380"/>
            <a:ext cx="39995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ольорова</a:t>
            </a:r>
            <a:endParaRPr lang="ru-RU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металургія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357454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85926"/>
            <a:ext cx="1666876" cy="2312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929198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57290" cy="6643710"/>
          </a:xfrm>
        </p:spPr>
        <p:txBody>
          <a:bodyPr vert="vert270">
            <a:no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металургія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85926"/>
            <a:ext cx="4572000" cy="1292662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одна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розвинених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яку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припадає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1/4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43636" y="-285776"/>
          <a:ext cx="2643206" cy="714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298" y="4286256"/>
            <a:ext cx="2500298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 smtClean="0"/>
              <a:t>Це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матеріаломістка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галузь</a:t>
            </a:r>
            <a:r>
              <a:rPr lang="ru-RU" b="1" i="1" dirty="0" smtClean="0"/>
              <a:t>: для </a:t>
            </a:r>
            <a:r>
              <a:rPr lang="ru-RU" b="1" i="1" dirty="0" err="1" smtClean="0"/>
              <a:t>виплавки</a:t>
            </a:r>
            <a:r>
              <a:rPr lang="ru-RU" b="1" i="1" dirty="0" smtClean="0"/>
              <a:t> 1 т </a:t>
            </a:r>
            <a:r>
              <a:rPr lang="ru-RU" b="1" i="1" dirty="0" err="1" smtClean="0"/>
              <a:t>чавуну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потрібно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приблизно</a:t>
            </a:r>
            <a:r>
              <a:rPr lang="ru-RU" b="1" i="1" dirty="0" smtClean="0"/>
              <a:t> 3 т </a:t>
            </a:r>
            <a:r>
              <a:rPr lang="ru-RU" b="1" i="1" dirty="0" err="1" smtClean="0"/>
              <a:t>залізної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руди</a:t>
            </a:r>
            <a:r>
              <a:rPr lang="ru-RU" b="1" i="1" dirty="0" smtClean="0"/>
              <a:t>, 1,1 т коксу, 20 т води, а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марганцева</a:t>
            </a:r>
            <a:r>
              <a:rPr lang="ru-RU" b="1" i="1" dirty="0" smtClean="0"/>
              <a:t> руда, </a:t>
            </a:r>
            <a:r>
              <a:rPr lang="ru-RU" b="1" i="1" dirty="0" err="1" smtClean="0"/>
              <a:t>вапняк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флюси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ін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4857784" cy="1143000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запаси </a:t>
            </a:r>
            <a:r>
              <a:rPr lang="ru-RU" sz="2000" dirty="0" err="1" smtClean="0"/>
              <a:t>залізних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марганцевих</a:t>
            </a:r>
            <a:r>
              <a:rPr lang="ru-RU" sz="2000" dirty="0" smtClean="0"/>
              <a:t> руд, </a:t>
            </a:r>
            <a:r>
              <a:rPr lang="ru-RU" sz="2000" dirty="0" err="1" smtClean="0"/>
              <a:t>коксівного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, </a:t>
            </a:r>
            <a:r>
              <a:rPr lang="ru-RU" sz="2000" dirty="0" err="1" smtClean="0"/>
              <a:t>флюсових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вогнетривких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поєднуються</a:t>
            </a:r>
            <a:r>
              <a:rPr lang="ru-RU" sz="2000" dirty="0" smtClean="0"/>
              <a:t> -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Придніпров'ї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Донбасі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5434801" cy="364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42886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6650" y="2833688"/>
            <a:ext cx="1790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За </a:t>
            </a:r>
            <a:r>
              <a:rPr lang="ru-RU" sz="1800" dirty="0" err="1" smtClean="0"/>
              <a:t>обсягом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чорної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металургії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Україна</a:t>
            </a:r>
            <a:r>
              <a:rPr lang="ru-RU" sz="1800" dirty="0" smtClean="0"/>
              <a:t> </a:t>
            </a:r>
            <a:r>
              <a:rPr lang="ru-RU" sz="1800" dirty="0" err="1" smtClean="0"/>
              <a:t>тривалий</a:t>
            </a:r>
            <a:r>
              <a:rPr lang="ru-RU" sz="1800" dirty="0" smtClean="0"/>
              <a:t> час входила до числа </a:t>
            </a:r>
            <a:r>
              <a:rPr lang="ru-RU" sz="1800" dirty="0" err="1" smtClean="0"/>
              <a:t>провідних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. Так, у 80-х </a:t>
            </a:r>
            <a:r>
              <a:rPr lang="ru-RU" sz="1800" dirty="0" err="1" smtClean="0"/>
              <a:t>рр</a:t>
            </a:r>
            <a:r>
              <a:rPr lang="ru-RU" sz="1800" dirty="0" smtClean="0"/>
              <a:t>. </a:t>
            </a:r>
            <a:r>
              <a:rPr lang="en-US" sz="1800" dirty="0" smtClean="0"/>
              <a:t>XX </a:t>
            </a:r>
            <a:r>
              <a:rPr lang="ru-RU" sz="1800" dirty="0" smtClean="0"/>
              <a:t>ст. тут </a:t>
            </a:r>
            <a:r>
              <a:rPr lang="ru-RU" sz="1800" dirty="0" err="1" smtClean="0"/>
              <a:t>щорічно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видобувалося</a:t>
            </a:r>
            <a:r>
              <a:rPr lang="ru-RU" sz="1800" dirty="0" smtClean="0"/>
              <a:t> 120 - 125 млн. т </a:t>
            </a:r>
            <a:r>
              <a:rPr lang="ru-RU" sz="1800" dirty="0" err="1" smtClean="0"/>
              <a:t>залізної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руди</a:t>
            </a:r>
            <a:r>
              <a:rPr lang="ru-RU" sz="1800" dirty="0" smtClean="0"/>
              <a:t>, 7 млн. т </a:t>
            </a:r>
            <a:r>
              <a:rPr lang="ru-RU" sz="1800" dirty="0" err="1" smtClean="0"/>
              <a:t>марганцевої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руди</a:t>
            </a:r>
            <a:r>
              <a:rPr lang="ru-RU" sz="1800" dirty="0" smtClean="0"/>
              <a:t>, </a:t>
            </a:r>
            <a:r>
              <a:rPr lang="ru-RU" sz="1800" dirty="0" err="1" smtClean="0"/>
              <a:t>виплавлялося</a:t>
            </a:r>
            <a:r>
              <a:rPr lang="ru-RU" sz="1800" dirty="0" smtClean="0"/>
              <a:t> 55 млн. т </a:t>
            </a:r>
            <a:r>
              <a:rPr lang="ru-RU" sz="1800" dirty="0" err="1" smtClean="0"/>
              <a:t>сталі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786190"/>
            <a:ext cx="6643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Зараз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скромніші</a:t>
            </a:r>
            <a:r>
              <a:rPr lang="ru-RU" dirty="0" smtClean="0"/>
              <a:t> - </a:t>
            </a:r>
            <a:r>
              <a:rPr lang="ru-RU" dirty="0" err="1" smtClean="0"/>
              <a:t>приблизно</a:t>
            </a:r>
            <a:r>
              <a:rPr lang="ru-RU" dirty="0" smtClean="0"/>
              <a:t> 55 млн. т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менше</a:t>
            </a:r>
            <a:r>
              <a:rPr lang="ru-RU" dirty="0" smtClean="0"/>
              <a:t> 3 млн. т </a:t>
            </a:r>
            <a:r>
              <a:rPr lang="ru-RU" dirty="0" err="1" smtClean="0"/>
              <a:t>марганцевої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32 млн. т </a:t>
            </a:r>
            <a:r>
              <a:rPr lang="ru-RU" dirty="0" err="1" smtClean="0"/>
              <a:t>сталі</a:t>
            </a:r>
            <a:r>
              <a:rPr lang="ru-RU" dirty="0" smtClean="0"/>
              <a:t> (2000 р.).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чільне</a:t>
            </a:r>
            <a:r>
              <a:rPr lang="ru-RU" dirty="0" smtClean="0"/>
              <a:t> </a:t>
            </a:r>
            <a:r>
              <a:rPr lang="ru-RU" dirty="0" err="1" smtClean="0"/>
              <a:t>сьоме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.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прокату, </a:t>
            </a:r>
            <a:r>
              <a:rPr lang="ru-RU" dirty="0" err="1" smtClean="0"/>
              <a:t>феросплавів</a:t>
            </a:r>
            <a:r>
              <a:rPr lang="ru-RU" dirty="0" smtClean="0"/>
              <a:t>, </a:t>
            </a:r>
            <a:r>
              <a:rPr lang="ru-RU" dirty="0" err="1" smtClean="0"/>
              <a:t>сталевих</a:t>
            </a:r>
            <a:r>
              <a:rPr lang="ru-RU" dirty="0" smtClean="0"/>
              <a:t> труб.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у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обсягах</a:t>
            </a:r>
            <a:r>
              <a:rPr lang="ru-RU" dirty="0" smtClean="0"/>
              <a:t> </a:t>
            </a:r>
            <a:r>
              <a:rPr lang="ru-RU" dirty="0" err="1" smtClean="0"/>
              <a:t>експортуються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валютних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err="1" smtClean="0"/>
              <a:t>Виплавка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чорних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металів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традиційно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здійснюється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комбінатах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повного</a:t>
            </a:r>
            <a:r>
              <a:rPr lang="ru-RU" sz="1400" b="1" dirty="0" smtClean="0"/>
              <a:t> циклу,</a:t>
            </a:r>
            <a:r>
              <a:rPr lang="ru-RU" sz="1400" dirty="0" smtClean="0"/>
              <a:t>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усі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кінцеві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стадії</a:t>
            </a:r>
            <a:r>
              <a:rPr lang="ru-RU" sz="1400" dirty="0" smtClean="0"/>
              <a:t> </a:t>
            </a:r>
            <a:r>
              <a:rPr lang="ru-RU" sz="1400" dirty="0" err="1" smtClean="0"/>
              <a:t>металургійного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виробництва</a:t>
            </a:r>
            <a:r>
              <a:rPr lang="ru-RU" sz="1400" dirty="0" smtClean="0"/>
              <a:t>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виробництво</a:t>
            </a:r>
            <a:r>
              <a:rPr lang="ru-RU" sz="1400" dirty="0" smtClean="0"/>
              <a:t> коксу (</a:t>
            </a:r>
            <a:r>
              <a:rPr lang="ru-RU" sz="1400" dirty="0" err="1" smtClean="0"/>
              <a:t>металургійного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палива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спеціальних</a:t>
            </a:r>
            <a:r>
              <a:rPr lang="ru-RU" sz="1400" dirty="0" smtClean="0"/>
              <a:t> марок </a:t>
            </a:r>
            <a:r>
              <a:rPr lang="ru-RU" sz="1400" dirty="0" err="1" smtClean="0"/>
              <a:t>вугілля</a:t>
            </a:r>
            <a:r>
              <a:rPr lang="ru-RU" sz="1400" dirty="0" smtClean="0"/>
              <a:t>) </a:t>
            </a:r>
            <a:r>
              <a:rPr lang="ru-RU" sz="1400" dirty="0" err="1" smtClean="0"/>
              <a:t>й</a:t>
            </a:r>
            <a:r>
              <a:rPr lang="ru-RU" sz="1400" dirty="0" smtClean="0"/>
              <a:t> агломерату (</a:t>
            </a:r>
            <a:r>
              <a:rPr lang="ru-RU" sz="1400" dirty="0" err="1" smtClean="0"/>
              <a:t>шматків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залізної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руди</a:t>
            </a:r>
            <a:r>
              <a:rPr lang="ru-RU" sz="1400" dirty="0" smtClean="0"/>
              <a:t>, </a:t>
            </a:r>
            <a:r>
              <a:rPr lang="ru-RU" sz="1400" dirty="0" err="1" smtClean="0"/>
              <a:t>спечених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вапняком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коксом). </a:t>
            </a:r>
            <a:r>
              <a:rPr lang="ru-RU" sz="1400" dirty="0" err="1" smtClean="0"/>
              <a:t>Кожне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виробництв</a:t>
            </a:r>
            <a:r>
              <a:rPr lang="ru-RU" sz="1400" dirty="0" smtClean="0"/>
              <a:t>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відходи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побічну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продукцію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сировиною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галузей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 - </a:t>
            </a:r>
            <a:r>
              <a:rPr lang="ru-RU" sz="1400" dirty="0" err="1" smtClean="0"/>
              <a:t>хімічної</a:t>
            </a:r>
            <a:r>
              <a:rPr lang="ru-RU" sz="1400" dirty="0" smtClean="0"/>
              <a:t>, </a:t>
            </a:r>
            <a:r>
              <a:rPr lang="ru-RU" sz="1400" dirty="0" err="1" smtClean="0"/>
              <a:t>будівельних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матеріалів</a:t>
            </a:r>
            <a:r>
              <a:rPr lang="ru-RU" sz="1400" dirty="0" smtClean="0"/>
              <a:t>, </a:t>
            </a:r>
            <a:r>
              <a:rPr lang="ru-RU" sz="1400" dirty="0" err="1" smtClean="0"/>
              <a:t>металообробки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Підприємства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галузей</a:t>
            </a:r>
            <a:r>
              <a:rPr lang="ru-RU" sz="1800" dirty="0" smtClean="0"/>
              <a:t>, як </a:t>
            </a:r>
            <a:r>
              <a:rPr lang="ru-RU" sz="1800" dirty="0" err="1" smtClean="0"/>
              <a:t>і</a:t>
            </a:r>
            <a:r>
              <a:rPr lang="ru-RU" sz="1800" dirty="0" smtClean="0"/>
              <a:t> заводи </a:t>
            </a:r>
            <a:r>
              <a:rPr lang="ru-RU" sz="1800" dirty="0" err="1" smtClean="0"/>
              <a:t>важкого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машинобудування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вигідно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розміщувати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поряд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металургійними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комбінатами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Отже</a:t>
            </a:r>
            <a:r>
              <a:rPr lang="ru-RU" sz="1800" dirty="0" smtClean="0"/>
              <a:t>, </a:t>
            </a:r>
            <a:r>
              <a:rPr lang="ru-RU" sz="1800" dirty="0" err="1" smtClean="0"/>
              <a:t>чорна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металургія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комплексо-утворююче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значення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багатогалузеві</a:t>
            </a:r>
            <a:r>
              <a:rPr lang="ru-RU" sz="1800" dirty="0" smtClean="0"/>
              <a:t> </a:t>
            </a:r>
            <a:r>
              <a:rPr lang="ru-RU" sz="1800" dirty="0" err="1" smtClean="0"/>
              <a:t>вузли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957</Words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Розвиток металургійних виробництв в  Україні</vt:lpstr>
      <vt:lpstr>Металургійна промисловість об'єднує підприємства, які послідовно здійснюють:</vt:lpstr>
      <vt:lpstr>Основні споживачі продукції металургійної промисловості </vt:lpstr>
      <vt:lpstr>Металургійна промисловість    </vt:lpstr>
      <vt:lpstr>Чорна металургія</vt:lpstr>
      <vt:lpstr>Україна має для розвитку галузі значні запаси залізних і марганцевих руд, коксівного вугілля, флюсових та вогнетривких матеріалів, їх родовища дуже вдало поєднуються - переважно у Придніпров'ї та Донбасі</vt:lpstr>
      <vt:lpstr>За обсягом виробництва продукції чорної металургії Україна тривалий час входила до числа провідних країн Європи і світу. Так, у 80-х рр. XX ст. тут щорічно видобувалося 120 - 125 млн. т залізної руди, 7 млн. т марганцевої руди, виплавлялося 55 млн. т сталі.</vt:lpstr>
      <vt:lpstr>Виплавка чорних металів традиційно здійснюється на комбінатах повного циклу, які включають усі кінцеві стадії металургійного виробництва, а також виробництво коксу (металургійного палива зі спеціальних марок вугілля) й агломерату (шматків залізної руди, спечених з вапняком і коксом). Кожне з виробництв має відходи й побічну продукцію, які є сировиною для інших галузей промисловості - хімічної, будівельних матеріалів, металообробки.</vt:lpstr>
      <vt:lpstr>Підприємства цих галузей, як і заводи важкого машинобудування, вигідно розміщувати поряд з металургійними комбінатами. Отже, чорна металургія має важливе комплексо-утворююче значення, на її основі формуються багатогалузеві вузли.</vt:lpstr>
      <vt:lpstr>Слайд 10</vt:lpstr>
      <vt:lpstr>Великі металургійні заводи, які не мають повного металургійного циклу, - Донецький, Єнакіївський, два Дніпропетровських та ін. Виробництво феросплавів (сплавів заліза з іншими металами для отримання високоякісних сортів сталі) зосереджено у Запоріжжі, Нікополі, Стаханові, а труб - у Нікополі, Новомосковську, Дніпропетровську, Маріуполі, Макіївці, Харцизьку.</vt:lpstr>
      <vt:lpstr>Підприємства чорної металургії розташовані у трьох металургійних районах - Придніпровському, Донецькому і Приазовському.</vt:lpstr>
      <vt:lpstr>Придніпровський район сформувався на основі видобутку залізних руд Криворізького, Кременчуцького і Білозерського басейнів, марганцевих руд Нікопольського і Великотокмацького родовищ, флюсів Дніпропетровської області, привізних коксу і вогнетривів (з Донбасу). Тут склалися Дніпропетровський (Дніпропетровськ, Дніпродзержинськ, Новомосковськ), Запорізький, Криворізький, Нікопольський, (Нікополь, Марганець), Кременчуцький металургійні вузли.</vt:lpstr>
      <vt:lpstr>Донецький район виник біля родовищ коксівного вугілля на основі переробки руд, що надходять із Придніпров'я (принцип "маятника" - вагони з коксом їдуть на комбінати Придніпров'я, а назад повертаються із залізною та марганцевою рудою). Сформувалися металургійні вузли - Донецько-Макіївський, Алчевсько-Алмазнянський, Єнакіївський та окремі металургійні центри - Краматорськ, Харцизьк, Костянтинівка.</vt:lpstr>
      <vt:lpstr>Слайд 15</vt:lpstr>
      <vt:lpstr>Слайд 16</vt:lpstr>
      <vt:lpstr>Слайд 17</vt:lpstr>
      <vt:lpstr>Слайд 18</vt:lpstr>
      <vt:lpstr>Слайд 19</vt:lpstr>
      <vt:lpstr>Слайд 20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2012-05-14T08:58:43Z</dcterms:modified>
</cp:coreProperties>
</file>