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B512-5DAD-4CE2-A9E7-E27F032B2A02}" type="datetimeFigureOut">
              <a:rPr lang="uk-UA" smtClean="0"/>
              <a:pPr/>
              <a:t>27.10.2014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97CF-CB70-4CDE-BB4F-C032C0AFC25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058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B512-5DAD-4CE2-A9E7-E27F032B2A02}" type="datetimeFigureOut">
              <a:rPr lang="uk-UA" smtClean="0"/>
              <a:pPr/>
              <a:t>27.10.2014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97CF-CB70-4CDE-BB4F-C032C0AFC25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182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B512-5DAD-4CE2-A9E7-E27F032B2A02}" type="datetimeFigureOut">
              <a:rPr lang="uk-UA" smtClean="0"/>
              <a:pPr/>
              <a:t>27.10.2014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97CF-CB70-4CDE-BB4F-C032C0AFC25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77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B512-5DAD-4CE2-A9E7-E27F032B2A02}" type="datetimeFigureOut">
              <a:rPr lang="uk-UA" smtClean="0"/>
              <a:pPr/>
              <a:t>27.10.2014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97CF-CB70-4CDE-BB4F-C032C0AFC25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866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B512-5DAD-4CE2-A9E7-E27F032B2A02}" type="datetimeFigureOut">
              <a:rPr lang="uk-UA" smtClean="0"/>
              <a:pPr/>
              <a:t>27.10.2014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97CF-CB70-4CDE-BB4F-C032C0AFC25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403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B512-5DAD-4CE2-A9E7-E27F032B2A02}" type="datetimeFigureOut">
              <a:rPr lang="uk-UA" smtClean="0"/>
              <a:pPr/>
              <a:t>27.10.2014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97CF-CB70-4CDE-BB4F-C032C0AFC25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807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B512-5DAD-4CE2-A9E7-E27F032B2A02}" type="datetimeFigureOut">
              <a:rPr lang="uk-UA" smtClean="0"/>
              <a:pPr/>
              <a:t>27.10.2014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97CF-CB70-4CDE-BB4F-C032C0AFC25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687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B512-5DAD-4CE2-A9E7-E27F032B2A02}" type="datetimeFigureOut">
              <a:rPr lang="uk-UA" smtClean="0"/>
              <a:pPr/>
              <a:t>27.10.2014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97CF-CB70-4CDE-BB4F-C032C0AFC25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367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B512-5DAD-4CE2-A9E7-E27F032B2A02}" type="datetimeFigureOut">
              <a:rPr lang="uk-UA" smtClean="0"/>
              <a:pPr/>
              <a:t>27.10.2014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97CF-CB70-4CDE-BB4F-C032C0AFC25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820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B512-5DAD-4CE2-A9E7-E27F032B2A02}" type="datetimeFigureOut">
              <a:rPr lang="uk-UA" smtClean="0"/>
              <a:pPr/>
              <a:t>27.10.2014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97CF-CB70-4CDE-BB4F-C032C0AFC25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935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B512-5DAD-4CE2-A9E7-E27F032B2A02}" type="datetimeFigureOut">
              <a:rPr lang="uk-UA" smtClean="0"/>
              <a:pPr/>
              <a:t>27.10.2014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97CF-CB70-4CDE-BB4F-C032C0AFC25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93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7B512-5DAD-4CE2-A9E7-E27F032B2A02}" type="datetimeFigureOut">
              <a:rPr lang="uk-UA" smtClean="0"/>
              <a:pPr/>
              <a:t>27.10.2014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597CF-CB70-4CDE-BB4F-C032C0AFC25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92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itlana\Desktop\rZ9T0EKvK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3035" cy="1470660"/>
          </a:xfrm>
        </p:spPr>
        <p:txBody>
          <a:bodyPr>
            <a:noAutofit/>
          </a:bodyPr>
          <a:lstStyle/>
          <a:p>
            <a:r>
              <a:rPr lang="uk-UA" sz="6600" dirty="0" smtClean="0"/>
              <a:t>Найкомфортніші для проживання міста світу</a:t>
            </a:r>
            <a:endParaRPr lang="uk-UA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2705" cy="1821815"/>
          </a:xfrm>
        </p:spPr>
        <p:txBody>
          <a:bodyPr wrap="square" lIns="91440" tIns="45720" rIns="91440" bIns="45720" anchor="t">
            <a:no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>
              <a:solidFill>
                <a:schemeClr val="accent6">
                  <a:lumMod val="20000"/>
                  <a:lumOff val="80000"/>
                </a:schemeClr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2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vitlana\Desktop\0b6eb7b879847c2cc550d7af3034aa1c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3412"/>
            <a:ext cx="8572500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Демографічний стан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597905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Смертність й народжуваність, приріст й спад населення, захворюваність й середній вік людей – ці показники характеризують міста з точки зору жителів, що там живуть.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797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vitlana\Desktop\MOLOT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 правоохоронної системи</a:t>
            </a:r>
            <a:endParaRPr lang="uk-UA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254559"/>
            <a:ext cx="8496944" cy="3398577"/>
          </a:xfrm>
          <a:prstGeom prst="round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2952328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Безпека населення є одним з пріоритетних показників комфорту міста. Людина, яка почуває себе в цілковитій безпеці й захищеності – почуває себе комфортно.</a:t>
            </a:r>
            <a:endParaRPr lang="uk-UA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59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vitlana\Desktop\Southwest_corner_of_Central_Park,_looking_east,_NY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 навколишнього середовища</a:t>
            </a:r>
            <a:endParaRPr lang="uk-UA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060848"/>
            <a:ext cx="8496944" cy="4320480"/>
          </a:xfrm>
          <a:prstGeom prst="round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 навколишнього середовища є невід’ємною рисою комфортності людини, тому при оцінці рівня комфортності, стану навколишнього середовища надається досить пріоритетне місце</a:t>
            </a:r>
            <a:endParaRPr lang="uk-UA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248118"/>
              </p:ext>
            </p:extLst>
          </p:nvPr>
        </p:nvGraphicFramePr>
        <p:xfrm>
          <a:off x="35496" y="0"/>
          <a:ext cx="9188025" cy="6857996"/>
        </p:xfrm>
        <a:graphic>
          <a:graphicData uri="http://schemas.openxmlformats.org/drawingml/2006/table">
            <a:tbl>
              <a:tblPr/>
              <a:tblGrid>
                <a:gridCol w="655583"/>
                <a:gridCol w="1000601"/>
                <a:gridCol w="1728192"/>
                <a:gridCol w="936104"/>
                <a:gridCol w="792088"/>
                <a:gridCol w="1080120"/>
                <a:gridCol w="1512168"/>
                <a:gridCol w="648072"/>
                <a:gridCol w="835097"/>
              </a:tblGrid>
              <a:tr h="282284">
                <a:tc gridSpan="9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ТОП-10 КРАЩИХ ДЛЯ ЖИТТЯ МІСТ СВІТУ У 2013 РОЦІ</a:t>
                      </a:r>
                    </a:p>
                  </a:txBody>
                  <a:tcPr marL="28480" marR="28480" marT="14240" marB="1424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630042">
                <a:tc>
                  <a:txBody>
                    <a:bodyPr/>
                    <a:lstStyle/>
                    <a:p>
                      <a:pPr algn="l" fontAlgn="base"/>
                      <a:r>
                        <a:rPr lang="uk-UA" sz="1600" b="0" dirty="0">
                          <a:solidFill>
                            <a:srgbClr val="B3B4B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МІСЦЕ</a:t>
                      </a:r>
                    </a:p>
                  </a:txBody>
                  <a:tcPr marL="41533" marR="41533" marT="29667" marB="29667" anchor="ctr">
                    <a:lnL w="9525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600" b="0" dirty="0">
                          <a:solidFill>
                            <a:srgbClr val="B3B4B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МІСТО</a:t>
                      </a:r>
                    </a:p>
                  </a:txBody>
                  <a:tcPr marL="41533" marR="41533" marT="29667" marB="2966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600" b="0" dirty="0">
                          <a:solidFill>
                            <a:srgbClr val="B3B4B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КРАЇНА</a:t>
                      </a:r>
                    </a:p>
                  </a:txBody>
                  <a:tcPr marL="41533" marR="41533" marT="29667" marB="2966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600" b="0" dirty="0">
                          <a:solidFill>
                            <a:srgbClr val="B3B4B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ІНДЕКС</a:t>
                      </a:r>
                    </a:p>
                  </a:txBody>
                  <a:tcPr marL="41533" marR="41533" marT="29667" marB="2966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600" b="0" dirty="0" smtClean="0">
                          <a:solidFill>
                            <a:srgbClr val="B3B4B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стабільності</a:t>
                      </a:r>
                      <a:endParaRPr lang="uk-UA" sz="1600" b="0" dirty="0">
                        <a:solidFill>
                          <a:srgbClr val="B3B4B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1533" marR="41533" marT="29667" marB="2966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600" b="0" dirty="0">
                          <a:solidFill>
                            <a:srgbClr val="B3B4B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охорони </a:t>
                      </a:r>
                      <a:r>
                        <a:rPr lang="uk-UA" sz="1600" b="0" dirty="0" smtClean="0">
                          <a:solidFill>
                            <a:srgbClr val="B3B4B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здоров'я</a:t>
                      </a:r>
                      <a:endParaRPr lang="uk-UA" sz="1600" b="0" dirty="0">
                        <a:solidFill>
                          <a:srgbClr val="B3B4B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1533" marR="41533" marT="29667" marB="2966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600" b="0" dirty="0" smtClean="0">
                          <a:solidFill>
                            <a:srgbClr val="B3B4B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Культури і навколишнього середовища</a:t>
                      </a:r>
                      <a:endParaRPr lang="uk-UA" sz="1600" b="0" dirty="0">
                        <a:solidFill>
                          <a:srgbClr val="B3B4B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1533" marR="41533" marT="29667" marB="2966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600" b="0" dirty="0" smtClean="0">
                          <a:solidFill>
                            <a:srgbClr val="B3B4B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Освіти</a:t>
                      </a:r>
                      <a:endParaRPr lang="uk-UA" sz="1600" b="0" dirty="0">
                        <a:solidFill>
                          <a:srgbClr val="B3B4B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1533" marR="41533" marT="29667" marB="2966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600" b="0" dirty="0" smtClean="0">
                          <a:solidFill>
                            <a:srgbClr val="B3B4B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інфраструктури</a:t>
                      </a:r>
                      <a:endParaRPr lang="uk-UA" sz="1600" b="0" dirty="0">
                        <a:solidFill>
                          <a:srgbClr val="B3B4B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1533" marR="41533" marT="29667" marB="29667" anchor="ctr">
                    <a:lnL>
                      <a:noFill/>
                    </a:lnL>
                    <a:lnR w="9525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4567"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1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Мельбурн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Австралія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97.5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95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100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95.1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100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100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4567"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2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Відень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Австрія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97.4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95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100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94.4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100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100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4567"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3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Ванкувер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Канада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97.3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95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dirty="0">
                          <a:solidFill>
                            <a:srgbClr val="2F3133"/>
                          </a:solidFill>
                          <a:effectLst/>
                        </a:rPr>
                        <a:t>100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100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100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92.9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4567"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4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Торонто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Канада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97.2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100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100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97.2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100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89.3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4567"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5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Калгарі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Канада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96.6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100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100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89.1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100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96.4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4567"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5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Аделаїда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Австралія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96.6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95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100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94.2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100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96.4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4567"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7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Сідней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Австралія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96.1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100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94.4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100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100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4567"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8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Хельсінкі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Фінляндія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96.0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100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100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91.7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96.4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4567"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Перт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Австралія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95.9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95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100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88.7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100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100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4567"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10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Окленд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Нова Зеландія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95.7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95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95.8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97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solidFill>
                            <a:srgbClr val="2F3133"/>
                          </a:solidFill>
                          <a:effectLst/>
                        </a:rPr>
                        <a:t>100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dirty="0">
                          <a:solidFill>
                            <a:srgbClr val="2F3133"/>
                          </a:solidFill>
                          <a:effectLst/>
                        </a:rPr>
                        <a:t>92.9</a:t>
                      </a:r>
                    </a:p>
                  </a:txBody>
                  <a:tcPr marL="41533" marR="41533" marT="29667" marB="29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1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30235" cy="4526915"/>
          </a:xfrm>
        </p:spPr>
        <p:txBody>
          <a:bodyPr wrap="square" lIns="91440" tIns="45720" rIns="91440" bIns="45720" anchor="t"/>
          <a:lstStyle/>
          <a:p>
            <a:pPr marL="342900" indent="-34290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200" dirty="0" smtClean="0">
              <a:latin typeface="Calibri" charset="0"/>
            </a:endParaRPr>
          </a:p>
        </p:txBody>
      </p:sp>
      <p:pic>
        <p:nvPicPr>
          <p:cNvPr id="2050" name="Picture 2" descr="C:\Users\Svitlana\Desktop\41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" y="0"/>
            <a:ext cx="9133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0" y="0"/>
            <a:ext cx="9133300" cy="6858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Експерти аналітичного підрозділу британського журналу «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Economist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регулярно визначають найбільш комфортні для проживання міста  світу. Відомо, що під час визначення рейтингу міста враховують 30 показників.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показники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об’єднують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п'ять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категорій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безпека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життя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(25 %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загальної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оцінки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),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послуги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охорони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здоров'я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(20%), культура і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навколишнє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середовище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(25%),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освіта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(10%),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міська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інфраструктура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(20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%).</a:t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Давайте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проаналізуємо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деякі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них.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44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vitlana\Desktop\2012-01-27_06_New-York-Stre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2558" cy="685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Рівень інфраструктури</a:t>
            </a:r>
            <a:endParaRPr lang="uk-UA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060848"/>
            <a:ext cx="8496944" cy="4320480"/>
          </a:xfrm>
          <a:prstGeom prst="round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Рівень інфраструктури міст, на мою думку, є визначальним фактором в оцінюванні рівня комфорту життя в певному місті. Це й громадський транспорт, заклади освіти, охорони здоров’я,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правоохоронні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ограни й багато іншого. Місто з погано розвиненою інфраструктурою не може бути комфортним для життя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82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90" y="-1"/>
            <a:ext cx="916059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2060848"/>
            <a:ext cx="9144000" cy="4320480"/>
          </a:xfrm>
          <a:prstGeom prst="round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 безробіття</a:t>
            </a:r>
            <a:br>
              <a:rPr lang="uk-UA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 безробіття й зайнятості людей є важливим чинником комфортності життя. Адже без стабільного джерела доходів, навіть в місті з ідеальними умовами важко жити. А </a:t>
            </a:r>
            <a:r>
              <a:rPr lang="uk-UA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доїзд</a:t>
            </a:r>
            <a:r>
              <a:rPr lang="uk-UA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місця праці поза межами міста є незручним й погано впливає на рівень життя.</a:t>
            </a:r>
            <a:endParaRPr lang="uk-UA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99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vitlana\Desktop\1391847505-2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1" y="6"/>
            <a:ext cx="9147311" cy="685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Доходи населення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060848"/>
            <a:ext cx="8496944" cy="4320480"/>
          </a:xfrm>
          <a:prstGeom prst="round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544" y="213285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Середній дохід населення є показником матеріального життя людей, й характеризуй місто з фінансової сторони. Людина з низьким стабільним доходом не може забезпечити собі комфортне проживання, навіть маючи доступ до всіх матеріальних благ</a:t>
            </a:r>
            <a:endParaRPr lang="uk-UA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70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vitlana\Desktop\komunalka_k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516" y="1537467"/>
            <a:ext cx="4851400" cy="5080000"/>
          </a:xfrm>
          <a:prstGeom prst="rect">
            <a:avLst/>
          </a:prstGeom>
          <a:noFill/>
          <a:effectLst>
            <a:glow rad="127000">
              <a:schemeClr val="accent1">
                <a:alpha val="2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житлово-комунальних господарств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5378" y="1412776"/>
            <a:ext cx="4258816" cy="463711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житлово-комунальних служб забезпечує нормальну роботу й функціонування всіх без виключення інших служб й відповідає за життєдіяльність міста в цілому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03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vitlana\Desktop\537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5" y="0"/>
            <a:ext cx="91876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42720" y="188640"/>
            <a:ext cx="8496944" cy="4320480"/>
          </a:xfrm>
          <a:prstGeom prst="round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Ступінь розвитку громадського транспорту</a:t>
            </a:r>
            <a:endParaRPr lang="uk-UA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92" y="220486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Громадський транспорт забезпечує пересування жителів міста, тому його робота й ступінь розвитку є важливим показником комфортності міста.</a:t>
            </a:r>
            <a:endParaRPr lang="uk-UA" sz="360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54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vitlana\Desktop\1404214474_30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7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46940" y="476672"/>
            <a:ext cx="8496944" cy="4320480"/>
          </a:xfrm>
          <a:prstGeom prst="round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 освіти</a:t>
            </a:r>
            <a:endParaRPr lang="uk-UA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 освіти є одним з показників комфортності життя. Доступ до якісної освіти, її безкоштовність тощо. Все це в комплексі є важливим фактором оцінювання рівня життя.</a:t>
            </a:r>
            <a:endParaRPr lang="uk-UA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68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vitlana\Desktop\_1359191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" y="4944"/>
            <a:ext cx="9137788" cy="685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 охорони здоров’я</a:t>
            </a:r>
            <a:endParaRPr lang="uk-UA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916832"/>
            <a:ext cx="8496944" cy="4320480"/>
          </a:xfrm>
          <a:prstGeom prst="round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06" y="191683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 лікарень, доступність медичних послуг, якість наданої допомоги, швидкість обслуговування – при занедбанні будь-якого з цих показників життя в місті стає некомфортним й незручним</a:t>
            </a:r>
            <a:endParaRPr lang="uk-UA" sz="36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994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464</Words>
  <Application>Microsoft Office PowerPoint</Application>
  <PresentationFormat>Экран (4:3)</PresentationFormat>
  <Paragraphs>121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Найкомфортніші для проживання міста світу</vt:lpstr>
      <vt:lpstr>Експерти аналітичного підрозділу британського журналу «Economist» регулярно визначають найбільш комфортні для проживання міста  світу. Відомо, що під час визначення рейтингу міста враховують 30 показників. Ці показники об’єднують у п'ять категорій: безпека життя (25 % від загальної оцінки), послуги охорони здоров'я (20%), культура і навколишнє середовище (25%), освіта (10%), міська інфраструктура (20%). Давайте проаналізуємо деякі з них.</vt:lpstr>
      <vt:lpstr>Рівень інфраструктури</vt:lpstr>
      <vt:lpstr>Рівень безробіття  Рівень безробіття й зайнятості людей є важливим чинником комфортності життя. Адже без стабільного джерела доходів, навіть в місті з ідеальними умовами важко жити. А доїзд до місця праці поза межами міста є незручним й погано впливає на рівень життя.</vt:lpstr>
      <vt:lpstr>Доходи населення</vt:lpstr>
      <vt:lpstr>Робота житлово-комунальних господарств</vt:lpstr>
      <vt:lpstr>Ступінь розвитку громадського транспорту</vt:lpstr>
      <vt:lpstr>Рівень освіти</vt:lpstr>
      <vt:lpstr>Рівень охорони здоров’я</vt:lpstr>
      <vt:lpstr>Демографічний стан</vt:lpstr>
      <vt:lpstr>Стан правоохоронної системи</vt:lpstr>
      <vt:lpstr>Стан навколишнього середовища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Найкомфортніші для проживання міста світу</dc:title>
  <dc:creator>Svitlana</dc:creator>
  <cp:lastModifiedBy>Svitlana</cp:lastModifiedBy>
  <cp:revision>14</cp:revision>
  <dcterms:created xsi:type="dcterms:W3CDTF">2014-10-12T13:28:21Z</dcterms:created>
  <dcterms:modified xsi:type="dcterms:W3CDTF">2014-10-27T20:56:29Z</dcterms:modified>
</cp:coreProperties>
</file>