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8" r:id="rId1"/>
  </p:sldMasterIdLst>
  <p:notesMasterIdLst>
    <p:notesMasterId r:id="rId20"/>
  </p:notesMasterIdLst>
  <p:sldIdLst>
    <p:sldId id="256" r:id="rId2"/>
    <p:sldId id="262" r:id="rId3"/>
    <p:sldId id="279" r:id="rId4"/>
    <p:sldId id="293" r:id="rId5"/>
    <p:sldId id="290" r:id="rId6"/>
    <p:sldId id="289" r:id="rId7"/>
    <p:sldId id="287" r:id="rId8"/>
    <p:sldId id="288" r:id="rId9"/>
    <p:sldId id="292" r:id="rId10"/>
    <p:sldId id="263" r:id="rId11"/>
    <p:sldId id="264" r:id="rId12"/>
    <p:sldId id="265" r:id="rId13"/>
    <p:sldId id="266" r:id="rId14"/>
    <p:sldId id="273" r:id="rId15"/>
    <p:sldId id="275" r:id="rId16"/>
    <p:sldId id="291" r:id="rId17"/>
    <p:sldId id="281" r:id="rId18"/>
    <p:sldId id="282" r:id="rId19"/>
  </p:sldIdLst>
  <p:sldSz cx="9144000" cy="6858000" type="screen4x3"/>
  <p:notesSz cx="6858000" cy="9144000"/>
  <p:embeddedFontLst>
    <p:embeddedFont>
      <p:font typeface="Franklin Gothic Book" pitchFamily="34" charset="0"/>
      <p:regular r:id="rId21"/>
      <p:italic r:id="rId22"/>
    </p:embeddedFont>
    <p:embeddedFont>
      <p:font typeface="Wingdings 2" pitchFamily="18" charset="2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Georgia" pitchFamily="18" charset="0"/>
      <p:regular r:id="rId28"/>
      <p:bold r:id="rId29"/>
      <p:italic r:id="rId30"/>
      <p:boldItalic r:id="rId31"/>
    </p:embeddedFont>
    <p:embeddedFont>
      <p:font typeface="Comic Sans MS" pitchFamily="66" charset="0"/>
      <p:regular r:id="rId32"/>
      <p:bold r:id="rId33"/>
    </p:embeddedFont>
    <p:embeddedFont>
      <p:font typeface="AcademyCTT" pitchFamily="2" charset="0"/>
      <p:bold r:id="rId34"/>
    </p:embeddedFont>
    <p:embeddedFont>
      <p:font typeface="Bookman Old Style" pitchFamily="18" charset="0"/>
      <p:regular r:id="rId35"/>
      <p:bold r:id="rId36"/>
      <p:italic r:id="rId37"/>
      <p:boldItalic r:id="rId38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615" autoAdjust="0"/>
    <p:restoredTop sz="94668" autoAdjust="0"/>
  </p:normalViewPr>
  <p:slideViewPr>
    <p:cSldViewPr>
      <p:cViewPr>
        <p:scale>
          <a:sx n="73" d="100"/>
          <a:sy n="73" d="100"/>
        </p:scale>
        <p:origin x="-105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6CAF82F-BCF0-40CE-B099-A8A883F67003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C27AA6E-250C-45E5-9E0E-A6B400780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943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004E229-2603-45BA-8E28-5D7D47DD1022}" type="slidenum">
              <a:rPr lang="ru-RU" smtClean="0"/>
              <a:pPr eaLnBrk="1" hangingPunct="1"/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ED84E-BA2B-4EA8-A728-59D0DE189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742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750">
        <p14:honeycomb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3A4B-09C9-4C22-B1D2-468F7139C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610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honeycomb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810C-5984-4858-9B24-DA65076E7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303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honeycomb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1B022-79C8-49C1-B984-87B7B22B9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193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honeycomb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E7C5E-74B9-4EDC-985C-823FBE713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755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750">
        <p14:honeycomb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03089-B407-4D59-99A2-564DEE250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109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honeycomb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BCF89-A04C-45A2-BE45-7A8213EAB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03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honeycomb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EAE65-C5E6-4E53-8AF9-CF49B0F27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689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honeycomb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988A1-F711-487C-A728-9C63D35D8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152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honeycomb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40569-F404-4CA8-8237-FDAE94435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26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honeycomb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626CC-4C5E-46F5-ACA1-07D3F000D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31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honeycomb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237F1A0-0121-4383-A3F7-8B314B28C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77" r:id="rId2"/>
    <p:sldLayoutId id="2147483784" r:id="rId3"/>
    <p:sldLayoutId id="2147483778" r:id="rId4"/>
    <p:sldLayoutId id="2147483785" r:id="rId5"/>
    <p:sldLayoutId id="2147483779" r:id="rId6"/>
    <p:sldLayoutId id="2147483780" r:id="rId7"/>
    <p:sldLayoutId id="2147483786" r:id="rId8"/>
    <p:sldLayoutId id="2147483787" r:id="rId9"/>
    <p:sldLayoutId id="2147483781" r:id="rId10"/>
    <p:sldLayoutId id="2147483782" r:id="rId11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honeycomb/>
      </p:transition>
    </mc:Choice>
    <mc:Fallback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142852"/>
            <a:ext cx="8715468" cy="2585323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ФЕДЕРАТИВНА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РЕСПУБЛІКА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НІМЕЧЧИНА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1" name="Picture 4" descr="tm150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0"/>
            <a:ext cx="3214687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143250"/>
            <a:ext cx="5122862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500188"/>
            <a:ext cx="7793037" cy="5214937"/>
          </a:xfrm>
          <a:noFill/>
        </p:spPr>
      </p:pic>
      <p:sp>
        <p:nvSpPr>
          <p:cNvPr id="16387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uk-UA" b="1" i="1" smtClean="0">
                <a:solidFill>
                  <a:srgbClr val="00B0F0"/>
                </a:solidFill>
                <a:latin typeface="Comic Sans MS" pitchFamily="66" charset="0"/>
              </a:rPr>
              <a:t>ДРЕЗДЕН</a:t>
            </a:r>
            <a:endParaRPr lang="ru-RU" b="1" i="1" smtClean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1500188"/>
            <a:ext cx="7829550" cy="5214937"/>
          </a:xfr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B0F0"/>
                </a:solidFill>
                <a:latin typeface="Comic Sans MS" pitchFamily="66" charset="0"/>
              </a:rPr>
              <a:t>БЕРЛІН.БРАНДЕНБУРЗЬКІ ВОРОТА ВНОЧІ</a:t>
            </a:r>
            <a:endParaRPr lang="ru-RU" b="1" i="1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571625"/>
            <a:ext cx="7929563" cy="5168900"/>
          </a:xfrm>
          <a:noFill/>
        </p:spPr>
      </p:pic>
      <p:sp>
        <p:nvSpPr>
          <p:cNvPr id="18435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00" cy="11430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uk-UA" b="1" i="1" smtClean="0">
                <a:solidFill>
                  <a:srgbClr val="00B0F0"/>
                </a:solidFill>
                <a:latin typeface="Comic Sans MS" pitchFamily="66" charset="0"/>
              </a:rPr>
              <a:t>ЕРФУРТ. СТАРЕ МІСТО</a:t>
            </a:r>
            <a:endParaRPr lang="ru-RU" b="1" i="1" smtClean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4438"/>
            <a:ext cx="5035550" cy="5643562"/>
          </a:xfrm>
        </p:spPr>
      </p:pic>
      <p:sp>
        <p:nvSpPr>
          <p:cNvPr id="1229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357813" y="1500188"/>
            <a:ext cx="3529012" cy="4895850"/>
          </a:xfrm>
        </p:spPr>
        <p:txBody>
          <a:bodyPr rtlCol="0">
            <a:normAutofit lnSpcReduction="10000"/>
          </a:bodyPr>
          <a:lstStyle/>
          <a:p>
            <a:pPr marL="45720" indent="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Побудований за наказом короля Людвіга Баварського і повинен був утілити усі уявлення про казкове рицарське минуле Германії. Знаходиться біля "романтичної дороги" з </a:t>
            </a:r>
            <a:r>
              <a:rPr lang="uk-U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Фюсена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у </a:t>
            </a:r>
            <a:r>
              <a:rPr lang="uk-U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Вюрцбург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, але безпосередньо до замку можна проїхати тільки верхи або пішки.</a:t>
            </a:r>
            <a:endParaRPr lang="uk-UA" sz="24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63" y="0"/>
            <a:ext cx="8072437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B0F0"/>
                </a:solidFill>
                <a:latin typeface="Comic Sans MS" pitchFamily="66" charset="0"/>
              </a:rPr>
              <a:t>ЗАМОК НОШВАНШТАЙН У БАВАРІЇ</a:t>
            </a:r>
            <a:endParaRPr lang="ru-RU" b="1" i="1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16" name="Group 44"/>
          <p:cNvGraphicFramePr>
            <a:graphicFrameLocks noGrp="1"/>
          </p:cNvGraphicFramePr>
          <p:nvPr/>
        </p:nvGraphicFramePr>
        <p:xfrm>
          <a:off x="395288" y="260350"/>
          <a:ext cx="8280400" cy="590550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592124"/>
                <a:gridCol w="2807964"/>
                <a:gridCol w="2880312"/>
              </a:tblGrid>
              <a:tr h="617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Північ та Схід</a:t>
                      </a:r>
                      <a:endParaRPr kumimoji="0" lang="uk-UA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1434" marR="91434" marT="45724" marB="45724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Західна частина</a:t>
                      </a:r>
                      <a:endParaRPr kumimoji="0" lang="uk-UA" sz="18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1434" marR="91434" marT="45724" marB="45724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Південна частина</a:t>
                      </a:r>
                      <a:endParaRPr kumimoji="0" lang="uk-UA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1434" marR="91434" marT="45724" marB="45724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287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4" marB="45724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4" marB="45724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4" marB="45724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96" name="Text Box 34"/>
          <p:cNvSpPr txBox="1">
            <a:spLocks noChangeArrowheads="1"/>
          </p:cNvSpPr>
          <p:nvPr/>
        </p:nvSpPr>
        <p:spPr bwMode="auto">
          <a:xfrm>
            <a:off x="2916238" y="1341438"/>
            <a:ext cx="2519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/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611188" y="981075"/>
            <a:ext cx="244792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uk-UA" sz="2000">
                <a:latin typeface="Bookman Old Style" pitchFamily="18" charset="0"/>
              </a:rPr>
              <a:t>Спеціалізація:      обслуговування   зовнішньої торгівлі      (портове господарство, судноплавство),   виплавка   міді, автобудування,   молочне і м'ясне тваринництво </a:t>
            </a:r>
            <a:endParaRPr lang="uk-UA" sz="2000"/>
          </a:p>
        </p:txBody>
      </p:sp>
      <p:sp>
        <p:nvSpPr>
          <p:cNvPr id="28708" name="Text Box 36"/>
          <p:cNvSpPr txBox="1">
            <a:spLocks noChangeArrowheads="1"/>
          </p:cNvSpPr>
          <p:nvPr/>
        </p:nvSpPr>
        <p:spPr bwMode="auto">
          <a:xfrm>
            <a:off x="3132138" y="981075"/>
            <a:ext cx="2592387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000">
                <a:latin typeface="Bookman Old Style" pitchFamily="18" charset="0"/>
              </a:rPr>
              <a:t>Спеціалізація:   видобуток вугілля, чорна і кольорова металургія ("Тісен",      "Манесман"), виробництво  устаткування, двигунів, локомотивів та ін., хімічна   і   текстильна промисловість </a:t>
            </a:r>
          </a:p>
        </p:txBody>
      </p:sp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5786438" y="908050"/>
            <a:ext cx="3000375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900">
                <a:latin typeface="Bookman Old Style" pitchFamily="18" charset="0"/>
              </a:rPr>
              <a:t>Спеціалізація:    різноманітне    машинобудування   (електротехнічне - "Сіменс", "Роберт Бош", оптика, електронне   приладобудування і автомобілебудування)   Хімічна,        текстильна, швейна промисловість,  видобуток уранової руди, виробництво   с/г продукції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7" grpId="0"/>
      <p:bldP spid="28708" grpId="0"/>
      <p:bldP spid="287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5" descr="http://www.rfpl.org/show.php?size=large&amp;id=8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894263"/>
            <a:ext cx="2944812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Rectangle 8"/>
          <p:cNvPicPr>
            <a:picLocks noGrp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142875"/>
            <a:ext cx="8680450" cy="1560513"/>
          </a:xfrm>
          <a:solidFill>
            <a:srgbClr val="FF0000"/>
          </a:solidFill>
        </p:spPr>
      </p:pic>
      <p:sp>
        <p:nvSpPr>
          <p:cNvPr id="3789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0" y="1673225"/>
            <a:ext cx="4464050" cy="51847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latin typeface="Bookman Old Style" pitchFamily="18" charset="0"/>
              </a:rPr>
              <a:t>1. </a:t>
            </a:r>
            <a:r>
              <a:rPr lang="uk-UA" sz="2400" dirty="0" smtClean="0">
                <a:latin typeface="Bookman Old Style" pitchFamily="18" charset="0"/>
              </a:rPr>
              <a:t>Металургія - м. </a:t>
            </a:r>
            <a:r>
              <a:rPr lang="uk-UA" sz="2400" dirty="0" err="1" smtClean="0">
                <a:latin typeface="Bookman Old Style" pitchFamily="18" charset="0"/>
              </a:rPr>
              <a:t>Дуйсбург</a:t>
            </a:r>
            <a:endParaRPr lang="uk-UA" sz="2400" dirty="0" smtClean="0">
              <a:latin typeface="Bookman Old Style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endParaRPr lang="uk-UA" sz="2400" dirty="0" smtClean="0">
              <a:latin typeface="Bookman Old Style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r>
              <a:rPr lang="uk-UA" sz="2400" dirty="0" smtClean="0">
                <a:latin typeface="Bookman Old Style" pitchFamily="18" charset="0"/>
              </a:rPr>
              <a:t>2.Автомобілебудування - м. </a:t>
            </a:r>
            <a:r>
              <a:rPr lang="uk-UA" sz="2400" dirty="0" err="1" smtClean="0">
                <a:latin typeface="Bookman Old Style" pitchFamily="18" charset="0"/>
              </a:rPr>
              <a:t>Даймлер</a:t>
            </a:r>
            <a:r>
              <a:rPr lang="uk-UA" sz="2400" dirty="0" smtClean="0">
                <a:latin typeface="Bookman Old Style" pitchFamily="18" charset="0"/>
              </a:rPr>
              <a:t> "</a:t>
            </a:r>
            <a:r>
              <a:rPr lang="uk-UA" sz="2400" dirty="0" err="1" smtClean="0">
                <a:latin typeface="Bookman Old Style" pitchFamily="18" charset="0"/>
              </a:rPr>
              <a:t>Бенц</a:t>
            </a:r>
            <a:r>
              <a:rPr lang="uk-UA" sz="2400" dirty="0" smtClean="0">
                <a:latin typeface="Bookman Old Style" pitchFamily="18" charset="0"/>
              </a:rPr>
              <a:t>",           </a:t>
            </a:r>
          </a:p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r>
              <a:rPr lang="uk-UA" sz="2400" dirty="0" smtClean="0">
                <a:latin typeface="Bookman Old Style" pitchFamily="18" charset="0"/>
              </a:rPr>
              <a:t>м. </a:t>
            </a:r>
            <a:r>
              <a:rPr lang="uk-UA" sz="2400" dirty="0" err="1" smtClean="0">
                <a:latin typeface="Bookman Old Style" pitchFamily="18" charset="0"/>
              </a:rPr>
              <a:t>Вольфсбург</a:t>
            </a:r>
            <a:r>
              <a:rPr lang="uk-UA" sz="2400" dirty="0" smtClean="0">
                <a:latin typeface="Bookman Old Style" pitchFamily="18" charset="0"/>
              </a:rPr>
              <a:t> "Фольксваген",</a:t>
            </a:r>
          </a:p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r>
              <a:rPr lang="uk-UA" sz="2400" dirty="0">
                <a:latin typeface="Bookman Old Style" pitchFamily="18" charset="0"/>
              </a:rPr>
              <a:t>м</a:t>
            </a:r>
            <a:r>
              <a:rPr lang="uk-UA" sz="2400" dirty="0" smtClean="0">
                <a:latin typeface="Bookman Old Style" pitchFamily="18" charset="0"/>
              </a:rPr>
              <a:t>. </a:t>
            </a:r>
            <a:r>
              <a:rPr lang="uk-UA" sz="2400" dirty="0" err="1" smtClean="0">
                <a:latin typeface="Bookman Old Style" pitchFamily="18" charset="0"/>
              </a:rPr>
              <a:t>Штутгарт</a:t>
            </a:r>
            <a:r>
              <a:rPr lang="uk-UA" sz="2400" dirty="0" smtClean="0">
                <a:latin typeface="Bookman Old Style" pitchFamily="18" charset="0"/>
              </a:rPr>
              <a:t> "Мерседес"</a:t>
            </a:r>
          </a:p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endParaRPr lang="uk-UA" sz="2400" dirty="0" smtClean="0">
              <a:latin typeface="Bookman Old Style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r>
              <a:rPr lang="uk-UA" sz="2400" dirty="0" smtClean="0">
                <a:latin typeface="Bookman Old Style" pitchFamily="18" charset="0"/>
              </a:rPr>
              <a:t>3.Хімічні концерни БАСФ, "</a:t>
            </a:r>
            <a:r>
              <a:rPr lang="uk-UA" sz="2400" dirty="0" err="1" smtClean="0">
                <a:latin typeface="Bookman Old Style" pitchFamily="18" charset="0"/>
              </a:rPr>
              <a:t>Хезст</a:t>
            </a:r>
            <a:r>
              <a:rPr lang="uk-UA" sz="2400" dirty="0" smtClean="0">
                <a:latin typeface="Bookman Old Style" pitchFamily="18" charset="0"/>
              </a:rPr>
              <a:t>", "Байєр".</a:t>
            </a:r>
          </a:p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endParaRPr lang="uk-UA" sz="2400" dirty="0" smtClean="0">
              <a:latin typeface="Bookman Old Style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r>
              <a:rPr lang="uk-UA" sz="2400" dirty="0" smtClean="0">
                <a:latin typeface="Bookman Old Style" pitchFamily="18" charset="0"/>
              </a:rPr>
              <a:t>4. Легка промисловість - "</a:t>
            </a:r>
            <a:r>
              <a:rPr lang="uk-UA" sz="2400" dirty="0" err="1" smtClean="0">
                <a:latin typeface="Bookman Old Style" pitchFamily="18" charset="0"/>
              </a:rPr>
              <a:t>Адідас</a:t>
            </a:r>
            <a:r>
              <a:rPr lang="uk-UA" sz="2400" dirty="0" smtClean="0">
                <a:latin typeface="Bookman Old Style" pitchFamily="18" charset="0"/>
              </a:rPr>
              <a:t>"</a:t>
            </a:r>
            <a:endParaRPr lang="uk-UA" sz="2400" dirty="0">
              <a:latin typeface="Bookman Old Style" pitchFamily="18" charset="0"/>
            </a:endParaRPr>
          </a:p>
        </p:txBody>
      </p:sp>
      <p:pic>
        <p:nvPicPr>
          <p:cNvPr id="21509" name="Picture 13" descr="http://www.arhinovosti.ru/wp-content/uploads/2008/09/homepage_container_2_b-500x3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3000375"/>
            <a:ext cx="358933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1" descr="http://www.sportscarcup.com/expensive/mercedes-benz-slr-mclar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00188"/>
            <a:ext cx="269716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250825" y="476250"/>
            <a:ext cx="4321175" cy="6121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  <a:defRPr/>
            </a:pPr>
            <a:r>
              <a:rPr lang="uk-UA" sz="2000" dirty="0">
                <a:latin typeface="Bookman Old Style" pitchFamily="18" charset="0"/>
              </a:rPr>
              <a:t>5</a:t>
            </a:r>
            <a:r>
              <a:rPr lang="uk-UA" sz="2000" dirty="0" smtClean="0">
                <a:latin typeface="Bookman Old Style" pitchFamily="18" charset="0"/>
              </a:rPr>
              <a:t>. </a:t>
            </a:r>
            <a:r>
              <a:rPr lang="uk-UA" sz="2400" dirty="0" smtClean="0">
                <a:latin typeface="Bookman Old Style" pitchFamily="18" charset="0"/>
              </a:rPr>
              <a:t>Пиво - Баварія</a:t>
            </a:r>
          </a:p>
          <a:p>
            <a:pPr>
              <a:defRPr/>
            </a:pPr>
            <a:endParaRPr lang="uk-UA" sz="2400" dirty="0" smtClean="0">
              <a:latin typeface="Bookman Old Style" pitchFamily="18" charset="0"/>
            </a:endParaRPr>
          </a:p>
          <a:p>
            <a:pPr marL="45720" indent="0">
              <a:buFont typeface="Georgia" pitchFamily="18" charset="0"/>
              <a:buNone/>
              <a:defRPr/>
            </a:pPr>
            <a:endParaRPr lang="uk-UA" sz="2400" dirty="0">
              <a:latin typeface="Bookman Old Style" pitchFamily="18" charset="0"/>
            </a:endParaRPr>
          </a:p>
          <a:p>
            <a:pPr marL="45720" indent="0">
              <a:buFont typeface="Georgia" pitchFamily="18" charset="0"/>
              <a:buNone/>
              <a:defRPr/>
            </a:pPr>
            <a:endParaRPr lang="uk-UA" sz="2400" dirty="0" smtClean="0">
              <a:latin typeface="Bookman Old Style" pitchFamily="18" charset="0"/>
            </a:endParaRPr>
          </a:p>
          <a:p>
            <a:pPr marL="45720" indent="0">
              <a:buFont typeface="Georgia" pitchFamily="18" charset="0"/>
              <a:buNone/>
              <a:defRPr/>
            </a:pPr>
            <a:r>
              <a:rPr lang="uk-UA" sz="2400" dirty="0" smtClean="0">
                <a:latin typeface="Bookman Old Style" pitchFamily="18" charset="0"/>
              </a:rPr>
              <a:t>6. Ліки </a:t>
            </a:r>
          </a:p>
          <a:p>
            <a:pPr marL="45720" indent="0">
              <a:buFont typeface="Georgia" pitchFamily="18" charset="0"/>
              <a:buNone/>
              <a:defRPr/>
            </a:pPr>
            <a:endParaRPr lang="uk-UA" sz="2400" dirty="0" smtClean="0">
              <a:latin typeface="Bookman Old Style" pitchFamily="18" charset="0"/>
            </a:endParaRPr>
          </a:p>
          <a:p>
            <a:pPr marL="45720" indent="0">
              <a:buFont typeface="Georgia" pitchFamily="18" charset="0"/>
              <a:buNone/>
              <a:defRPr/>
            </a:pPr>
            <a:endParaRPr lang="uk-UA" sz="2400" dirty="0" smtClean="0">
              <a:latin typeface="Bookman Old Style" pitchFamily="18" charset="0"/>
            </a:endParaRPr>
          </a:p>
          <a:p>
            <a:pPr marL="45720" indent="0">
              <a:buFont typeface="Georgia" pitchFamily="18" charset="0"/>
              <a:buNone/>
              <a:defRPr/>
            </a:pPr>
            <a:endParaRPr lang="uk-UA" sz="2400" dirty="0" smtClean="0">
              <a:latin typeface="Bookman Old Style" pitchFamily="18" charset="0"/>
            </a:endParaRPr>
          </a:p>
          <a:p>
            <a:pPr marL="45720" indent="0">
              <a:buFont typeface="Georgia" pitchFamily="18" charset="0"/>
              <a:buNone/>
              <a:defRPr/>
            </a:pPr>
            <a:r>
              <a:rPr lang="uk-UA" sz="2400" dirty="0" smtClean="0">
                <a:latin typeface="Bookman Old Style" pitchFamily="18" charset="0"/>
              </a:rPr>
              <a:t>7. Точне машинобудування</a:t>
            </a:r>
          </a:p>
          <a:p>
            <a:pPr>
              <a:defRPr/>
            </a:pPr>
            <a:endParaRPr lang="uk-UA" sz="2400" dirty="0" smtClean="0">
              <a:latin typeface="Bookman Old Style" pitchFamily="18" charset="0"/>
            </a:endParaRPr>
          </a:p>
          <a:p>
            <a:pPr>
              <a:defRPr/>
            </a:pPr>
            <a:endParaRPr lang="uk-UA" sz="2400" dirty="0" smtClean="0">
              <a:latin typeface="Bookman Old Style" pitchFamily="18" charset="0"/>
            </a:endParaRPr>
          </a:p>
          <a:p>
            <a:pPr marL="45720" indent="0">
              <a:buFont typeface="Georgia" pitchFamily="18" charset="0"/>
              <a:buNone/>
              <a:defRPr/>
            </a:pPr>
            <a:endParaRPr lang="uk-UA" sz="2400" dirty="0">
              <a:latin typeface="Bookman Old Style" pitchFamily="18" charset="0"/>
            </a:endParaRPr>
          </a:p>
        </p:txBody>
      </p:sp>
      <p:pic>
        <p:nvPicPr>
          <p:cNvPr id="22531" name="Picture 4" descr="http://www.dw-world.de/image/0,,4225623_1,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928813"/>
            <a:ext cx="3143250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 descr="http://elutsk.net/appmedia/uploads/289/12595734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929063"/>
            <a:ext cx="321468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 descr="http://t2.gstatic.com/images?q=tbn:cOJOge1MOcfr6M:http://s53.radikal.ru/i141/0903/31/553e6bcdb2d3.jpg&amp;t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42875"/>
            <a:ext cx="30130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60350"/>
            <a:ext cx="8569325" cy="6264275"/>
          </a:xfrm>
        </p:spPr>
        <p:txBody>
          <a:bodyPr rtlCol="0">
            <a:normAutofit/>
          </a:bodyPr>
          <a:lstStyle/>
          <a:p>
            <a:pPr marL="420624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24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Сільське господарство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. Високий рівень механізації і хімізації, висока врожайність, тип сільськогосподарського підприємства - сімейна ферма. </a:t>
            </a:r>
          </a:p>
          <a:p>
            <a:pPr marL="420624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"/>
              <a:defRPr/>
            </a:pPr>
            <a:endParaRPr lang="uk-UA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  <a:p>
            <a:pPr marL="4572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Транспорт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. Ведучий автомобільний, добре розвинена річкова і канальна системи. Головні порти - Гамбург, </a:t>
            </a:r>
            <a:r>
              <a:rPr lang="uk-U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Вольфсбург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, Ганновер. </a:t>
            </a:r>
          </a:p>
          <a:p>
            <a:pPr marL="420624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"/>
              <a:defRPr/>
            </a:pPr>
            <a:endParaRPr lang="uk-UA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  <a:p>
            <a:pPr marL="4572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Невиробнича сфера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. Зайнято в ній 64% населення. У число 50 найбільших банків світу входять вісім німецьких - найбільший з них "</a:t>
            </a:r>
            <a:r>
              <a:rPr lang="uk-U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Дойче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Банк". </a:t>
            </a:r>
          </a:p>
          <a:p>
            <a:pPr marL="420624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"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6048375"/>
          </a:xfrm>
        </p:spPr>
        <p:txBody>
          <a:bodyPr rtlCol="0">
            <a:normAutofit fontScale="92500" lnSpcReduction="20000"/>
          </a:bodyPr>
          <a:lstStyle/>
          <a:p>
            <a:pPr marL="4572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4800" b="1" i="1" dirty="0" smtClean="0">
                <a:solidFill>
                  <a:srgbClr val="FFCC99"/>
                </a:solidFill>
                <a:latin typeface="Comic Sans MS" pitchFamily="66" charset="0"/>
              </a:rPr>
              <a:t>Зовнішня торгівля</a:t>
            </a:r>
          </a:p>
          <a:p>
            <a:pPr marL="45720" indent="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CTT" pitchFamily="2" charset="0"/>
              </a:rPr>
              <a:t>Імпорт</a:t>
            </a: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CTT" pitchFamily="2" charset="0"/>
              </a:rPr>
              <a:t>:</a:t>
            </a:r>
            <a:r>
              <a:rPr lang="uk-UA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CTT" pitchFamily="2" charset="0"/>
              </a:rPr>
              <a:t> </a:t>
            </a:r>
          </a:p>
          <a:p>
            <a:pPr marL="420624"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uk-UA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мінеральна сировина (залізні, марганцеві, мідні, алюмінієві, поліметалеві руди, нафта, газ, кам'яне вугілля та ін.)</a:t>
            </a:r>
          </a:p>
          <a:p>
            <a:pPr marL="420624"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uk-UA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Продовольчі товари: цукор, зерно, м’ясо, картопля</a:t>
            </a:r>
          </a:p>
          <a:p>
            <a:pPr marL="420624"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uk-UA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Корми </a:t>
            </a:r>
          </a:p>
          <a:p>
            <a:pPr marL="420624"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uk-UA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Кольорові метали: мідь, </a:t>
            </a:r>
            <a:r>
              <a:rPr lang="uk-UA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ц</a:t>
            </a:r>
            <a:r>
              <a:rPr lang="uk-UA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инк, алюміній та ін.</a:t>
            </a:r>
            <a:endParaRPr lang="ru-RU" sz="26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  <a:p>
            <a:pPr marL="4572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CTT" pitchFamily="2" charset="0"/>
              </a:rPr>
              <a:t>Експорт</a:t>
            </a: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CTT" pitchFamily="2" charset="0"/>
              </a:rPr>
              <a:t>: </a:t>
            </a:r>
          </a:p>
          <a:p>
            <a:pPr marL="420624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uk-UA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Автомобілі, кораблі, верстати, електроніка, електротехніка</a:t>
            </a:r>
          </a:p>
          <a:p>
            <a:pPr marL="420624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uk-UA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Хімікати</a:t>
            </a:r>
            <a:endParaRPr lang="ru-RU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20624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uk-UA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Сталь і прокат</a:t>
            </a:r>
          </a:p>
          <a:p>
            <a:pPr marL="420624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uk-UA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Кокс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142875"/>
            <a:ext cx="6510338" cy="1285875"/>
          </a:xfrm>
          <a:solidFill>
            <a:srgbClr val="FFC000"/>
          </a:solidFill>
        </p:spPr>
      </p:pic>
      <p:pic>
        <p:nvPicPr>
          <p:cNvPr id="8195" name="Rectangle 3"/>
          <p:cNvPicPr>
            <a:picLocks noGrp="1" noRot="1" noChangeAspect="1" noMove="1" noResize="1" noEditPoints="1" noAdjustHandles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600200"/>
            <a:ext cx="7013575" cy="4525963"/>
          </a:xfrm>
          <a:solidFill>
            <a:schemeClr val="tx1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b="1" smtClean="0"/>
              <a:t> </a:t>
            </a:r>
            <a:endParaRPr lang="en-US" sz="28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4800" b="1" i="1" smtClean="0">
                <a:solidFill>
                  <a:srgbClr val="FF0000"/>
                </a:solidFill>
                <a:latin typeface="Bookman Old Style" pitchFamily="18" charset="0"/>
              </a:rPr>
              <a:t>Населення країни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800" b="1" smtClean="0">
                <a:latin typeface="Bookman Old Style" pitchFamily="18" charset="0"/>
              </a:rPr>
              <a:t>Специфічні риси: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800" smtClean="0">
                <a:latin typeface="Bookman Old Style" pitchFamily="18" charset="0"/>
              </a:rPr>
              <a:t>1.) Найбільша за чисельністю населення країна Зарубіжної Європи - 81,2 млн. чоловік (2001 р.).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800" smtClean="0">
                <a:latin typeface="Bookman Old Style" pitchFamily="18" charset="0"/>
              </a:rPr>
              <a:t>2) Це країна із складною демографічною ситуацією, де ще на початку 70-х років смертність стала перевищувати народжуваність, і сильної депопуляції вдається уникнути завдяки трудової імміграції. По кількості іммігрантів ФРН займає перше місце в Європі - 7 млн. чоловік, що складає 9% усіх жителів.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800" smtClean="0">
                <a:latin typeface="Bookman Old Style" pitchFamily="18" charset="0"/>
              </a:rPr>
              <a:t>3) Природний приріст – 2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uk-UA" sz="2500" b="1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500" b="1" smtClean="0">
                <a:latin typeface="Bookman Old Style" pitchFamily="18" charset="0"/>
              </a:rPr>
              <a:t>Розміщення населення ФРН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500" smtClean="0">
                <a:latin typeface="Bookman Old Style" pitchFamily="18" charset="0"/>
              </a:rPr>
              <a:t>- середня щільність (висока) - 230 чол./ кв. км, в окремих регіонах досягає 1000-2000 чол./ кв. км.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500" smtClean="0">
                <a:latin typeface="Bookman Old Style" pitchFamily="18" charset="0"/>
              </a:rPr>
              <a:t>- одна з найвище урбанізованих країн світу - 87%, займає перше місце в регіоні по числу міської агломерації;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500" smtClean="0">
                <a:latin typeface="Bookman Old Style" pitchFamily="18" charset="0"/>
              </a:rPr>
              <a:t>- 99% німці;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500" smtClean="0">
                <a:latin typeface="Bookman Old Style" pitchFamily="18" charset="0"/>
              </a:rPr>
              <a:t>- проживають близько 100 тис. лужицьких сербів, 50 тис. данців;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500" smtClean="0">
                <a:latin typeface="Bookman Old Style" pitchFamily="18" charset="0"/>
              </a:rPr>
              <a:t>- офіційна мова німецька;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uk-UA" sz="2500" smtClean="0">
                <a:latin typeface="Bookman Old Style" pitchFamily="18" charset="0"/>
              </a:rPr>
              <a:t>переважаюча релігія - християнство, в країні 58 млн. вірян, з них 30 млн. протестанти (в основному лютерани), 28 млн.- католики.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uk-UA" sz="2500" smtClean="0">
                <a:latin typeface="Bookman Old Style" pitchFamily="18" charset="0"/>
              </a:rPr>
              <a:t>Агломерації – Рейнсько-Рурська (11 млн. чол., 100 міст)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uk-UA" sz="2500" smtClean="0">
                <a:latin typeface="Bookman Old Style" pitchFamily="18" charset="0"/>
              </a:rPr>
              <a:t>Мегаполіс - Прирейнський</a:t>
            </a:r>
          </a:p>
          <a:p>
            <a:pPr eaLnBrk="1" hangingPunct="1"/>
            <a:endParaRPr lang="ru-RU" sz="25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0" y="4724400"/>
            <a:ext cx="9144000" cy="2133600"/>
          </a:xfrm>
        </p:spPr>
        <p:txBody>
          <a:bodyPr/>
          <a:lstStyle/>
          <a:p>
            <a:pPr marL="44450" indent="0" eaLnBrk="1" hangingPunct="1">
              <a:spcBef>
                <a:spcPct val="0"/>
              </a:spcBef>
              <a:buFont typeface="Georgia" pitchFamily="18" charset="0"/>
              <a:buNone/>
            </a:pPr>
            <a:r>
              <a:rPr lang="uk-UA" sz="2000" smtClean="0">
                <a:latin typeface="Calibri" pitchFamily="34" charset="0"/>
              </a:rPr>
              <a:t>	До Німеччини відноситься частина Альп між Боденським озером і Берхтесгаденом. Ця місцевість багата захоплюючими дух панорамами і незвичайними проявами гри природи, живописними озерами і містечками такої казкової краси, що вони самі собою напрошуються у фотоальбом. У цих місцях мимоволі забуваєш, що Німеччина - ця густонаселена індустріальна держава. Тут панує природа, спокій і відпочинок.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42875"/>
            <a:ext cx="81407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0" y="3500438"/>
            <a:ext cx="9144000" cy="3357562"/>
          </a:xfrm>
        </p:spPr>
        <p:txBody>
          <a:bodyPr rtlCol="0">
            <a:noAutofit/>
          </a:bodyPr>
          <a:lstStyle/>
          <a:p>
            <a:pPr marL="4572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На півночі Германія омивається морями. Північне море притягає відвідувачів своїми розсипаними біля берегів невеликими острівцями, чистим повітрям, спокоєм, а літом - своїми піщаними пляжами. Своєрідність Балтійського моря полягає в глибоких </a:t>
            </a:r>
            <a:r>
              <a:rPr lang="uk-U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фьордах</a:t>
            </a:r>
            <a:r>
              <a:rPr lang="uk-UA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на заході і широких пляжах на сході. Тут природа збереглася в її первозданному, незайманому виді, і є багато можливостей ближче познайомитися з морем з суші або з корабля. Рівнина, що примикає до моря, з її похилими, зарослими лісом зеленими пагорбами і тихими озерами створює чарівний контраст узбережжю. Ніщо вже не нагадує тут про море, що знаходиться усього лише на видаленні в декілька кілометрів</a:t>
            </a:r>
          </a:p>
          <a:p>
            <a:pPr marL="4572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Центр Німеччини має </a:t>
            </a:r>
            <a:r>
              <a:rPr lang="uk-U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середньогірський</a:t>
            </a:r>
            <a:r>
              <a:rPr lang="uk-UA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рельєф. Гори тут дуже індивідуальні і своєрідні залежно від району, і усі вони мають свій власний шарм. Але є і загальна риса: всюди вони покриті густими лісовими масивами і мають благотворно діюче, чисте повітря. </a:t>
            </a:r>
            <a:endParaRPr lang="uk-UA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214313"/>
            <a:ext cx="4398962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5263"/>
            <a:ext cx="4430713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28750"/>
            <a:ext cx="4535488" cy="5429250"/>
          </a:xfrm>
        </p:spPr>
        <p:txBody>
          <a:bodyPr rtlCol="0">
            <a:normAutofit fontScale="92500" lnSpcReduction="20000"/>
          </a:bodyPr>
          <a:lstStyle/>
          <a:p>
            <a:pPr marL="4572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Клімат Німеччини помірний з середньорічною температурою близько 9° С. 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В північному регіоні позначається морський вплив, що і пом'якшує клімат. У центрі країни клімат більше континентальний: зима холодніша, а літо тепліше. Найтепліше літо - в Рейнській долині, а найхолодніші зими - в Альпах, на півдні країни. Середня температура січня у Берліні від - 3° С до 2° С, середня температура липня - від 14° С до 24° С. Найбільше опадів випадає на півдні - 1980 мм в рік, менше всього - на півночі: до 710 мм в рік.</a:t>
            </a:r>
          </a:p>
        </p:txBody>
      </p:sp>
      <p:pic>
        <p:nvPicPr>
          <p:cNvPr id="5" name="Picture 8" descr="C:\Users\1\Desktop\0f55d04617b07a3646b1216452acaffc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500313"/>
            <a:ext cx="44291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3316" name="Заголовок 5"/>
          <p:cNvSpPr>
            <a:spLocks noGrp="1"/>
          </p:cNvSpPr>
          <p:nvPr>
            <p:ph type="title"/>
          </p:nvPr>
        </p:nvSpPr>
        <p:spPr>
          <a:xfrm>
            <a:off x="571500" y="214313"/>
            <a:ext cx="7972425" cy="11430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uk-UA" b="1" i="1" smtClean="0">
                <a:solidFill>
                  <a:srgbClr val="0070C0"/>
                </a:solidFill>
                <a:latin typeface="Comic Sans MS" pitchFamily="66" charset="0"/>
              </a:rPr>
              <a:t>КЛІМАТ НІМЕЧЧИНИ</a:t>
            </a:r>
            <a:endParaRPr lang="ru-RU" b="1" i="1" smtClean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643063"/>
            <a:ext cx="8712200" cy="1428750"/>
          </a:xfrm>
        </p:spPr>
        <p:txBody>
          <a:bodyPr rtlCol="0">
            <a:noAutofit/>
          </a:bodyPr>
          <a:lstStyle/>
          <a:p>
            <a:pPr marL="45720" indent="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Близько 30% території Німеччини покрита лісами, зосередженими в основному в південній частині країни. Близько двох третин лісів - хвойні, одна третина - листя, в яких ростуть береза, бук, дуб і горіх.</a:t>
            </a:r>
            <a:endParaRPr lang="uk-UA" sz="22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286125"/>
            <a:ext cx="4000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3214688"/>
            <a:ext cx="4191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50" y="142875"/>
            <a:ext cx="7467600" cy="1357313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B050"/>
                </a:solidFill>
                <a:latin typeface="Comic Sans MS" pitchFamily="66" charset="0"/>
              </a:rPr>
              <a:t>РОСЛИННИЙ СВІТ НІМЕЧЧИНИ</a:t>
            </a:r>
            <a:endParaRPr lang="ru-RU" b="1" i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500188"/>
            <a:ext cx="5111750" cy="5357812"/>
          </a:xfrm>
        </p:spPr>
        <p:txBody>
          <a:bodyPr rtlCol="0">
            <a:normAutofit/>
          </a:bodyPr>
          <a:lstStyle/>
          <a:p>
            <a:pPr marL="4572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Кам'яне вугілля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– Рур (90%), Саар, </a:t>
            </a:r>
            <a:r>
              <a:rPr lang="uk-U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Ахен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;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Буре вугілля 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– </a:t>
            </a:r>
            <a:r>
              <a:rPr lang="uk-U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Нижньорейнський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Калійна сіль 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– Ганновер, передгір'я </a:t>
            </a:r>
            <a:r>
              <a:rPr lang="uk-U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Гарца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;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Кам'яна сіль 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– </a:t>
            </a:r>
            <a:r>
              <a:rPr lang="uk-U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Північно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- Німецька  низовина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Графіт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– Баварський ліс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Мідні руди 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– </a:t>
            </a:r>
            <a:r>
              <a:rPr lang="uk-U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Гарц</a:t>
            </a:r>
            <a:endParaRPr lang="uk-UA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  <a:p>
            <a:pPr marL="4572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Поліметалеві руди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– Рудні гори, </a:t>
            </a:r>
            <a:r>
              <a:rPr lang="uk-U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Гарц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, Рейнські сланцеві гори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uk-UA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5363" name="Picture 2" descr="http://i.uralweb.ru/albums/fotos/f/15f/15f1367b5261b1233f82b00e907269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2276475"/>
            <a:ext cx="4624387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75" y="214313"/>
            <a:ext cx="7467600" cy="114300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FFC000"/>
                </a:solidFill>
                <a:latin typeface="Comic Sans MS" pitchFamily="66" charset="0"/>
              </a:rPr>
              <a:t>КОРИСНІ КОПАЛИНИ НІМЕЧЧИНИ</a:t>
            </a:r>
            <a:endParaRPr lang="ru-RU" b="1" i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393</TotalTime>
  <Words>888</Words>
  <Application>Microsoft Office PowerPoint</Application>
  <PresentationFormat>Экран (4:3)</PresentationFormat>
  <Paragraphs>83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Franklin Gothic Book</vt:lpstr>
      <vt:lpstr>Wingdings 2</vt:lpstr>
      <vt:lpstr>Calibri</vt:lpstr>
      <vt:lpstr>Georgia</vt:lpstr>
      <vt:lpstr>Wingdings</vt:lpstr>
      <vt:lpstr>Comic Sans MS</vt:lpstr>
      <vt:lpstr>AcademyCTT</vt:lpstr>
      <vt:lpstr>Bookman Old Style</vt:lpstr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КЛІМАТ НІМЕЧЧИНИ</vt:lpstr>
      <vt:lpstr>РОСЛИННИЙ СВІТ НІМЕЧЧИНИ</vt:lpstr>
      <vt:lpstr>КОРИСНІ КОПАЛИНИ НІМЕЧЧИНИ</vt:lpstr>
      <vt:lpstr>ДРЕЗДЕН</vt:lpstr>
      <vt:lpstr>БЕРЛІН.БРАНДЕНБУРЗЬКІ ВОРОТА ВНОЧІ</vt:lpstr>
      <vt:lpstr>ЕРФУРТ. СТАРЕ МІСТО</vt:lpstr>
      <vt:lpstr>ЗАМОК НОШВАНШТАЙН У БАВАРІЇ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ФЕДЕРАТИВНАЯ РЕСПУБЛИКА ГЕРМАНИЯ</dc:title>
  <dc:creator>ученик_2</dc:creator>
  <cp:lastModifiedBy>Сергей</cp:lastModifiedBy>
  <cp:revision>42</cp:revision>
  <dcterms:created xsi:type="dcterms:W3CDTF">2007-10-12T10:33:02Z</dcterms:created>
  <dcterms:modified xsi:type="dcterms:W3CDTF">2015-04-28T17:45:46Z</dcterms:modified>
</cp:coreProperties>
</file>