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ED6D00-9996-4F84-8581-3AB1B4A2572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9DCAEF-BF8E-42ED-8DA6-DD01B142B1B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143248"/>
            <a:ext cx="8858280" cy="4143404"/>
          </a:xfrm>
        </p:spPr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069010" cy="2181228"/>
          </a:xfrm>
        </p:spPr>
        <p:txBody>
          <a:bodyPr>
            <a:normAutofit fontScale="77500" lnSpcReduction="20000"/>
          </a:bodyPr>
          <a:lstStyle/>
          <a:p>
            <a:r>
              <a:rPr lang="ru-RU" sz="7100" dirty="0" err="1" smtClean="0">
                <a:latin typeface="+mj-lt"/>
              </a:rPr>
              <a:t>Український</a:t>
            </a:r>
            <a:r>
              <a:rPr lang="ru-RU" sz="7100" dirty="0" smtClean="0">
                <a:latin typeface="+mj-lt"/>
              </a:rPr>
              <a:t> </a:t>
            </a:r>
            <a:r>
              <a:rPr lang="ru-RU" sz="7100" dirty="0" err="1" smtClean="0">
                <a:latin typeface="+mj-lt"/>
              </a:rPr>
              <a:t>період</a:t>
            </a:r>
            <a:r>
              <a:rPr lang="ru-RU" sz="7100" dirty="0" smtClean="0">
                <a:latin typeface="+mj-lt"/>
              </a:rPr>
              <a:t> </a:t>
            </a:r>
            <a:r>
              <a:rPr lang="ru-RU" sz="7100" dirty="0" err="1" smtClean="0">
                <a:latin typeface="+mj-lt"/>
              </a:rPr>
              <a:t>життя</a:t>
            </a:r>
            <a:r>
              <a:rPr lang="ru-RU" sz="7100" dirty="0" smtClean="0">
                <a:latin typeface="+mj-lt"/>
              </a:rPr>
              <a:t> та </a:t>
            </a:r>
            <a:r>
              <a:rPr lang="ru-RU" sz="7100" dirty="0" err="1" smtClean="0">
                <a:latin typeface="+mj-lt"/>
              </a:rPr>
              <a:t>творчості</a:t>
            </a:r>
            <a:r>
              <a:rPr lang="ru-RU" sz="7100" dirty="0" smtClean="0">
                <a:latin typeface="+mj-lt"/>
              </a:rPr>
              <a:t> В.І. </a:t>
            </a:r>
            <a:r>
              <a:rPr lang="ru-RU" sz="7100" dirty="0" err="1" smtClean="0">
                <a:latin typeface="+mj-lt"/>
              </a:rPr>
              <a:t>Вернадського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D:\10кл\5_5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3357586" cy="427524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8" name="Picture 4" descr="D:\10кл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438646"/>
            <a:ext cx="3229962" cy="2419354"/>
          </a:xfrm>
          <a:prstGeom prst="rect">
            <a:avLst/>
          </a:prstGeom>
          <a:noFill/>
        </p:spPr>
      </p:pic>
      <p:pic>
        <p:nvPicPr>
          <p:cNvPr id="1029" name="Picture 5" descr="D:\10кл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786058"/>
            <a:ext cx="2928926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515352" cy="6000792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12 </a:t>
            </a:r>
            <a:r>
              <a:rPr lang="ru-RU" dirty="0" err="1" smtClean="0"/>
              <a:t>березня</a:t>
            </a:r>
            <a:r>
              <a:rPr lang="ru-RU" dirty="0" smtClean="0"/>
              <a:t> 1863 р. в </a:t>
            </a:r>
            <a:r>
              <a:rPr lang="ru-RU" dirty="0" err="1" smtClean="0"/>
              <a:t>Петербурзі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професора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економії</a:t>
            </a:r>
            <a:r>
              <a:rPr lang="ru-RU" dirty="0" smtClean="0"/>
              <a:t> та статистики І. </a:t>
            </a:r>
            <a:r>
              <a:rPr lang="ru-RU" dirty="0" err="1" smtClean="0"/>
              <a:t>Вернадського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Рід</a:t>
            </a:r>
            <a:r>
              <a:rPr lang="ru-RU" dirty="0" smtClean="0"/>
              <a:t> </a:t>
            </a:r>
            <a:r>
              <a:rPr lang="ru-RU" dirty="0" err="1" smtClean="0"/>
              <a:t>Вернадських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історією</a:t>
            </a:r>
            <a:r>
              <a:rPr lang="ru-RU" dirty="0" smtClean="0"/>
              <a:t> та культурою. </a:t>
            </a:r>
            <a:r>
              <a:rPr lang="ru-RU" dirty="0" err="1" smtClean="0"/>
              <a:t>Литовський</a:t>
            </a:r>
            <a:r>
              <a:rPr lang="ru-RU" dirty="0" smtClean="0"/>
              <a:t> шляхтич Берна </a:t>
            </a:r>
            <a:r>
              <a:rPr lang="ru-RU" dirty="0" err="1" smtClean="0"/>
              <a:t>бився</a:t>
            </a:r>
            <a:r>
              <a:rPr lang="ru-RU" dirty="0" smtClean="0"/>
              <a:t> колись у </a:t>
            </a:r>
            <a:r>
              <a:rPr lang="ru-RU" dirty="0" err="1" smtClean="0"/>
              <a:t>війську</a:t>
            </a:r>
            <a:r>
              <a:rPr lang="ru-RU" dirty="0" smtClean="0"/>
              <a:t>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поляків</a:t>
            </a:r>
            <a:r>
              <a:rPr lang="ru-RU" dirty="0" smtClean="0"/>
              <a:t>.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прадіда</a:t>
            </a:r>
            <a:r>
              <a:rPr lang="ru-RU" dirty="0" smtClean="0"/>
              <a:t>, предки </a:t>
            </a:r>
            <a:r>
              <a:rPr lang="ru-RU" dirty="0" err="1" smtClean="0"/>
              <a:t>вченого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запорозькі</a:t>
            </a:r>
            <a:r>
              <a:rPr lang="ru-RU" dirty="0" smtClean="0"/>
              <a:t> </a:t>
            </a:r>
            <a:r>
              <a:rPr lang="ru-RU" dirty="0" err="1" smtClean="0"/>
              <a:t>козаки</a:t>
            </a:r>
            <a:r>
              <a:rPr lang="ru-RU" dirty="0" smtClean="0"/>
              <a:t>.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В. Короленко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троюрідним</a:t>
            </a:r>
            <a:r>
              <a:rPr lang="ru-RU" dirty="0" smtClean="0"/>
              <a:t> братом. </a:t>
            </a:r>
            <a:r>
              <a:rPr lang="ru-RU" dirty="0" err="1" smtClean="0"/>
              <a:t>Дядько</a:t>
            </a:r>
            <a:r>
              <a:rPr lang="ru-RU" dirty="0" smtClean="0"/>
              <a:t> по </a:t>
            </a:r>
            <a:r>
              <a:rPr lang="ru-RU" dirty="0" err="1" smtClean="0"/>
              <a:t>матері</a:t>
            </a:r>
            <a:r>
              <a:rPr lang="ru-RU" dirty="0" smtClean="0"/>
              <a:t> —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фундаторів</a:t>
            </a:r>
            <a:r>
              <a:rPr lang="ru-RU" dirty="0" smtClean="0"/>
              <a:t> </a:t>
            </a:r>
            <a:r>
              <a:rPr lang="ru-RU" dirty="0" err="1" smtClean="0"/>
              <a:t>Кирило-Мефодіївського</a:t>
            </a:r>
            <a:r>
              <a:rPr lang="ru-RU" dirty="0" smtClean="0"/>
              <a:t> братства.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козацької</a:t>
            </a:r>
            <a:r>
              <a:rPr lang="ru-RU" dirty="0" smtClean="0"/>
              <a:t> </a:t>
            </a:r>
            <a:r>
              <a:rPr lang="ru-RU" dirty="0" err="1" smtClean="0"/>
              <a:t>генеалогії</a:t>
            </a:r>
            <a:r>
              <a:rPr lang="ru-RU" dirty="0" smtClean="0"/>
              <a:t>, </a:t>
            </a:r>
            <a:r>
              <a:rPr lang="ru-RU" dirty="0" err="1" smtClean="0"/>
              <a:t>української</a:t>
            </a:r>
            <a:r>
              <a:rPr lang="ru-RU" dirty="0" smtClean="0"/>
              <a:t> науки та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національно-визвольного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зберігав</a:t>
            </a:r>
            <a:r>
              <a:rPr lang="ru-RU" dirty="0" smtClean="0"/>
              <a:t> усе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1462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1885 р. В. </a:t>
            </a:r>
            <a:r>
              <a:rPr lang="ru-RU" dirty="0" err="1" smtClean="0"/>
              <a:t>Вернадський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Петербурзький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; </a:t>
            </a:r>
            <a:r>
              <a:rPr lang="ru-RU" dirty="0" err="1" smtClean="0"/>
              <a:t>з</a:t>
            </a:r>
            <a:r>
              <a:rPr lang="ru-RU" dirty="0" smtClean="0"/>
              <a:t> 1890 р. — приват-доцент, </a:t>
            </a:r>
            <a:r>
              <a:rPr lang="ru-RU" dirty="0" err="1" smtClean="0"/>
              <a:t>з</a:t>
            </a:r>
            <a:r>
              <a:rPr lang="ru-RU" dirty="0" smtClean="0"/>
              <a:t> 1898 по 1911 р. — </a:t>
            </a:r>
            <a:r>
              <a:rPr lang="ru-RU" dirty="0" err="1" smtClean="0"/>
              <a:t>професор</a:t>
            </a:r>
            <a:r>
              <a:rPr lang="ru-RU" dirty="0" smtClean="0"/>
              <a:t> </a:t>
            </a:r>
            <a:r>
              <a:rPr lang="ru-RU" dirty="0" err="1" smtClean="0"/>
              <a:t>мінералогії</a:t>
            </a:r>
            <a:r>
              <a:rPr lang="ru-RU" dirty="0" smtClean="0"/>
              <a:t> та </a:t>
            </a:r>
            <a:r>
              <a:rPr lang="ru-RU" dirty="0" err="1" smtClean="0"/>
              <a:t>кристалографії</a:t>
            </a:r>
            <a:r>
              <a:rPr lang="ru-RU" dirty="0" smtClean="0"/>
              <a:t> </a:t>
            </a:r>
            <a:r>
              <a:rPr lang="ru-RU" dirty="0" err="1" smtClean="0"/>
              <a:t>Московського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науковець</a:t>
            </a:r>
            <a:r>
              <a:rPr lang="ru-RU" dirty="0" smtClean="0"/>
              <a:t>, </a:t>
            </a:r>
            <a:r>
              <a:rPr lang="ru-RU" dirty="0" err="1" smtClean="0"/>
              <a:t>приїжджає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Петербурга на </a:t>
            </a:r>
            <a:r>
              <a:rPr lang="ru-RU" dirty="0" err="1" smtClean="0"/>
              <a:t>польові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 (</a:t>
            </a:r>
            <a:r>
              <a:rPr lang="ru-RU" dirty="0" err="1" smtClean="0"/>
              <a:t>Катеринославську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) та </a:t>
            </a:r>
            <a:r>
              <a:rPr lang="ru-RU" dirty="0" err="1" smtClean="0"/>
              <a:t>Полтавську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).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членом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Т. </a:t>
            </a:r>
            <a:r>
              <a:rPr lang="ru-RU" dirty="0" err="1" smtClean="0"/>
              <a:t>Шевченка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 (1903),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 (1907), </a:t>
            </a:r>
            <a:r>
              <a:rPr lang="ru-RU" dirty="0" err="1" smtClean="0"/>
              <a:t>полтавського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»</a:t>
            </a:r>
            <a:r>
              <a:rPr lang="ru-RU" dirty="0" err="1" smtClean="0"/>
              <a:t>Просвіта</a:t>
            </a:r>
            <a:r>
              <a:rPr lang="ru-RU" dirty="0" smtClean="0"/>
              <a:t>»,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при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, </a:t>
            </a:r>
            <a:r>
              <a:rPr lang="ru-RU" dirty="0" err="1" smtClean="0"/>
              <a:t>Волинського</a:t>
            </a:r>
            <a:r>
              <a:rPr lang="ru-RU" dirty="0" smtClean="0"/>
              <a:t>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З 1914 р. — директор </a:t>
            </a:r>
            <a:r>
              <a:rPr lang="ru-RU" dirty="0" err="1" smtClean="0"/>
              <a:t>Геологічного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мінералогічного</a:t>
            </a:r>
            <a:r>
              <a:rPr lang="ru-RU" dirty="0" smtClean="0"/>
              <a:t> музею </a:t>
            </a:r>
            <a:r>
              <a:rPr lang="ru-RU" dirty="0" err="1" smtClean="0"/>
              <a:t>Петербурзької</a:t>
            </a:r>
            <a:r>
              <a:rPr lang="ru-RU" dirty="0" smtClean="0"/>
              <a:t> АН.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організаторів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продуктивних</a:t>
            </a:r>
            <a:r>
              <a:rPr lang="ru-RU" dirty="0" smtClean="0"/>
              <a:t> сил, яку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(1915—1930).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Празі</a:t>
            </a:r>
            <a:r>
              <a:rPr lang="ru-RU" dirty="0" smtClean="0"/>
              <a:t> та </a:t>
            </a:r>
            <a:r>
              <a:rPr lang="ru-RU" dirty="0" err="1" smtClean="0"/>
              <a:t>Парижі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D:\10кл\a-Vernad_1911_2562_a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85728"/>
            <a:ext cx="565586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35719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 1917 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лікарів</a:t>
            </a:r>
            <a:r>
              <a:rPr lang="ru-RU" dirty="0" smtClean="0"/>
              <a:t> — </a:t>
            </a:r>
            <a:r>
              <a:rPr lang="ru-RU" dirty="0" err="1" smtClean="0"/>
              <a:t>сухоти</a:t>
            </a:r>
            <a:r>
              <a:rPr lang="ru-RU" dirty="0" smtClean="0"/>
              <a:t> — В. </a:t>
            </a:r>
            <a:r>
              <a:rPr lang="ru-RU" dirty="0" err="1" smtClean="0"/>
              <a:t>Вернадський</a:t>
            </a:r>
            <a:r>
              <a:rPr lang="ru-RU" dirty="0" smtClean="0"/>
              <a:t> </a:t>
            </a:r>
            <a:r>
              <a:rPr lang="ru-RU" dirty="0" err="1" smtClean="0"/>
              <a:t>переїздить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. З </a:t>
            </a:r>
            <a:r>
              <a:rPr lang="ru-RU" dirty="0" err="1" smtClean="0"/>
              <a:t>жовтня</a:t>
            </a:r>
            <a:r>
              <a:rPr lang="ru-RU" dirty="0" smtClean="0"/>
              <a:t> 1917 по </a:t>
            </a:r>
            <a:r>
              <a:rPr lang="ru-RU" dirty="0" err="1" smtClean="0"/>
              <a:t>березень</a:t>
            </a:r>
            <a:r>
              <a:rPr lang="ru-RU" dirty="0" smtClean="0"/>
              <a:t> 1921 р. 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— проводить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наукову</a:t>
            </a:r>
            <a:r>
              <a:rPr lang="ru-RU" dirty="0" smtClean="0"/>
              <a:t> роботу. В. </a:t>
            </a:r>
            <a:r>
              <a:rPr lang="ru-RU" dirty="0" err="1" smtClean="0"/>
              <a:t>Вернадський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ініціаторів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АН УРСР (1919) </a:t>
            </a:r>
            <a:r>
              <a:rPr lang="ru-RU" dirty="0" err="1" smtClean="0"/>
              <a:t>і</a:t>
            </a:r>
            <a:r>
              <a:rPr lang="ru-RU" dirty="0" smtClean="0"/>
              <a:t> став першим </a:t>
            </a:r>
            <a:r>
              <a:rPr lang="ru-RU" dirty="0" err="1" smtClean="0"/>
              <a:t>її</a:t>
            </a:r>
            <a:r>
              <a:rPr lang="ru-RU" dirty="0" smtClean="0"/>
              <a:t> президентом, а </a:t>
            </a:r>
            <a:r>
              <a:rPr lang="ru-RU" dirty="0" err="1" smtClean="0"/>
              <a:t>також</a:t>
            </a:r>
            <a:r>
              <a:rPr lang="ru-RU" dirty="0" smtClean="0"/>
              <a:t> —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фундаторів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публічної</a:t>
            </a:r>
            <a:r>
              <a:rPr lang="ru-RU" dirty="0" smtClean="0"/>
              <a:t> </a:t>
            </a:r>
            <a:r>
              <a:rPr lang="ru-RU" dirty="0" err="1" smtClean="0"/>
              <a:t>бібліотеки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—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бібліотека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В. І. </a:t>
            </a:r>
            <a:r>
              <a:rPr lang="ru-RU" dirty="0" err="1" smtClean="0"/>
              <a:t>Вернадського</a:t>
            </a:r>
            <a:r>
              <a:rPr lang="ru-RU" dirty="0" smtClean="0"/>
              <a:t>). У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створив першу </a:t>
            </a:r>
            <a:r>
              <a:rPr lang="ru-RU" dirty="0" err="1" smtClean="0"/>
              <a:t>всесвітньо</a:t>
            </a:r>
            <a:r>
              <a:rPr lang="ru-RU" dirty="0" smtClean="0"/>
              <a:t> </a:t>
            </a:r>
            <a:r>
              <a:rPr lang="ru-RU" dirty="0" err="1" smtClean="0"/>
              <a:t>відому</a:t>
            </a:r>
            <a:r>
              <a:rPr lang="ru-RU" dirty="0" smtClean="0"/>
              <a:t> школу </a:t>
            </a:r>
            <a:r>
              <a:rPr lang="ru-RU" dirty="0" err="1" smtClean="0"/>
              <a:t>біогеохімії</a:t>
            </a:r>
            <a:r>
              <a:rPr lang="ru-RU" dirty="0" smtClean="0"/>
              <a:t> та </a:t>
            </a:r>
            <a:r>
              <a:rPr lang="ru-RU" dirty="0" err="1" smtClean="0"/>
              <a:t>заснував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мінералогічний</a:t>
            </a:r>
            <a:r>
              <a:rPr lang="ru-RU" dirty="0" smtClean="0"/>
              <a:t> музей при АН </a:t>
            </a:r>
            <a:r>
              <a:rPr lang="ru-RU" dirty="0" err="1" smtClean="0"/>
              <a:t>України</a:t>
            </a:r>
            <a:r>
              <a:rPr lang="ru-RU" dirty="0" smtClean="0"/>
              <a:t>.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висунув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практичного </a:t>
            </a:r>
            <a:r>
              <a:rPr lang="ru-RU" dirty="0" err="1" smtClean="0"/>
              <a:t>значення</a:t>
            </a:r>
            <a:r>
              <a:rPr lang="ru-RU" dirty="0" smtClean="0"/>
              <a:t> (проблема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розкрив</a:t>
            </a:r>
            <a:r>
              <a:rPr lang="ru-RU" dirty="0" smtClean="0"/>
              <a:t>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біосферу</a:t>
            </a:r>
            <a:r>
              <a:rPr lang="ru-RU" dirty="0" smtClean="0"/>
              <a:t> та ноосферу).</a:t>
            </a:r>
            <a:endParaRPr lang="ru-RU" dirty="0"/>
          </a:p>
        </p:txBody>
      </p:sp>
      <p:pic>
        <p:nvPicPr>
          <p:cNvPr id="3076" name="Picture 4" descr="D:\10кл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286124"/>
            <a:ext cx="2928958" cy="3404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В. </a:t>
            </a:r>
            <a:r>
              <a:rPr lang="ru-RU" dirty="0" err="1" smtClean="0"/>
              <a:t>Вернадський</a:t>
            </a:r>
            <a:r>
              <a:rPr lang="ru-RU" dirty="0" smtClean="0"/>
              <a:t> запросив до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мовознавця</a:t>
            </a:r>
            <a:r>
              <a:rPr lang="ru-RU" dirty="0" smtClean="0"/>
              <a:t> А. </a:t>
            </a:r>
            <a:r>
              <a:rPr lang="ru-RU" dirty="0" err="1" smtClean="0"/>
              <a:t>Кримського</a:t>
            </a:r>
            <a:r>
              <a:rPr lang="ru-RU" dirty="0" smtClean="0"/>
              <a:t> та </a:t>
            </a:r>
            <a:r>
              <a:rPr lang="ru-RU" dirty="0" err="1" smtClean="0"/>
              <a:t>історика</a:t>
            </a:r>
            <a:r>
              <a:rPr lang="ru-RU" dirty="0" smtClean="0"/>
              <a:t> Д. </a:t>
            </a:r>
            <a:r>
              <a:rPr lang="ru-RU" dirty="0" err="1" smtClean="0"/>
              <a:t>Баталія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стали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найближчими</a:t>
            </a:r>
            <a:r>
              <a:rPr lang="ru-RU" dirty="0" smtClean="0"/>
              <a:t> </a:t>
            </a:r>
            <a:r>
              <a:rPr lang="ru-RU" dirty="0" err="1" smtClean="0"/>
              <a:t>помічниками</a:t>
            </a:r>
            <a:r>
              <a:rPr lang="ru-RU" dirty="0" smtClean="0"/>
              <a:t>. Брав </a:t>
            </a:r>
            <a:r>
              <a:rPr lang="ru-RU" dirty="0" err="1" smtClean="0"/>
              <a:t>активну</a:t>
            </a:r>
            <a:r>
              <a:rPr lang="ru-RU" dirty="0" smtClean="0"/>
              <a:t> участь у </a:t>
            </a:r>
            <a:r>
              <a:rPr lang="ru-RU" dirty="0" err="1" smtClean="0"/>
              <a:t>суспільному</a:t>
            </a:r>
            <a:r>
              <a:rPr lang="ru-RU" dirty="0" smtClean="0"/>
              <a:t> та </a:t>
            </a:r>
            <a:r>
              <a:rPr lang="ru-RU" dirty="0" err="1" smtClean="0"/>
              <a:t>політичному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У 1917 р. </a:t>
            </a:r>
            <a:r>
              <a:rPr lang="ru-RU" dirty="0" err="1" smtClean="0"/>
              <a:t>був</a:t>
            </a:r>
            <a:r>
              <a:rPr lang="ru-RU" dirty="0" smtClean="0"/>
              <a:t> заступником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уряду. У 1920—1921 </a:t>
            </a:r>
            <a:r>
              <a:rPr lang="ru-RU" dirty="0" err="1" smtClean="0"/>
              <a:t>рр</a:t>
            </a:r>
            <a:r>
              <a:rPr lang="ru-RU" dirty="0" smtClean="0"/>
              <a:t>. — </a:t>
            </a:r>
            <a:r>
              <a:rPr lang="ru-RU" dirty="0" err="1" smtClean="0"/>
              <a:t>професор</a:t>
            </a:r>
            <a:r>
              <a:rPr lang="ru-RU" dirty="0" smtClean="0"/>
              <a:t> </a:t>
            </a:r>
            <a:r>
              <a:rPr lang="ru-RU" dirty="0" err="1" smtClean="0"/>
              <a:t>Таврійського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в </a:t>
            </a:r>
            <a:r>
              <a:rPr lang="ru-RU" dirty="0" err="1" smtClean="0"/>
              <a:t>Сімферополі</a:t>
            </a:r>
            <a:r>
              <a:rPr lang="ru-RU" dirty="0" smtClean="0"/>
              <a:t>, 1922—1939 — директор </a:t>
            </a:r>
            <a:r>
              <a:rPr lang="ru-RU" dirty="0" err="1" smtClean="0"/>
              <a:t>створеного</a:t>
            </a:r>
            <a:r>
              <a:rPr lang="ru-RU" dirty="0" smtClean="0"/>
              <a:t> ним Державного </a:t>
            </a:r>
            <a:r>
              <a:rPr lang="ru-RU" dirty="0" err="1" smtClean="0"/>
              <a:t>радієвого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; в 1927 р. — </a:t>
            </a:r>
            <a:r>
              <a:rPr lang="ru-RU" dirty="0" err="1" smtClean="0"/>
              <a:t>організував</a:t>
            </a:r>
            <a:r>
              <a:rPr lang="ru-RU" dirty="0" smtClean="0"/>
              <a:t> в АН СРСР </a:t>
            </a:r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до 1945 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5000"/>
            <a:ext cx="8229600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389120"/>
          </a:xfrm>
        </p:spPr>
        <p:txBody>
          <a:bodyPr/>
          <a:lstStyle/>
          <a:p>
            <a:r>
              <a:rPr lang="ru-RU" dirty="0" smtClean="0"/>
              <a:t>Автор </a:t>
            </a:r>
            <a:r>
              <a:rPr lang="ru-RU" dirty="0" err="1" smtClean="0"/>
              <a:t>близько</a:t>
            </a:r>
            <a:r>
              <a:rPr lang="ru-RU" dirty="0" smtClean="0"/>
              <a:t> 400 </a:t>
            </a:r>
            <a:r>
              <a:rPr lang="ru-RU" dirty="0" err="1" smtClean="0"/>
              <a:t>праць</a:t>
            </a:r>
            <a:r>
              <a:rPr lang="ru-RU" dirty="0" smtClean="0"/>
              <a:t>: «Очерки геохимии»(1924, 1927), «Биохимические очерки» (1922—1932, 1940), «Опыт описательной минералогии» (1908—1922), «История минералов земной коры» (1923—1936), «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про ноосферу» (1944) та </a:t>
            </a:r>
            <a:r>
              <a:rPr lang="ru-RU" dirty="0" err="1" smtClean="0"/>
              <a:t>ін</a:t>
            </a:r>
            <a:r>
              <a:rPr lang="ru-RU" dirty="0" smtClean="0"/>
              <a:t>. Лауреат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СРСР (1943).</a:t>
            </a:r>
            <a:endParaRPr lang="ru-RU" dirty="0"/>
          </a:p>
        </p:txBody>
      </p:sp>
      <p:pic>
        <p:nvPicPr>
          <p:cNvPr id="5123" name="Picture 3" descr="D:\10кл\och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928934"/>
            <a:ext cx="2857520" cy="3786214"/>
          </a:xfrm>
          <a:prstGeom prst="rect">
            <a:avLst/>
          </a:prstGeom>
          <a:noFill/>
        </p:spPr>
      </p:pic>
      <p:pic>
        <p:nvPicPr>
          <p:cNvPr id="5124" name="Picture 4" descr="D:\10кл\o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928934"/>
            <a:ext cx="2714644" cy="3714776"/>
          </a:xfrm>
          <a:prstGeom prst="rect">
            <a:avLst/>
          </a:prstGeom>
          <a:noFill/>
        </p:spPr>
      </p:pic>
      <p:pic>
        <p:nvPicPr>
          <p:cNvPr id="9" name="Picture 3" descr="D:\10кл\n-99-r4927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000372"/>
            <a:ext cx="2714643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63686308_11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015286" cy="5817880"/>
          </a:xfrm>
        </p:spPr>
        <p:txBody>
          <a:bodyPr/>
          <a:lstStyle/>
          <a:p>
            <a:r>
              <a:rPr lang="ru-RU" dirty="0" smtClean="0"/>
              <a:t>В. </a:t>
            </a:r>
            <a:r>
              <a:rPr lang="ru-RU" dirty="0" err="1" smtClean="0"/>
              <a:t>Вернадський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основоположників</a:t>
            </a:r>
            <a:r>
              <a:rPr lang="ru-RU" dirty="0" smtClean="0"/>
              <a:t> </a:t>
            </a:r>
            <a:r>
              <a:rPr lang="ru-RU" dirty="0" err="1" smtClean="0"/>
              <a:t>геохімії</a:t>
            </a:r>
            <a:r>
              <a:rPr lang="ru-RU" dirty="0" smtClean="0"/>
              <a:t>,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мінералогії</a:t>
            </a:r>
            <a:r>
              <a:rPr lang="ru-RU" dirty="0" smtClean="0"/>
              <a:t>, </a:t>
            </a:r>
            <a:r>
              <a:rPr lang="ru-RU" dirty="0" err="1" smtClean="0"/>
              <a:t>біогеохімії</a:t>
            </a:r>
            <a:r>
              <a:rPr lang="ru-RU" dirty="0" smtClean="0"/>
              <a:t>, </a:t>
            </a:r>
            <a:r>
              <a:rPr lang="ru-RU" dirty="0" err="1" smtClean="0"/>
              <a:t>засновник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біосферу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ноосферу.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ученого </a:t>
            </a:r>
            <a:r>
              <a:rPr lang="ru-RU" dirty="0" err="1" smtClean="0"/>
              <a:t>присвячені</a:t>
            </a:r>
            <a:r>
              <a:rPr lang="ru-RU" dirty="0" smtClean="0"/>
              <a:t> </a:t>
            </a:r>
            <a:r>
              <a:rPr lang="ru-RU" dirty="0" err="1" smtClean="0"/>
              <a:t>наукознавству</a:t>
            </a:r>
            <a:r>
              <a:rPr lang="ru-RU" dirty="0" smtClean="0"/>
              <a:t> та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природознавства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Помер 6 </a:t>
            </a:r>
            <a:r>
              <a:rPr lang="ru-RU" dirty="0" err="1" smtClean="0"/>
              <a:t>січня</a:t>
            </a:r>
            <a:r>
              <a:rPr lang="ru-RU" dirty="0" smtClean="0"/>
              <a:t> 1945 р. </a:t>
            </a:r>
            <a:r>
              <a:rPr lang="ru-RU" dirty="0" err="1" smtClean="0"/>
              <a:t>Похований</a:t>
            </a:r>
            <a:r>
              <a:rPr lang="ru-RU" dirty="0" smtClean="0"/>
              <a:t> у </a:t>
            </a:r>
            <a:r>
              <a:rPr lang="ru-RU" dirty="0" err="1" smtClean="0"/>
              <a:t>Москві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0a7996d5ae40bff115a772f033aa3b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643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545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.</vt:lpstr>
      <vt:lpstr>Слайд 2</vt:lpstr>
      <vt:lpstr>Слайд 3</vt:lpstr>
      <vt:lpstr>Слайд 4</vt:lpstr>
      <vt:lpstr>Слайд 5</vt:lpstr>
      <vt:lpstr>Слайд 6</vt:lpstr>
      <vt:lpstr>Слайд 7</vt:lpstr>
      <vt:lpstr> 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Володимир Вернадсьий </dc:title>
  <dc:creator>User</dc:creator>
  <cp:lastModifiedBy>User</cp:lastModifiedBy>
  <cp:revision>12</cp:revision>
  <dcterms:created xsi:type="dcterms:W3CDTF">2013-09-10T13:35:23Z</dcterms:created>
  <dcterms:modified xsi:type="dcterms:W3CDTF">2014-06-03T12:14:35Z</dcterms:modified>
</cp:coreProperties>
</file>