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3" r:id="rId9"/>
    <p:sldId id="264" r:id="rId10"/>
    <p:sldId id="273" r:id="rId11"/>
    <p:sldId id="274" r:id="rId12"/>
    <p:sldId id="275" r:id="rId13"/>
    <p:sldId id="270" r:id="rId14"/>
    <p:sldId id="277" r:id="rId15"/>
    <p:sldId id="278" r:id="rId16"/>
    <p:sldId id="285" r:id="rId17"/>
    <p:sldId id="287" r:id="rId18"/>
    <p:sldId id="288" r:id="rId19"/>
    <p:sldId id="289" r:id="rId20"/>
    <p:sldId id="290" r:id="rId21"/>
    <p:sldId id="291" r:id="rId22"/>
    <p:sldId id="284" r:id="rId23"/>
    <p:sldId id="286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k.wikipedia.org/wiki/%D0%A4%D0%B0%D0%B9%D0%BB:Flag_of_France.sv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://uk.wikipedia.org/wiki/%D0%A4%D0%B0%D0%B9%D0%BB:Armoiries_r%C3%A9publique_fran%C3%A7aise.sv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Франц</a:t>
            </a:r>
            <a:r>
              <a:rPr lang="uk-UA" dirty="0" err="1" smtClean="0"/>
              <a:t>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++++Фотки\Географія\1d3c85233822bd993085470149d990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3505200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++++Фотки\Географія\f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3965359" cy="255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++++Фотки\Географія\louv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962400"/>
            <a:ext cx="3543801" cy="236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Франція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європейський</a:t>
            </a:r>
            <a:r>
              <a:rPr lang="ru-RU" dirty="0" smtClean="0"/>
              <a:t> </a:t>
            </a:r>
            <a:r>
              <a:rPr lang="ru-RU" dirty="0" err="1" smtClean="0"/>
              <a:t>виробник</a:t>
            </a:r>
            <a:r>
              <a:rPr lang="ru-RU" dirty="0" smtClean="0"/>
              <a:t> </a:t>
            </a:r>
            <a:r>
              <a:rPr lang="ru-RU" dirty="0" err="1" smtClean="0"/>
              <a:t>пшениці</a:t>
            </a:r>
            <a:r>
              <a:rPr lang="ru-RU" dirty="0" smtClean="0"/>
              <a:t>, вершкового масла, </a:t>
            </a:r>
            <a:r>
              <a:rPr lang="ru-RU" dirty="0" err="1" smtClean="0"/>
              <a:t>яловичини</a:t>
            </a:r>
            <a:r>
              <a:rPr lang="ru-RU" dirty="0" smtClean="0"/>
              <a:t>, </a:t>
            </a:r>
            <a:r>
              <a:rPr lang="ru-RU" dirty="0" err="1" smtClean="0"/>
              <a:t>сирів</a:t>
            </a:r>
            <a:r>
              <a:rPr lang="ru-RU" dirty="0" smtClean="0"/>
              <a:t> (</a:t>
            </a:r>
            <a:r>
              <a:rPr lang="ru-RU" dirty="0" err="1" smtClean="0"/>
              <a:t>більше</a:t>
            </a:r>
            <a:r>
              <a:rPr lang="ru-RU" dirty="0" smtClean="0"/>
              <a:t> 400 </a:t>
            </a:r>
            <a:r>
              <a:rPr lang="ru-RU" dirty="0" err="1" smtClean="0"/>
              <a:t>сортів</a:t>
            </a:r>
            <a:r>
              <a:rPr lang="ru-RU" dirty="0" smtClean="0"/>
              <a:t>), </a:t>
            </a:r>
            <a:r>
              <a:rPr lang="ru-RU" dirty="0" err="1" smtClean="0"/>
              <a:t>ковбас</a:t>
            </a:r>
            <a:r>
              <a:rPr lang="ru-RU" dirty="0" smtClean="0"/>
              <a:t>, </a:t>
            </a:r>
            <a:r>
              <a:rPr lang="ru-RU" dirty="0" err="1" smtClean="0"/>
              <a:t>кондитерських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вин.</a:t>
            </a:r>
            <a:endParaRPr lang="ru-RU" dirty="0"/>
          </a:p>
        </p:txBody>
      </p:sp>
      <p:pic>
        <p:nvPicPr>
          <p:cNvPr id="11266" name="Picture 2" descr="D:\++++Фотки\Географія\287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0"/>
            <a:ext cx="4038600" cy="2671689"/>
          </a:xfrm>
          <a:prstGeom prst="rect">
            <a:avLst/>
          </a:prstGeom>
          <a:noFill/>
        </p:spPr>
      </p:pic>
      <p:pic>
        <p:nvPicPr>
          <p:cNvPr id="11267" name="Picture 3" descr="D:\++++Фотки\Географія\ve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953238"/>
            <a:ext cx="2847619" cy="1904762"/>
          </a:xfrm>
          <a:prstGeom prst="rect">
            <a:avLst/>
          </a:prstGeom>
          <a:noFill/>
        </p:spPr>
      </p:pic>
      <p:pic>
        <p:nvPicPr>
          <p:cNvPr id="11268" name="Picture 4" descr="D:\++++Фотки\Географія\deshho-pro-s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343400"/>
            <a:ext cx="2909888" cy="20376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Зовнішньоекономічна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зв’язки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розвинутими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та </a:t>
            </a:r>
            <a:r>
              <a:rPr lang="ru-RU" dirty="0" err="1" smtClean="0"/>
              <a:t>країнами</a:t>
            </a:r>
            <a:r>
              <a:rPr lang="ru-RU" dirty="0" smtClean="0"/>
              <a:t> ЄС.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статтями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транспортне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, </a:t>
            </a:r>
            <a:r>
              <a:rPr lang="ru-RU" dirty="0" err="1" smtClean="0"/>
              <a:t>авіаційне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та </a:t>
            </a:r>
            <a:r>
              <a:rPr lang="ru-RU" dirty="0" err="1" smtClean="0"/>
              <a:t>транспортні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 err="1" smtClean="0"/>
              <a:t>пластмаси</a:t>
            </a:r>
            <a:r>
              <a:rPr lang="ru-RU" dirty="0" smtClean="0"/>
              <a:t>, </a:t>
            </a:r>
            <a:r>
              <a:rPr lang="ru-RU" dirty="0" err="1" smtClean="0"/>
              <a:t>хімікалії</a:t>
            </a:r>
            <a:r>
              <a:rPr lang="ru-RU" dirty="0" smtClean="0"/>
              <a:t>, </a:t>
            </a:r>
            <a:r>
              <a:rPr lang="ru-RU" dirty="0" err="1" smtClean="0"/>
              <a:t>фармацевтична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, </a:t>
            </a:r>
            <a:r>
              <a:rPr lang="ru-RU" dirty="0" err="1" smtClean="0"/>
              <a:t>залізо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сталь, </a:t>
            </a:r>
            <a:r>
              <a:rPr lang="ru-RU" dirty="0" err="1" smtClean="0"/>
              <a:t>напої</a:t>
            </a:r>
            <a:r>
              <a:rPr lang="ru-RU" dirty="0" smtClean="0"/>
              <a:t>,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b="1" dirty="0" err="1" smtClean="0"/>
              <a:t>Основними</a:t>
            </a:r>
            <a:r>
              <a:rPr lang="ru-RU" b="1" dirty="0" smtClean="0"/>
              <a:t> </a:t>
            </a:r>
            <a:r>
              <a:rPr lang="ru-RU" b="1" dirty="0" err="1" smtClean="0"/>
              <a:t>торговельними</a:t>
            </a:r>
            <a:r>
              <a:rPr lang="ru-RU" b="1" dirty="0" smtClean="0"/>
              <a:t> партнерами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r>
              <a:rPr lang="ru-RU" dirty="0" err="1" smtClean="0"/>
              <a:t>Іспанія</a:t>
            </a:r>
            <a:r>
              <a:rPr lang="ru-RU" dirty="0" smtClean="0"/>
              <a:t>, </a:t>
            </a:r>
            <a:r>
              <a:rPr lang="ru-RU" dirty="0" err="1" smtClean="0"/>
              <a:t>Італія</a:t>
            </a:r>
            <a:r>
              <a:rPr lang="ru-RU" dirty="0" smtClean="0"/>
              <a:t>, 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, </a:t>
            </a:r>
            <a:r>
              <a:rPr lang="ru-RU" dirty="0" err="1" smtClean="0"/>
              <a:t>Бельгія</a:t>
            </a:r>
            <a:r>
              <a:rPr lang="ru-RU" dirty="0" smtClean="0"/>
              <a:t>, США, </a:t>
            </a:r>
            <a:r>
              <a:rPr lang="ru-RU" dirty="0" err="1" smtClean="0"/>
              <a:t>Нідерланди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42" name="Picture 2" descr="D:\++++Фотки\Географія\250px-Gibe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514600"/>
            <a:ext cx="2209800" cy="1661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++++Фотки\Географія\313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3962400"/>
            <a:ext cx="38608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D:\++++Фотки\Географія\808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295400"/>
            <a:ext cx="2857500" cy="200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Імпортує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, </a:t>
            </a:r>
            <a:r>
              <a:rPr lang="ru-RU" dirty="0" err="1" smtClean="0"/>
              <a:t>транспортні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 err="1" smtClean="0"/>
              <a:t>сиру</a:t>
            </a:r>
            <a:r>
              <a:rPr lang="ru-RU" dirty="0" smtClean="0"/>
              <a:t> </a:t>
            </a:r>
            <a:r>
              <a:rPr lang="ru-RU" dirty="0" err="1" smtClean="0"/>
              <a:t>нафту</a:t>
            </a:r>
            <a:r>
              <a:rPr lang="ru-RU" dirty="0" smtClean="0"/>
              <a:t>, </a:t>
            </a:r>
            <a:r>
              <a:rPr lang="ru-RU" dirty="0" err="1" smtClean="0"/>
              <a:t>пластмаси</a:t>
            </a:r>
            <a:r>
              <a:rPr lang="ru-RU" dirty="0" smtClean="0"/>
              <a:t>, </a:t>
            </a:r>
            <a:r>
              <a:rPr lang="ru-RU" dirty="0" err="1" smtClean="0"/>
              <a:t>хімікати</a:t>
            </a:r>
            <a:r>
              <a:rPr lang="ru-RU" dirty="0" smtClean="0"/>
              <a:t>, </a:t>
            </a:r>
            <a:r>
              <a:rPr lang="ru-RU" dirty="0" err="1" smtClean="0"/>
              <a:t>сировину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напівфабрикати</a:t>
            </a:r>
            <a:r>
              <a:rPr lang="ru-RU" dirty="0" smtClean="0"/>
              <a:t>, </a:t>
            </a:r>
            <a:r>
              <a:rPr lang="ru-RU" dirty="0" err="1" smtClean="0"/>
              <a:t>продовольство</a:t>
            </a:r>
            <a:r>
              <a:rPr lang="ru-RU" dirty="0" smtClean="0"/>
              <a:t> (чай, </a:t>
            </a:r>
            <a:r>
              <a:rPr lang="ru-RU" dirty="0" err="1" smtClean="0"/>
              <a:t>кава</a:t>
            </a:r>
            <a:r>
              <a:rPr lang="ru-RU" dirty="0" smtClean="0"/>
              <a:t>, какао, </a:t>
            </a:r>
            <a:r>
              <a:rPr lang="ru-RU" dirty="0" err="1" smtClean="0"/>
              <a:t>тропічні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) </a:t>
            </a:r>
            <a:r>
              <a:rPr lang="ru-RU" dirty="0" err="1" smtClean="0"/>
              <a:t>основним</a:t>
            </a:r>
            <a:r>
              <a:rPr lang="ru-RU" dirty="0" smtClean="0"/>
              <a:t> чином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Бельгії</a:t>
            </a:r>
            <a:r>
              <a:rPr lang="ru-RU" dirty="0" smtClean="0"/>
              <a:t>, </a:t>
            </a:r>
            <a:r>
              <a:rPr lang="ru-RU" dirty="0" err="1" smtClean="0"/>
              <a:t>Італії</a:t>
            </a:r>
            <a:r>
              <a:rPr lang="ru-RU" dirty="0" smtClean="0"/>
              <a:t>, </a:t>
            </a:r>
            <a:r>
              <a:rPr lang="ru-RU" dirty="0" err="1" smtClean="0"/>
              <a:t>Іспанії</a:t>
            </a:r>
            <a:r>
              <a:rPr lang="ru-RU" dirty="0" smtClean="0"/>
              <a:t>, </a:t>
            </a:r>
            <a:r>
              <a:rPr lang="ru-RU" dirty="0" err="1" smtClean="0"/>
              <a:t>Нідерландів</a:t>
            </a:r>
            <a:r>
              <a:rPr lang="ru-RU" dirty="0" smtClean="0"/>
              <a:t>,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, США, Китаю.</a:t>
            </a:r>
          </a:p>
          <a:p>
            <a:endParaRPr lang="ru-RU" dirty="0"/>
          </a:p>
        </p:txBody>
      </p:sp>
      <p:pic>
        <p:nvPicPr>
          <p:cNvPr id="12290" name="Picture 2" descr="D:\++++Фотки\Географія\conductive-plastic-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1398895">
            <a:off x="5786358" y="1214358"/>
            <a:ext cx="251460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291" name="Picture 3" descr="D:\++++Фотки\Географія\rI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0" y="3829050"/>
            <a:ext cx="4362450" cy="3028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5100" dirty="0" smtClean="0"/>
              <a:t>	Французька культура — багата, різноманітна, з багатою історією, що відображає не тільки культуру кожного свого регіону, але і вплив імміграційних хвиль різних епох. Саме культурне багатство країни робить Францію одним з найпривабливіших туристичних напрямів.</a:t>
            </a:r>
            <a:endParaRPr lang="ru-RU" sz="5100" dirty="0" smtClean="0"/>
          </a:p>
          <a:p>
            <a:pPr>
              <a:buNone/>
            </a:pPr>
            <a:r>
              <a:rPr lang="uk-UA" sz="4300" dirty="0" smtClean="0"/>
              <a:t>		</a:t>
            </a:r>
            <a:endParaRPr lang="ru-RU" sz="4300" dirty="0" smtClean="0"/>
          </a:p>
          <a:p>
            <a:endParaRPr lang="ru-RU" dirty="0"/>
          </a:p>
        </p:txBody>
      </p:sp>
      <p:pic>
        <p:nvPicPr>
          <p:cNvPr id="11266" name="Picture 2" descr="D:\++++Фотки\Географія\eyfeleva-vezha-ce-timchasova-sporuda_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09800"/>
            <a:ext cx="41148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/>
              <a:t>Собор </a:t>
            </a:r>
            <a:r>
              <a:rPr lang="ru-RU" b="0" i="1" dirty="0" err="1" smtClean="0"/>
              <a:t>Паризької</a:t>
            </a:r>
            <a:r>
              <a:rPr lang="ru-RU" b="0" i="1" dirty="0" smtClean="0"/>
              <a:t> </a:t>
            </a:r>
            <a:r>
              <a:rPr lang="ru-RU" b="0" i="1" dirty="0" err="1" smtClean="0"/>
              <a:t>Богоматері</a:t>
            </a:r>
            <a:r>
              <a:rPr lang="ru-RU" b="0" i="1" dirty="0" smtClean="0"/>
              <a:t> (</a:t>
            </a:r>
            <a:r>
              <a:rPr lang="ru-RU" b="0" i="1" dirty="0" err="1" smtClean="0"/>
              <a:t>Нотр-Дам-де-Парі</a:t>
            </a:r>
            <a:r>
              <a:rPr lang="ru-RU" b="0" i="1" dirty="0" smtClean="0"/>
              <a:t>).</a:t>
            </a:r>
            <a:endParaRPr lang="ru-RU" dirty="0"/>
          </a:p>
        </p:txBody>
      </p:sp>
      <p:pic>
        <p:nvPicPr>
          <p:cNvPr id="1026" name="Picture 2" descr="D:\++++Фотки\Географія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08918"/>
            <a:ext cx="5105400" cy="5349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++++Фотки\Географія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0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1" dirty="0" smtClean="0"/>
              <a:t>Палац </a:t>
            </a:r>
            <a:r>
              <a:rPr lang="ru-RU" b="0" i="1" dirty="0" smtClean="0"/>
              <a:t>Версаль</a:t>
            </a:r>
            <a:endParaRPr lang="ru-RU" dirty="0"/>
          </a:p>
        </p:txBody>
      </p:sp>
      <p:pic>
        <p:nvPicPr>
          <p:cNvPr id="4098" name="Picture 2" descr="D:\++++Фотки\Географія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34250" cy="44100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++++Фотки\Географія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1" dirty="0" err="1" smtClean="0"/>
              <a:t>Базиліка</a:t>
            </a:r>
            <a:r>
              <a:rPr lang="ru-RU" b="0" i="1" dirty="0" smtClean="0"/>
              <a:t> </a:t>
            </a:r>
            <a:r>
              <a:rPr lang="ru-RU" b="0" i="1" dirty="0" err="1" smtClean="0"/>
              <a:t>Сакре-Кер</a:t>
            </a:r>
            <a:endParaRPr lang="ru-RU" dirty="0"/>
          </a:p>
        </p:txBody>
      </p:sp>
      <p:pic>
        <p:nvPicPr>
          <p:cNvPr id="6146" name="Picture 2" descr="D:\++++Фотки\Географія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315200" cy="48920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++++Фотки\Географія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Офіційна назва: </a:t>
            </a:r>
          </a:p>
          <a:p>
            <a:pPr>
              <a:buNone/>
            </a:pPr>
            <a:r>
              <a:rPr lang="uk-UA" dirty="0" smtClean="0"/>
              <a:t>Французька Республіка;</a:t>
            </a:r>
          </a:p>
          <a:p>
            <a:pPr>
              <a:buNone/>
            </a:pPr>
            <a:r>
              <a:rPr lang="uk-UA" dirty="0" smtClean="0"/>
              <a:t>Площа: 551,6тис.км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uk-UA" dirty="0" smtClean="0"/>
              <a:t>Населення: 62,9 млн. осіб;</a:t>
            </a:r>
          </a:p>
          <a:p>
            <a:pPr>
              <a:buNone/>
            </a:pPr>
            <a:r>
              <a:rPr lang="uk-UA" dirty="0" smtClean="0"/>
              <a:t>Столиця: Париж;</a:t>
            </a:r>
          </a:p>
          <a:p>
            <a:pPr>
              <a:buNone/>
            </a:pPr>
            <a:r>
              <a:rPr lang="uk-UA" dirty="0" smtClean="0"/>
              <a:t>Офіційна мова</a:t>
            </a:r>
            <a:r>
              <a:rPr lang="uk-UA" smtClean="0"/>
              <a:t>: </a:t>
            </a:r>
          </a:p>
          <a:p>
            <a:pPr>
              <a:buNone/>
            </a:pPr>
            <a:r>
              <a:rPr lang="uk-UA" smtClean="0"/>
              <a:t>французька</a:t>
            </a:r>
            <a:r>
              <a:rPr lang="uk-UA" dirty="0" smtClean="0"/>
              <a:t>;</a:t>
            </a:r>
          </a:p>
          <a:p>
            <a:pPr>
              <a:buNone/>
            </a:pPr>
            <a:r>
              <a:rPr lang="uk-UA" dirty="0" smtClean="0"/>
              <a:t>Грошова одиниця: євро;</a:t>
            </a:r>
          </a:p>
          <a:p>
            <a:pPr>
              <a:buNone/>
            </a:pPr>
            <a:r>
              <a:rPr lang="uk-UA" dirty="0" smtClean="0"/>
              <a:t>Кількість федеральних </a:t>
            </a:r>
          </a:p>
          <a:p>
            <a:pPr>
              <a:buNone/>
            </a:pPr>
            <a:r>
              <a:rPr lang="uk-UA" dirty="0" smtClean="0"/>
              <a:t>земель: 22.</a:t>
            </a:r>
            <a:endParaRPr lang="ru-RU" dirty="0"/>
          </a:p>
        </p:txBody>
      </p:sp>
      <p:pic>
        <p:nvPicPr>
          <p:cNvPr id="7" name="Содержимое 6" descr="Прапор Франції">
            <a:hlinkClick r:id="rId2" tooltip="&quot;Прапор Франції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85800"/>
            <a:ext cx="2241176" cy="13692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 descr="Герб Франції">
            <a:hlinkClick r:id="rId4" tooltip="&quot;Герб Франції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4384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++++Фотки\Географія\euro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114800"/>
            <a:ext cx="3014512" cy="2195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1" dirty="0" err="1" smtClean="0"/>
              <a:t>Тріумфальна</a:t>
            </a:r>
            <a:r>
              <a:rPr lang="ru-RU" b="0" i="1" dirty="0" smtClean="0"/>
              <a:t> арка </a:t>
            </a:r>
            <a:r>
              <a:rPr lang="ru-RU" b="0" i="1" dirty="0" smtClean="0"/>
              <a:t>Парижа</a:t>
            </a:r>
            <a:endParaRPr lang="ru-RU" dirty="0"/>
          </a:p>
        </p:txBody>
      </p:sp>
      <p:pic>
        <p:nvPicPr>
          <p:cNvPr id="8194" name="Picture 2" descr="D:\++++Фотки\Географія\1804370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4950" y="1744662"/>
            <a:ext cx="61341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++++Фотки\Географія\2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99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1" dirty="0" err="1" smtClean="0"/>
              <a:t>Ейфелева</a:t>
            </a:r>
            <a:r>
              <a:rPr lang="ru-RU" b="0" i="1" dirty="0" smtClean="0"/>
              <a:t> </a:t>
            </a:r>
            <a:r>
              <a:rPr lang="ru-RU" b="0" i="1" dirty="0" smtClean="0"/>
              <a:t>Вежа</a:t>
            </a:r>
            <a:endParaRPr lang="ru-RU" dirty="0"/>
          </a:p>
        </p:txBody>
      </p:sp>
      <p:pic>
        <p:nvPicPr>
          <p:cNvPr id="3074" name="Picture 2" descr="D:\++++Фотки\Географія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800" y="1524000"/>
            <a:ext cx="7162800" cy="473612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++++Фотки\Географія\Ejfeleva-bashny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24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++++Фотки\Географія\1329116431-384224-0035110_www.nevseoboi.com.u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257648">
            <a:off x="685800" y="266700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i="1" dirty="0" smtClean="0">
                <a:solidFill>
                  <a:srgbClr val="CCFF33"/>
                </a:solidFill>
                <a:latin typeface="AnastasiaScript" pitchFamily="2" charset="0"/>
              </a:rPr>
              <a:t>Дякую за увагу!</a:t>
            </a:r>
            <a:endParaRPr lang="ru-RU" sz="6600" i="1" dirty="0">
              <a:solidFill>
                <a:srgbClr val="CCFF33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8400" dirty="0" smtClean="0"/>
              <a:t>Франція займає західну частину Європейського материка. Завдяки своєму географічному та геополітичному розташуванню Францію нерідко називають «центральною країною Західної Європи». Франція має одночасний вихід до Атлантичного океану, Середземного моря і через Ла-Манш у Північне море та контролює головні гірські системи Західної Європи, межує з Андоррою, Бельгією, Люксембургом, Німеччиною, Швейцарією, Італією та          Іспанією.</a:t>
            </a:r>
            <a:endParaRPr lang="ru-RU" sz="8400" dirty="0"/>
          </a:p>
        </p:txBody>
      </p:sp>
      <p:pic>
        <p:nvPicPr>
          <p:cNvPr id="2050" name="Picture 2" descr="D:\++++Фотки\Географія\france_map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76400"/>
            <a:ext cx="4369323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ресурси та умови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		</a:t>
            </a:r>
            <a:r>
              <a:rPr lang="ru-RU" b="1" dirty="0" err="1" smtClean="0">
                <a:solidFill>
                  <a:srgbClr val="7030A0"/>
                </a:solidFill>
              </a:rPr>
              <a:t>Природні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умови</a:t>
            </a:r>
            <a:r>
              <a:rPr lang="ru-RU" dirty="0" smtClean="0">
                <a:solidFill>
                  <a:srgbClr val="7030A0"/>
                </a:solidFill>
              </a:rPr>
              <a:t> на </a:t>
            </a:r>
            <a:r>
              <a:rPr lang="ru-RU" dirty="0" err="1" smtClean="0">
                <a:solidFill>
                  <a:srgbClr val="7030A0"/>
                </a:solidFill>
              </a:rPr>
              <a:t>території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країни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досить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різноманітні</a:t>
            </a:r>
            <a:r>
              <a:rPr lang="ru-RU" dirty="0" smtClean="0">
                <a:solidFill>
                  <a:srgbClr val="7030A0"/>
                </a:solidFill>
              </a:rPr>
              <a:t>. Є </a:t>
            </a:r>
            <a:r>
              <a:rPr lang="ru-RU" dirty="0" err="1" smtClean="0">
                <a:solidFill>
                  <a:srgbClr val="7030A0"/>
                </a:solidFill>
              </a:rPr>
              <a:t>високі</a:t>
            </a:r>
            <a:r>
              <a:rPr lang="ru-RU" dirty="0" smtClean="0">
                <a:solidFill>
                  <a:srgbClr val="7030A0"/>
                </a:solidFill>
              </a:rPr>
              <a:t> гори, </a:t>
            </a:r>
            <a:r>
              <a:rPr lang="ru-RU" dirty="0" err="1" smtClean="0">
                <a:solidFill>
                  <a:srgbClr val="7030A0"/>
                </a:solidFill>
              </a:rPr>
              <a:t>плоскогір’я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рівнини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D:\++++Фотки\Географія\9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00" y="1524000"/>
            <a:ext cx="37592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 descr="D:\++++Фотки\Географія\34893-1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3962400"/>
            <a:ext cx="4229100" cy="2206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: Сена, Луара (</a:t>
            </a:r>
            <a:r>
              <a:rPr lang="ru-RU" dirty="0" err="1" smtClean="0"/>
              <a:t>найдовша</a:t>
            </a:r>
            <a:r>
              <a:rPr lang="ru-RU" dirty="0" smtClean="0"/>
              <a:t>), Гаронна </a:t>
            </a:r>
            <a:r>
              <a:rPr lang="ru-RU" dirty="0" err="1" smtClean="0"/>
              <a:t>і</a:t>
            </a:r>
            <a:r>
              <a:rPr lang="ru-RU" dirty="0" smtClean="0"/>
              <a:t> Рона. Система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сполучає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та Рейн.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Родючі</a:t>
            </a:r>
            <a:r>
              <a:rPr lang="ru-RU" dirty="0" smtClean="0"/>
              <a:t> </a:t>
            </a:r>
            <a:r>
              <a:rPr lang="ru-RU" dirty="0" err="1" smtClean="0"/>
              <a:t>ґрунти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Гароннська</a:t>
            </a:r>
            <a:r>
              <a:rPr lang="ru-RU" dirty="0" smtClean="0"/>
              <a:t> </a:t>
            </a:r>
            <a:r>
              <a:rPr lang="ru-RU" dirty="0" err="1" smtClean="0"/>
              <a:t>низовина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підніжжя</a:t>
            </a:r>
            <a:r>
              <a:rPr lang="ru-RU" dirty="0" smtClean="0"/>
              <a:t> </a:t>
            </a:r>
            <a:r>
              <a:rPr lang="ru-RU" dirty="0" err="1" smtClean="0"/>
              <a:t>Піренєєв</a:t>
            </a:r>
            <a:r>
              <a:rPr lang="ru-RU" dirty="0" smtClean="0"/>
              <a:t> та </a:t>
            </a:r>
            <a:r>
              <a:rPr lang="ru-RU" dirty="0" err="1" smtClean="0"/>
              <a:t>ділянка</a:t>
            </a:r>
            <a:r>
              <a:rPr lang="ru-RU" dirty="0" smtClean="0"/>
              <a:t> на </a:t>
            </a:r>
            <a:r>
              <a:rPr lang="ru-RU" dirty="0" err="1" smtClean="0"/>
              <a:t>північний</a:t>
            </a:r>
            <a:r>
              <a:rPr lang="ru-RU" dirty="0" smtClean="0"/>
              <a:t> </a:t>
            </a:r>
            <a:r>
              <a:rPr lang="ru-RU" dirty="0" err="1" smtClean="0"/>
              <a:t>захід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нижньої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</a:t>
            </a:r>
            <a:r>
              <a:rPr lang="ru-RU" dirty="0" err="1" smtClean="0"/>
              <a:t>Гаронни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D:\++++Фотки\Географія\се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33400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++++Фотки\Географія\0_8357e_8f6343e0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0"/>
            <a:ext cx="2620137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помірно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, переходить на </a:t>
            </a:r>
            <a:r>
              <a:rPr lang="ru-RU" dirty="0" err="1" smtClean="0"/>
              <a:t>сході</a:t>
            </a:r>
            <a:r>
              <a:rPr lang="ru-RU" dirty="0" smtClean="0"/>
              <a:t> до </a:t>
            </a:r>
            <a:r>
              <a:rPr lang="ru-RU" dirty="0" err="1" smtClean="0"/>
              <a:t>помірно-континентального</a:t>
            </a:r>
            <a:r>
              <a:rPr lang="ru-RU" dirty="0" smtClean="0"/>
              <a:t>, а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узбережжі</a:t>
            </a:r>
            <a:r>
              <a:rPr lang="ru-RU" dirty="0" smtClean="0"/>
              <a:t> до </a:t>
            </a:r>
            <a:r>
              <a:rPr lang="ru-RU" dirty="0" err="1" smtClean="0"/>
              <a:t>субтропічного</a:t>
            </a:r>
            <a:r>
              <a:rPr lang="ru-RU" dirty="0" smtClean="0"/>
              <a:t>. </a:t>
            </a:r>
            <a:r>
              <a:rPr lang="ru-RU" dirty="0" err="1" smtClean="0"/>
              <a:t>Літо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жарке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сухе</a:t>
            </a:r>
            <a:r>
              <a:rPr lang="ru-RU" dirty="0" smtClean="0"/>
              <a:t> - </a:t>
            </a:r>
            <a:r>
              <a:rPr lang="ru-RU" dirty="0" err="1" smtClean="0"/>
              <a:t>середня</a:t>
            </a:r>
            <a:r>
              <a:rPr lang="ru-RU" dirty="0" smtClean="0"/>
              <a:t> температура в </a:t>
            </a:r>
            <a:r>
              <a:rPr lang="ru-RU" dirty="0" err="1" smtClean="0"/>
              <a:t>липні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23-25 </a:t>
            </a:r>
            <a:r>
              <a:rPr lang="ru-RU" dirty="0" err="1" smtClean="0"/>
              <a:t>градусів</a:t>
            </a:r>
            <a:r>
              <a:rPr lang="ru-RU" dirty="0" smtClean="0"/>
              <a:t> по </a:t>
            </a:r>
            <a:r>
              <a:rPr lang="ru-RU" dirty="0" err="1" smtClean="0"/>
              <a:t>Цельсію</a:t>
            </a:r>
            <a:r>
              <a:rPr lang="ru-RU" dirty="0" smtClean="0"/>
              <a:t>, у той час як для </a:t>
            </a:r>
            <a:r>
              <a:rPr lang="ru-RU" dirty="0" err="1" smtClean="0"/>
              <a:t>зимових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7-8 C.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січня</a:t>
            </a:r>
            <a:r>
              <a:rPr lang="ru-RU" dirty="0" smtClean="0"/>
              <a:t> по </a:t>
            </a:r>
            <a:r>
              <a:rPr lang="ru-RU" dirty="0" err="1" smtClean="0"/>
              <a:t>квітень</a:t>
            </a:r>
            <a:r>
              <a:rPr lang="ru-RU" dirty="0" smtClean="0"/>
              <a:t>, 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коливається</a:t>
            </a:r>
            <a:r>
              <a:rPr lang="ru-RU" dirty="0" smtClean="0"/>
              <a:t> в межах 600-1000 мм. На </a:t>
            </a:r>
            <a:r>
              <a:rPr lang="ru-RU" dirty="0" err="1" smtClean="0"/>
              <a:t>західних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досягати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в 2000 мм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D:\My downloads\Photo\Франция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670" y="838200"/>
            <a:ext cx="3886329" cy="1944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D:\++++Фотки\Географія\Lake-Goleon-And-La-Meije-Oisans-Massif-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3733800" cy="233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D:\++++Фотки\Географія\Franc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3528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Народонаселення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Франція</a:t>
            </a:r>
            <a:r>
              <a:rPr lang="ru-RU" dirty="0" smtClean="0"/>
              <a:t> – </a:t>
            </a:r>
            <a:r>
              <a:rPr lang="ru-RU" dirty="0" err="1" smtClean="0"/>
              <a:t>мононаціональна</a:t>
            </a:r>
            <a:r>
              <a:rPr lang="ru-RU" dirty="0" smtClean="0"/>
              <a:t> держава,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уродженець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французом. 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Переважна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віруючих</a:t>
            </a:r>
            <a:r>
              <a:rPr lang="ru-RU" dirty="0" smtClean="0"/>
              <a:t> католики – 88 %,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протестанти</a:t>
            </a:r>
            <a:r>
              <a:rPr lang="ru-RU" dirty="0" smtClean="0"/>
              <a:t>, </a:t>
            </a:r>
            <a:r>
              <a:rPr lang="ru-RU" dirty="0" err="1" smtClean="0"/>
              <a:t>мусульмани</a:t>
            </a:r>
            <a:r>
              <a:rPr lang="ru-RU" dirty="0" smtClean="0"/>
              <a:t>, </a:t>
            </a:r>
            <a:r>
              <a:rPr lang="ru-RU" dirty="0" err="1" smtClean="0"/>
              <a:t>православні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D:\++++Фотки\Географія\popul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3514725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D:\++++Фотки\Географія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581400"/>
            <a:ext cx="3124200" cy="207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Париж –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промисловий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транспортний</a:t>
            </a:r>
            <a:r>
              <a:rPr lang="ru-RU" dirty="0" smtClean="0"/>
              <a:t> центр </a:t>
            </a:r>
            <a:r>
              <a:rPr lang="ru-RU" dirty="0" err="1" smtClean="0"/>
              <a:t>країни</a:t>
            </a:r>
            <a:r>
              <a:rPr lang="ru-RU" dirty="0" smtClean="0"/>
              <a:t>, тут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авто-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авіабудування</a:t>
            </a:r>
            <a:r>
              <a:rPr lang="ru-RU" dirty="0" smtClean="0"/>
              <a:t>, </a:t>
            </a:r>
            <a:r>
              <a:rPr lang="ru-RU" dirty="0" err="1" smtClean="0"/>
              <a:t>електротехнічного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хімічної</a:t>
            </a:r>
            <a:r>
              <a:rPr lang="ru-RU" dirty="0" smtClean="0"/>
              <a:t>, </a:t>
            </a:r>
            <a:r>
              <a:rPr lang="ru-RU" dirty="0" err="1" smtClean="0"/>
              <a:t>харчової</a:t>
            </a:r>
            <a:r>
              <a:rPr lang="ru-RU" dirty="0" smtClean="0"/>
              <a:t>, </a:t>
            </a:r>
            <a:r>
              <a:rPr lang="ru-RU" dirty="0" err="1" smtClean="0"/>
              <a:t>поліграфічної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,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широкого </a:t>
            </a:r>
            <a:r>
              <a:rPr lang="ru-RU" dirty="0" err="1" smtClean="0"/>
              <a:t>вжитку</a:t>
            </a:r>
            <a:r>
              <a:rPr lang="ru-RU" dirty="0" smtClean="0"/>
              <a:t>: </a:t>
            </a:r>
            <a:r>
              <a:rPr lang="ru-RU" dirty="0" err="1" smtClean="0"/>
              <a:t>модні</a:t>
            </a:r>
            <a:r>
              <a:rPr lang="ru-RU" dirty="0" smtClean="0"/>
              <a:t> </a:t>
            </a:r>
            <a:r>
              <a:rPr lang="ru-RU" dirty="0" err="1" smtClean="0"/>
              <a:t>швейні</a:t>
            </a:r>
            <a:r>
              <a:rPr lang="ru-RU" dirty="0" smtClean="0"/>
              <a:t> та </a:t>
            </a:r>
            <a:r>
              <a:rPr lang="ru-RU" dirty="0" err="1" smtClean="0"/>
              <a:t>галантерейні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7" name="Picture 3" descr="D:\++++Фотки\Географія\geo_pivdenevro5_te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47800"/>
            <a:ext cx="4038600" cy="2677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8" name="Picture 4" descr="D:\++++Фотки\Географія\manufactur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4648200"/>
            <a:ext cx="4762500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опікуваною</a:t>
            </a:r>
            <a:r>
              <a:rPr lang="ru-RU" dirty="0" smtClean="0"/>
              <a:t> державою </a:t>
            </a:r>
            <a:r>
              <a:rPr lang="ru-RU" dirty="0" err="1" smtClean="0"/>
              <a:t>галуззю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основа </a:t>
            </a:r>
            <a:r>
              <a:rPr lang="ru-RU" dirty="0" err="1" smtClean="0"/>
              <a:t>його</a:t>
            </a:r>
            <a:r>
              <a:rPr lang="ru-RU" dirty="0" smtClean="0"/>
              <a:t> – </a:t>
            </a:r>
            <a:r>
              <a:rPr lang="ru-RU" dirty="0" err="1" smtClean="0"/>
              <a:t>приватне</a:t>
            </a:r>
            <a:r>
              <a:rPr lang="ru-RU" dirty="0" smtClean="0"/>
              <a:t> </a:t>
            </a:r>
            <a:r>
              <a:rPr lang="ru-RU" dirty="0" err="1" smtClean="0"/>
              <a:t>землеволодіння</a:t>
            </a:r>
            <a:r>
              <a:rPr lang="ru-RU" dirty="0" smtClean="0"/>
              <a:t>. </a:t>
            </a:r>
            <a:r>
              <a:rPr lang="ru-RU" dirty="0" err="1" smtClean="0"/>
              <a:t>Вирішальну</a:t>
            </a:r>
            <a:r>
              <a:rPr lang="ru-RU" dirty="0" smtClean="0"/>
              <a:t> долю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наділами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100 га,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чисельно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дрібні</a:t>
            </a:r>
            <a:r>
              <a:rPr lang="ru-RU" dirty="0" smtClean="0"/>
              <a:t> та </a:t>
            </a:r>
            <a:r>
              <a:rPr lang="ru-RU" dirty="0" err="1" smtClean="0"/>
              <a:t>середні</a:t>
            </a:r>
            <a:r>
              <a:rPr lang="ru-RU" dirty="0" smtClean="0"/>
              <a:t>. За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виробленої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1-е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та 3-є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США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://ukrmap.su/program2010/g11/g10-11_25_files/image004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00600" y="1447800"/>
            <a:ext cx="4038600" cy="26550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18" name="Picture 2" descr="D:\++++Фотки\Географія\f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4724400"/>
            <a:ext cx="4762500" cy="1809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062328"/>
      </a:dk1>
      <a:lt1>
        <a:srgbClr val="7030A0"/>
      </a:lt1>
      <a:dk2>
        <a:srgbClr val="105964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72</Words>
  <PresentationFormat>Экран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Франція</vt:lpstr>
      <vt:lpstr>Слайд 2</vt:lpstr>
      <vt:lpstr>Географічне положення</vt:lpstr>
      <vt:lpstr>Природні ресурси та умови</vt:lpstr>
      <vt:lpstr>Слайд 5</vt:lpstr>
      <vt:lpstr>Клімат</vt:lpstr>
      <vt:lpstr>Народонаселення</vt:lpstr>
      <vt:lpstr>Промисловість</vt:lpstr>
      <vt:lpstr>Сільське господарство </vt:lpstr>
      <vt:lpstr>Слайд 10</vt:lpstr>
      <vt:lpstr>Зовнішньоекономічна діяльність</vt:lpstr>
      <vt:lpstr>Слайд 12</vt:lpstr>
      <vt:lpstr>Культура </vt:lpstr>
      <vt:lpstr>Собор Паризької Богоматері (Нотр-Дам-де-Парі).</vt:lpstr>
      <vt:lpstr>Слайд 15</vt:lpstr>
      <vt:lpstr>Палац Версаль</vt:lpstr>
      <vt:lpstr>Слайд 17</vt:lpstr>
      <vt:lpstr>Базиліка Сакре-Кер</vt:lpstr>
      <vt:lpstr>Слайд 19</vt:lpstr>
      <vt:lpstr>Тріумфальна арка Парижа</vt:lpstr>
      <vt:lpstr>Слайд 21</vt:lpstr>
      <vt:lpstr>Ейфелева Вежа</vt:lpstr>
      <vt:lpstr>Слайд 23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</dc:title>
  <dc:creator>Admin</dc:creator>
  <cp:lastModifiedBy>Admin</cp:lastModifiedBy>
  <cp:revision>18</cp:revision>
  <dcterms:created xsi:type="dcterms:W3CDTF">2013-11-21T21:19:45Z</dcterms:created>
  <dcterms:modified xsi:type="dcterms:W3CDTF">2014-02-09T14:23:55Z</dcterms:modified>
</cp:coreProperties>
</file>