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66" r:id="rId5"/>
    <p:sldId id="265" r:id="rId6"/>
    <p:sldId id="262" r:id="rId7"/>
    <p:sldId id="263" r:id="rId8"/>
    <p:sldId id="261" r:id="rId9"/>
    <p:sldId id="260" r:id="rId10"/>
    <p:sldId id="259" r:id="rId11"/>
    <p:sldId id="25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1%80%D0%B4%D0%B5%D0%BD%D0%BD%D0%B8" TargetMode="External"/><Relationship Id="rId3" Type="http://schemas.openxmlformats.org/officeDocument/2006/relationships/hyperlink" Target="http://uk.wikipedia.org/wiki/%D0%9D%D1%96%D0%BC%D0%B5%D1%87%D1%87%D0%B8%D0%BD%D0%B0" TargetMode="External"/><Relationship Id="rId7" Type="http://schemas.openxmlformats.org/officeDocument/2006/relationships/hyperlink" Target="http://uk.wikipedia.org/wiki/%D0%A0%D1%96%D0%B2%D0%BD%D0%B8%D0%BD%D0%B0" TargetMode="External"/><Relationship Id="rId2" Type="http://schemas.openxmlformats.org/officeDocument/2006/relationships/hyperlink" Target="http://uk.wikipedia.org/wiki/%D0%91%D0%B5%D0%BB%D1%8C%D0%B3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E%D0%B7%D0%B5%D0%BB%D1%8C" TargetMode="External"/><Relationship Id="rId5" Type="http://schemas.openxmlformats.org/officeDocument/2006/relationships/hyperlink" Target="http://uk.wikipedia.org/wiki/%D0%91%D0%B5%D0%BD%D1%96%D0%BB%D1%8E%D0%BA%D1%81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uk.wikipedia.org/wiki/%D0%A4%D1%80%D0%B0%D0%BD%D1%86%D1%96%D1%8F" TargetMode="External"/><Relationship Id="rId9" Type="http://schemas.openxmlformats.org/officeDocument/2006/relationships/hyperlink" Target="http://uk.wikipedia.org/wiki/%D0%9A%D0%BD%D0%B0%D0%B9%D1%84%D1%8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7%D0%B5%D1%80%D0%BD%D0%BE" TargetMode="External"/><Relationship Id="rId13" Type="http://schemas.openxmlformats.org/officeDocument/2006/relationships/hyperlink" Target="http://uk.wikipedia.org/wiki/%D0%9A%D0%BC" TargetMode="External"/><Relationship Id="rId3" Type="http://schemas.openxmlformats.org/officeDocument/2006/relationships/hyperlink" Target="http://uk.wikipedia.org/wiki/%D0%A1%D1%96%D0%BB%D1%8C%D1%81%D1%8C%D0%BA%D0%B5_%D0%B3%D0%BE%D1%81%D0%BF%D0%BE%D0%B4%D0%B0%D1%80%D1%81%D1%82%D0%B2%D0%BE" TargetMode="External"/><Relationship Id="rId7" Type="http://schemas.openxmlformats.org/officeDocument/2006/relationships/hyperlink" Target="http://uk.wikipedia.org/wiki/%D0%92%D0%BE%D0%B2%D0%BD%D0%B0" TargetMode="External"/><Relationship Id="rId12" Type="http://schemas.openxmlformats.org/officeDocument/2006/relationships/hyperlink" Target="http://uk.wikipedia.org/wiki/%D0%9C%D0%B5%D1%82%D0%B0%D0%BB%D1%83%D1%80%D0%B3%D1%96%D1%8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E%D0%BB%D0%BE%D0%BA%D0%BE" TargetMode="External"/><Relationship Id="rId11" Type="http://schemas.openxmlformats.org/officeDocument/2006/relationships/hyperlink" Target="http://uk.wikipedia.org/wiki/%D0%92%D0%B8%D0%BD%D0%BE%D0%B3%D1%80%D0%B0%D0%B4" TargetMode="External"/><Relationship Id="rId5" Type="http://schemas.openxmlformats.org/officeDocument/2006/relationships/hyperlink" Target="http://uk.wikipedia.org/wiki/%D0%9C%27%D1%8F%D1%81%D0%BE" TargetMode="External"/><Relationship Id="rId15" Type="http://schemas.openxmlformats.org/officeDocument/2006/relationships/hyperlink" Target="http://uk.wikipedia.org/wiki/%D0%84%D0%A1" TargetMode="External"/><Relationship Id="rId10" Type="http://schemas.openxmlformats.org/officeDocument/2006/relationships/hyperlink" Target="http://uk.wikipedia.org/wiki/%D0%A4%D1%80%D1%83%D0%BA%D1%82%D0%B8" TargetMode="External"/><Relationship Id="rId4" Type="http://schemas.openxmlformats.org/officeDocument/2006/relationships/hyperlink" Target="http://uk.wikipedia.org/wiki/%D0%9F%D1%80%D0%BE%D0%BC%D0%B8%D1%81%D0%BB%D0%BE%D0%B2%D1%96%D1%81%D1%82%D1%8C" TargetMode="External"/><Relationship Id="rId9" Type="http://schemas.openxmlformats.org/officeDocument/2006/relationships/hyperlink" Target="http://uk.wikipedia.org/wiki/%D0%9E%D0%B2%D0%BE%D1%87%D1%96" TargetMode="External"/><Relationship Id="rId14" Type="http://schemas.openxmlformats.org/officeDocument/2006/relationships/hyperlink" Target="http://uk.wikipedia.org/wiki/%D0%91%D0%B5%D0%BB%D1%8C%D0%B3%D1%96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00px-Flag_of_Luxembour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5" y="742083"/>
            <a:ext cx="804089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6802" y="5822539"/>
            <a:ext cx="6400800" cy="963280"/>
          </a:xfrm>
        </p:spPr>
        <p:txBody>
          <a:bodyPr>
            <a:normAutofit fontScale="77500" lnSpcReduction="20000"/>
          </a:bodyPr>
          <a:lstStyle/>
          <a:p>
            <a:r>
              <a:rPr lang="uk-UA" sz="4400" dirty="0" smtClean="0"/>
              <a:t>Велике герцогство Люксембург</a:t>
            </a:r>
            <a:endParaRPr lang="uk-UA" sz="4400" dirty="0"/>
          </a:p>
        </p:txBody>
      </p:sp>
      <p:pic>
        <p:nvPicPr>
          <p:cNvPr id="1029" name="Picture 5" descr="C:\Users\Admin\Desktop\ап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16" y="774493"/>
            <a:ext cx="4075172" cy="397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1360674521_7edf5720fc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6730" cy="6445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Місто </a:t>
            </a:r>
            <a:r>
              <a:rPr lang="uk-UA" dirty="0" err="1" smtClean="0"/>
              <a:t>Вельца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3106688" cy="180024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26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1360674558_25fbb32dbd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57627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49" y="205796"/>
            <a:ext cx="8229600" cy="1143000"/>
          </a:xfrm>
        </p:spPr>
        <p:txBody>
          <a:bodyPr/>
          <a:lstStyle/>
          <a:p>
            <a:r>
              <a:rPr lang="uk-UA" dirty="0" smtClean="0"/>
              <a:t>Музей </a:t>
            </a:r>
            <a:r>
              <a:rPr lang="uk-UA" dirty="0" err="1" smtClean="0"/>
              <a:t>Таннер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5338936" cy="108016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06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      Дякую за увагу!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10327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966" y="404665"/>
            <a:ext cx="3582394" cy="6453336"/>
          </a:xfrm>
        </p:spPr>
        <p:txBody>
          <a:bodyPr>
            <a:normAutofit fontScale="77500" lnSpcReduction="20000"/>
          </a:bodyPr>
          <a:lstStyle/>
          <a:p>
            <a:r>
              <a:rPr lang="uk-UA" sz="2900" dirty="0"/>
              <a:t>Країна розташована в Західній Європі, межує з </a:t>
            </a:r>
            <a:r>
              <a:rPr lang="uk-UA" sz="2900" dirty="0">
                <a:hlinkClick r:id="rId2" tooltip="Бельгія"/>
              </a:rPr>
              <a:t>Бельгією</a:t>
            </a:r>
            <a:r>
              <a:rPr lang="uk-UA" sz="2900" dirty="0"/>
              <a:t>,</a:t>
            </a:r>
            <a:r>
              <a:rPr lang="uk-UA" sz="2900" dirty="0" err="1"/>
              <a:t> </a:t>
            </a:r>
            <a:r>
              <a:rPr lang="uk-UA" sz="2900" dirty="0" err="1">
                <a:hlinkClick r:id="rId3" tooltip="Німеччина"/>
              </a:rPr>
              <a:t>Німеччино</a:t>
            </a:r>
            <a:r>
              <a:rPr lang="uk-UA" sz="2900" dirty="0">
                <a:hlinkClick r:id="rId3" tooltip="Німеччина"/>
              </a:rPr>
              <a:t>ю</a:t>
            </a:r>
            <a:r>
              <a:rPr lang="uk-UA" sz="2900" dirty="0"/>
              <a:t> і </a:t>
            </a:r>
            <a:r>
              <a:rPr lang="uk-UA" sz="2900" dirty="0">
                <a:hlinkClick r:id="rId4" tooltip="Франція"/>
              </a:rPr>
              <a:t>Францією</a:t>
            </a:r>
            <a:r>
              <a:rPr lang="uk-UA" sz="2900" dirty="0"/>
              <a:t>. Разом з Бельгією і Нідерландами входить до </a:t>
            </a:r>
            <a:r>
              <a:rPr lang="uk-UA" sz="2900" dirty="0">
                <a:hlinkClick r:id="rId5" tooltip="Бенілюкс"/>
              </a:rPr>
              <a:t>Бенілюксу</a:t>
            </a:r>
            <a:r>
              <a:rPr lang="uk-UA" sz="2900" dirty="0"/>
              <a:t>. На сході країна обмежується річкою </a:t>
            </a:r>
            <a:r>
              <a:rPr lang="uk-UA" sz="2900" dirty="0">
                <a:hlinkClick r:id="rId6" tooltip="Мозель"/>
              </a:rPr>
              <a:t>Мозель</a:t>
            </a:r>
            <a:r>
              <a:rPr lang="uk-UA" sz="2900" dirty="0"/>
              <a:t>. Рельєф — переважно горбиста піднесена </a:t>
            </a:r>
            <a:r>
              <a:rPr lang="uk-UA" sz="2900" dirty="0">
                <a:hlinkClick r:id="rId7" tooltip="Рівнина"/>
              </a:rPr>
              <a:t>рівнина</a:t>
            </a:r>
            <a:r>
              <a:rPr lang="uk-UA" sz="2900" dirty="0"/>
              <a:t>, на півночі якої підносяться відроги </a:t>
            </a:r>
            <a:r>
              <a:rPr lang="uk-UA" sz="2900" dirty="0">
                <a:hlinkClick r:id="rId8" tooltip="Арденни"/>
              </a:rPr>
              <a:t>Арденн</a:t>
            </a:r>
            <a:r>
              <a:rPr lang="uk-UA" sz="2900" dirty="0"/>
              <a:t>(найвища точка — </a:t>
            </a:r>
            <a:r>
              <a:rPr lang="uk-UA" sz="2900" dirty="0" err="1"/>
              <a:t>пагорб </a:t>
            </a:r>
            <a:r>
              <a:rPr lang="uk-UA" sz="2900" dirty="0" err="1">
                <a:hlinkClick r:id="rId9" tooltip="Кнайфф"/>
              </a:rPr>
              <a:t>Кнайф</a:t>
            </a:r>
            <a:r>
              <a:rPr lang="uk-UA" sz="2900" dirty="0">
                <a:hlinkClick r:id="rId9" tooltip="Кнайфф"/>
              </a:rPr>
              <a:t>ф</a:t>
            </a:r>
            <a:r>
              <a:rPr lang="uk-UA" sz="2900" dirty="0"/>
              <a:t>, 560 метрів). Загальна площа країни — близько 2586 </a:t>
            </a:r>
            <a:r>
              <a:rPr lang="uk-UA" sz="2900" dirty="0" err="1"/>
              <a:t>км²</a:t>
            </a:r>
            <a:r>
              <a:rPr lang="uk-UA" sz="2900" dirty="0"/>
              <a:t>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5653" y="2132856"/>
            <a:ext cx="4276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pic>
        <p:nvPicPr>
          <p:cNvPr id="2050" name="Picture 2" descr="C:\Users\Admin\Desktop\Luxemburg-mapa-uk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2" y="836712"/>
            <a:ext cx="463170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Euro_bankno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2" y="332656"/>
            <a:ext cx="7257553" cy="41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19256" cy="216024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Зайнятість: </a:t>
            </a:r>
            <a:r>
              <a:rPr lang="uk-UA" dirty="0">
                <a:hlinkClick r:id="rId3" tooltip="Сільське господарство"/>
              </a:rPr>
              <a:t>сільське господарство</a:t>
            </a:r>
            <a:r>
              <a:rPr lang="uk-UA" dirty="0"/>
              <a:t> — 3%,</a:t>
            </a:r>
            <a:r>
              <a:rPr lang="uk-UA" dirty="0" err="1"/>
              <a:t> </a:t>
            </a:r>
            <a:r>
              <a:rPr lang="uk-UA" dirty="0" err="1">
                <a:hlinkClick r:id="rId4" tooltip="Промисловість"/>
              </a:rPr>
              <a:t>п</a:t>
            </a:r>
            <a:r>
              <a:rPr lang="uk-UA" dirty="0">
                <a:hlinkClick r:id="rId4" tooltip="Промисловість"/>
              </a:rPr>
              <a:t>ромисловість</a:t>
            </a:r>
            <a:r>
              <a:rPr lang="uk-UA" dirty="0"/>
              <a:t> — 37%, сфера послуг — 60%. Обробляється 24% площі. Основні с/г продукти: </a:t>
            </a:r>
            <a:r>
              <a:rPr lang="uk-UA" dirty="0">
                <a:hlinkClick r:id="rId5" tooltip="М'ясо"/>
              </a:rPr>
              <a:t>м'ясо</a:t>
            </a:r>
            <a:r>
              <a:rPr lang="uk-UA" dirty="0"/>
              <a:t>, </a:t>
            </a:r>
            <a:r>
              <a:rPr lang="uk-UA" dirty="0">
                <a:hlinkClick r:id="rId6" tooltip="Молоко"/>
              </a:rPr>
              <a:t>молоко</a:t>
            </a:r>
            <a:r>
              <a:rPr lang="uk-UA" dirty="0"/>
              <a:t>, </a:t>
            </a:r>
            <a:r>
              <a:rPr lang="uk-UA" dirty="0">
                <a:hlinkClick r:id="rId7" tooltip="Вовна"/>
              </a:rPr>
              <a:t>вовна</a:t>
            </a:r>
            <a:r>
              <a:rPr lang="uk-UA" dirty="0"/>
              <a:t>, </a:t>
            </a:r>
            <a:r>
              <a:rPr lang="uk-UA" dirty="0">
                <a:hlinkClick r:id="rId8" tooltip="Зерно"/>
              </a:rPr>
              <a:t>зерно</a:t>
            </a:r>
            <a:r>
              <a:rPr lang="uk-UA" dirty="0"/>
              <a:t>,</a:t>
            </a:r>
            <a:r>
              <a:rPr lang="uk-UA" dirty="0">
                <a:hlinkClick r:id="rId9" tooltip="Овочі"/>
              </a:rPr>
              <a:t>овочі</a:t>
            </a:r>
            <a:r>
              <a:rPr lang="uk-UA" dirty="0"/>
              <a:t>, </a:t>
            </a:r>
            <a:r>
              <a:rPr lang="uk-UA" dirty="0">
                <a:hlinkClick r:id="rId10" tooltip="Фрукти"/>
              </a:rPr>
              <a:t>фрукти</a:t>
            </a:r>
            <a:r>
              <a:rPr lang="uk-UA" dirty="0"/>
              <a:t>. Долина Мозеля </a:t>
            </a:r>
            <a:r>
              <a:rPr lang="uk-UA" dirty="0" err="1"/>
              <a:t>відома </a:t>
            </a:r>
            <a:r>
              <a:rPr lang="uk-UA" dirty="0" err="1">
                <a:hlinkClick r:id="rId11" tooltip="Виноград"/>
              </a:rPr>
              <a:t>виног</a:t>
            </a:r>
            <a:r>
              <a:rPr lang="uk-UA" dirty="0">
                <a:hlinkClick r:id="rId11" tooltip="Виноград"/>
              </a:rPr>
              <a:t>радом</a:t>
            </a:r>
            <a:r>
              <a:rPr lang="uk-UA" dirty="0"/>
              <a:t> і винами. Провідна галузь промисловості — чорна </a:t>
            </a:r>
            <a:r>
              <a:rPr lang="uk-UA" dirty="0">
                <a:hlinkClick r:id="rId12" tooltip="Металургія"/>
              </a:rPr>
              <a:t>металургія</a:t>
            </a:r>
            <a:r>
              <a:rPr lang="uk-UA" dirty="0"/>
              <a:t>. Залізниць — 272 </a:t>
            </a:r>
            <a:r>
              <a:rPr lang="uk-UA" dirty="0">
                <a:hlinkClick r:id="rId13" tooltip="Км"/>
              </a:rPr>
              <a:t>км</a:t>
            </a:r>
            <a:r>
              <a:rPr lang="uk-UA" dirty="0"/>
              <a:t>. У митному союзі з </a:t>
            </a:r>
            <a:r>
              <a:rPr lang="uk-UA" dirty="0">
                <a:hlinkClick r:id="rId14" tooltip="Бельгія"/>
              </a:rPr>
              <a:t>Бельгією</a:t>
            </a:r>
            <a:r>
              <a:rPr lang="uk-UA" dirty="0"/>
              <a:t>. Місто Люксембург — одна з трьох столиць </a:t>
            </a:r>
            <a:r>
              <a:rPr lang="uk-UA" dirty="0">
                <a:hlinkClick r:id="rId15" tooltip="ЄС"/>
              </a:rPr>
              <a:t>ЄС</a:t>
            </a:r>
            <a:r>
              <a:rPr lang="uk-UA" dirty="0"/>
              <a:t> (Європейський парламент, фінансові та судові установи). Грошова одиниця — євро.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52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dmin\Desktop\1360673970_be0bf56e58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0" y="3963194"/>
            <a:ext cx="4286250" cy="2490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1360673974_schm_schiessentuemp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69" y="1124744"/>
            <a:ext cx="428625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1360674066_b99d7274ac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286250" cy="284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1360674006_0f5cb863ef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360" y="3963195"/>
            <a:ext cx="4443359" cy="2490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12" y="-2588"/>
            <a:ext cx="8229600" cy="1143000"/>
          </a:xfrm>
        </p:spPr>
        <p:txBody>
          <a:bodyPr/>
          <a:lstStyle/>
          <a:p>
            <a:r>
              <a:rPr lang="uk-UA" dirty="0" err="1" smtClean="0"/>
              <a:t>‘’</a:t>
            </a:r>
            <a:r>
              <a:rPr lang="uk-UA" dirty="0" err="1" smtClean="0"/>
              <a:t>Маленька</a:t>
            </a:r>
            <a:r>
              <a:rPr lang="uk-UA" dirty="0" smtClean="0"/>
              <a:t> </a:t>
            </a:r>
            <a:r>
              <a:rPr lang="uk-UA" dirty="0" err="1" smtClean="0"/>
              <a:t>Швейцарія’’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316416" y="188640"/>
            <a:ext cx="370384" cy="141156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954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4" y="0"/>
            <a:ext cx="8229600" cy="1143000"/>
          </a:xfrm>
        </p:spPr>
        <p:txBody>
          <a:bodyPr/>
          <a:lstStyle/>
          <a:p>
            <a:r>
              <a:rPr lang="uk-UA" dirty="0" smtClean="0"/>
              <a:t>Великий Герцогський палац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Admin\Desktop\1360674107_3d8f571c9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43279" cy="4295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1360674164_24037e003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41" y="5132487"/>
            <a:ext cx="2212630" cy="1657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1360674221_b41931d8e5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32487"/>
            <a:ext cx="3696072" cy="1725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1360674299_3e9b1934fc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3" y="94781"/>
            <a:ext cx="8931308" cy="6688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1143000"/>
          </a:xfrm>
        </p:spPr>
        <p:txBody>
          <a:bodyPr/>
          <a:lstStyle/>
          <a:p>
            <a:r>
              <a:rPr lang="uk-UA" dirty="0" smtClean="0"/>
              <a:t>Золота Леді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0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60674332_ec9657c6fa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310"/>
            <a:ext cx="8247707" cy="6176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143000"/>
          </a:xfrm>
        </p:spPr>
        <p:txBody>
          <a:bodyPr/>
          <a:lstStyle/>
          <a:p>
            <a:r>
              <a:rPr lang="uk-UA" dirty="0" smtClean="0"/>
              <a:t>Міст Адольфа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15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360674435_ba76b0f7d4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745"/>
            <a:ext cx="8424936" cy="6632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071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С</a:t>
            </a:r>
            <a:r>
              <a:rPr lang="uk-UA" dirty="0" smtClean="0">
                <a:effectLst/>
              </a:rPr>
              <a:t>обор </a:t>
            </a:r>
            <a:r>
              <a:rPr lang="uk-UA" dirty="0">
                <a:effectLst/>
              </a:rPr>
              <a:t>Люксембурзькій Богоматері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4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1360674383_luxembourg_cathedrale_2_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6" y="188640"/>
            <a:ext cx="8669860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666" y="476672"/>
            <a:ext cx="8229600" cy="1143000"/>
          </a:xfrm>
        </p:spPr>
        <p:txBody>
          <a:bodyPr/>
          <a:lstStyle/>
          <a:p>
            <a:r>
              <a:rPr lang="uk-UA" dirty="0">
                <a:effectLst/>
              </a:rPr>
              <a:t>К</a:t>
            </a:r>
            <a:r>
              <a:rPr lang="uk-UA" dirty="0" smtClean="0">
                <a:effectLst/>
              </a:rPr>
              <a:t>аземати </a:t>
            </a:r>
            <a:r>
              <a:rPr lang="uk-UA" dirty="0" err="1">
                <a:effectLst/>
              </a:rPr>
              <a:t>Петрус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5915000" cy="223228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92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</TotalTime>
  <Words>38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‘’Маленька Швейцарія’’</vt:lpstr>
      <vt:lpstr>Великий Герцогський палац</vt:lpstr>
      <vt:lpstr>Золота Леді</vt:lpstr>
      <vt:lpstr>Міст Адольфа</vt:lpstr>
      <vt:lpstr>Собор Люксембурзькій Богоматері </vt:lpstr>
      <vt:lpstr>Каземати Петрус</vt:lpstr>
      <vt:lpstr>Місто Вельца</vt:lpstr>
      <vt:lpstr>Музей Таннер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2014-02-16T17:07:14Z</dcterms:created>
  <dcterms:modified xsi:type="dcterms:W3CDTF">2014-02-17T19:12:45Z</dcterms:modified>
</cp:coreProperties>
</file>