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0029"/>
    <a:srgbClr val="E2002A"/>
    <a:srgbClr val="42464D"/>
    <a:srgbClr val="FFD401"/>
    <a:srgbClr val="FFD300"/>
    <a:srgbClr val="FED403"/>
    <a:srgbClr val="FEE101"/>
    <a:srgbClr val="FEC901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510D5-6CB1-4DF9-955E-19E3BA80704C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C56A5-BA7F-4C2B-94E0-70491899C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377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 rotWithShape="1">
          <a:gsLst>
            <a:gs pos="17000">
              <a:srgbClr val="FEE101"/>
            </a:gs>
            <a:gs pos="78000">
              <a:srgbClr val="FFD101"/>
            </a:gs>
            <a:gs pos="63000">
              <a:srgbClr val="FFD401"/>
            </a:gs>
            <a:gs pos="90000">
              <a:srgbClr val="FEC901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954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23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1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6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0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4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42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717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23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13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932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590E5-2143-4883-A8A0-9C6064734594}" type="datetimeFigureOut">
              <a:rPr lang="ru-RU" smtClean="0"/>
              <a:t>30.03.2013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EAFA7-A698-415D-A534-B0D2628B8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6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6" b="98920" l="881" r="98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361949"/>
            <a:ext cx="8705850" cy="6212985"/>
          </a:xfrm>
          <a:prstGeom prst="rect">
            <a:avLst/>
          </a:prstGeom>
        </p:spPr>
      </p:pic>
      <p:sp>
        <p:nvSpPr>
          <p:cNvPr id="8" name="Шестиугольник 7"/>
          <p:cNvSpPr/>
          <p:nvPr/>
        </p:nvSpPr>
        <p:spPr>
          <a:xfrm>
            <a:off x="7667625" y="3004872"/>
            <a:ext cx="333375" cy="523875"/>
          </a:xfrm>
          <a:prstGeom prst="hexagon">
            <a:avLst/>
          </a:prstGeom>
          <a:solidFill>
            <a:srgbClr val="E2002A"/>
          </a:solidFill>
          <a:ln>
            <a:solidFill>
              <a:srgbClr val="E20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3387" y="1724026"/>
            <a:ext cx="808672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0" b="1" dirty="0" smtClean="0">
                <a:solidFill>
                  <a:srgbClr val="FFD401"/>
                </a:solidFill>
                <a:latin typeface="+mj-lt"/>
                <a:ea typeface="Segoe UI" panose="020B0502040204020203" pitchFamily="34" charset="0"/>
                <a:cs typeface="Segoe UI Semilight" panose="020B0402040204020203" pitchFamily="34" charset="0"/>
              </a:rPr>
              <a:t>КИТАЙ</a:t>
            </a:r>
            <a:endParaRPr lang="ru-RU" sz="19000" b="1" dirty="0">
              <a:solidFill>
                <a:srgbClr val="FFD401"/>
              </a:solidFill>
              <a:latin typeface="+mj-lt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65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975" y="4741813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Китай володіє найбільшою кількістю трудових ресурсів, які складають </a:t>
            </a:r>
          </a:p>
          <a:p>
            <a:r>
              <a:rPr lang="ru-RU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 млн. працівників</a:t>
            </a:r>
            <a:endParaRPr lang="uk-UA" sz="4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9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/>
        </p:blipFill>
        <p:spPr>
          <a:xfrm>
            <a:off x="0" y="266700"/>
            <a:ext cx="9144000" cy="659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25" y="141238"/>
            <a:ext cx="8982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 приблизно </a:t>
            </a:r>
            <a:r>
              <a:rPr lang="ru-RU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півтора мільярдами голів свиней</a:t>
            </a:r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Китай став найбільшим споживачем та виробником свинини</a:t>
            </a:r>
            <a:endParaRPr lang="uk-UA" sz="4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88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915436"/>
            <a:ext cx="9410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2025 в Китаї буде збудовано достатньо хмарочосів, щоб заповнити </a:t>
            </a:r>
          </a:p>
          <a:p>
            <a:r>
              <a:rPr lang="uk-UA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Нью-Йорків </a:t>
            </a:r>
          </a:p>
        </p:txBody>
      </p:sp>
    </p:spTree>
    <p:extLst>
      <p:ext uri="{BB962C8B-B14F-4D97-AF65-F5344CB8AC3E}">
        <p14:creationId xmlns:p14="http://schemas.microsoft.com/office/powerpoint/2010/main" val="14218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225" y="67211"/>
            <a:ext cx="89820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світі налічується близько </a:t>
            </a:r>
          </a:p>
          <a:p>
            <a:r>
              <a:rPr lang="ru-RU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млрд. велосипедів</a:t>
            </a:r>
            <a:endParaRPr lang="uk-UA" sz="6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25" y="5534561"/>
            <a:ext cx="8982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450 мільйонів </a:t>
            </a:r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 них в Китаї </a:t>
            </a:r>
            <a:endParaRPr lang="uk-UA" sz="4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400586"/>
            <a:ext cx="7581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Китай буде другим в світі за величиною споживачем ринку </a:t>
            </a:r>
            <a:r>
              <a:rPr lang="ru-RU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2015 році</a:t>
            </a:r>
            <a:endParaRPr lang="uk-UA" sz="6000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1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3999" cy="6850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325" y="470074"/>
            <a:ext cx="6734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Китай найбільший виробник та споживач рису в світі</a:t>
            </a:r>
            <a:endParaRPr lang="uk-UA" sz="6000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1999" y="4082534"/>
            <a:ext cx="3029997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0" b="1" dirty="0" smtClean="0">
                <a:solidFill>
                  <a:srgbClr val="E2002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26%</a:t>
            </a:r>
            <a:endParaRPr lang="uk-UA" sz="11000" b="1" dirty="0" smtClean="0">
              <a:solidFill>
                <a:srgbClr val="E2002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4325" y="5490478"/>
            <a:ext cx="366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E0002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світового виробництва</a:t>
            </a:r>
          </a:p>
        </p:txBody>
      </p:sp>
    </p:spTree>
    <p:extLst>
      <p:ext uri="{BB962C8B-B14F-4D97-AF65-F5344CB8AC3E}">
        <p14:creationId xmlns:p14="http://schemas.microsoft.com/office/powerpoint/2010/main" val="37661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50" y="4384849"/>
            <a:ext cx="8782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 1977 до 2008, кількість власників автомобілів в Китаї зросла з </a:t>
            </a:r>
          </a:p>
          <a:p>
            <a:r>
              <a:rPr lang="ru-RU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млн. до 51 млн.</a:t>
            </a:r>
            <a:endParaRPr lang="uk-UA" sz="6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86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175" y="89074"/>
            <a:ext cx="8782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Незважаючи на це, сьогодні в Китаї на 100 осіб придадає всього </a:t>
            </a:r>
          </a:p>
          <a:p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 автомобілів</a:t>
            </a:r>
          </a:p>
        </p:txBody>
      </p:sp>
    </p:spTree>
    <p:extLst>
      <p:ext uri="{BB962C8B-B14F-4D97-AF65-F5344CB8AC3E}">
        <p14:creationId xmlns:p14="http://schemas.microsoft.com/office/powerpoint/2010/main" val="53416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975" y="4955906"/>
            <a:ext cx="8782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 2030 року кількість автомобілів в Китаї збільшиться</a:t>
            </a:r>
            <a:endParaRPr lang="uk-UA" sz="6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8187" y="5483743"/>
            <a:ext cx="45053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10 разів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2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5" y="1828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2800" b="1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950" y="3529012"/>
            <a:ext cx="91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2800" b="1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</a:t>
            </a:r>
            <a:endParaRPr lang="ru-RU" sz="28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1075" y="3105150"/>
            <a:ext cx="25527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ru-RU" sz="11500" b="1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</a:t>
            </a:r>
            <a:endParaRPr lang="ru-RU" sz="115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0150" y="5660111"/>
            <a:ext cx="91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2800" b="1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150" y="194846"/>
            <a:ext cx="7629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4246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Китай четверта за площею                        </a:t>
            </a:r>
          </a:p>
          <a:p>
            <a:r>
              <a:rPr lang="ru-RU" sz="4800" b="1" dirty="0">
                <a:solidFill>
                  <a:srgbClr val="4246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4800" b="1" dirty="0" smtClean="0">
                <a:solidFill>
                  <a:srgbClr val="4246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                країна світу</a:t>
            </a:r>
            <a:endParaRPr lang="ru-RU" sz="4800" b="1" dirty="0">
              <a:solidFill>
                <a:srgbClr val="42464D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3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975" y="307706"/>
            <a:ext cx="8782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які збільшать попит пального до     </a:t>
            </a:r>
          </a:p>
          <a:p>
            <a:r>
              <a:rPr lang="uk-UA" sz="4000" b="1" dirty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uk-UA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</a:t>
            </a:r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500 млн. тонн</a:t>
            </a:r>
          </a:p>
        </p:txBody>
      </p:sp>
    </p:spTree>
    <p:extLst>
      <p:ext uri="{BB962C8B-B14F-4D97-AF65-F5344CB8AC3E}">
        <p14:creationId xmlns:p14="http://schemas.microsoft.com/office/powerpoint/2010/main" val="18327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975" y="153817"/>
            <a:ext cx="6962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Затор на дорозі поблизу Пекіну в серпні 2010 мав довжину</a:t>
            </a:r>
            <a:endParaRPr lang="uk-UA" sz="6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312" y="1407575"/>
            <a:ext cx="2809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100 км</a:t>
            </a:r>
          </a:p>
        </p:txBody>
      </p:sp>
    </p:spTree>
    <p:extLst>
      <p:ext uri="{BB962C8B-B14F-4D97-AF65-F5344CB8AC3E}">
        <p14:creationId xmlns:p14="http://schemas.microsoft.com/office/powerpoint/2010/main" val="13691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541">
            <a:off x="4341500" y="1419578"/>
            <a:ext cx="4570461" cy="3461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541">
            <a:off x="4303407" y="1337997"/>
            <a:ext cx="4570461" cy="3461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541">
            <a:off x="4195099" y="1179373"/>
            <a:ext cx="4651989" cy="3522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4300" y="870524"/>
            <a:ext cx="4829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</a:t>
            </a:r>
            <a:r>
              <a:rPr lang="uk-UA" sz="54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 тривала </a:t>
            </a:r>
          </a:p>
        </p:txBody>
      </p:sp>
    </p:spTree>
    <p:extLst>
      <p:ext uri="{BB962C8B-B14F-4D97-AF65-F5344CB8AC3E}">
        <p14:creationId xmlns:p14="http://schemas.microsoft.com/office/powerpoint/2010/main" val="10831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87" y="5097292"/>
            <a:ext cx="896302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 2025 року в Китаї буде прокладено </a:t>
            </a:r>
            <a:r>
              <a:rPr lang="uk-UA" sz="54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55 млрд. км² </a:t>
            </a:r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доріг</a:t>
            </a:r>
            <a:endParaRPr lang="uk-UA" sz="4400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44317"/>
            <a:ext cx="69627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2010 </a:t>
            </a:r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Китай посів третє місце в списку країн, жителі яких найчастіше здійснють перельоти</a:t>
            </a:r>
            <a:endParaRPr lang="uk-UA" sz="6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344317"/>
            <a:ext cx="6962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Але в 2016-2018,</a:t>
            </a:r>
          </a:p>
          <a:p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Китай посяде перше місце</a:t>
            </a:r>
            <a:endParaRPr lang="uk-UA" sz="6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566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261" y="4382917"/>
            <a:ext cx="8753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 2025 Китай матиме </a:t>
            </a:r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211</a:t>
            </a:r>
          </a:p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великих міст, з кількістю населення не менше</a:t>
            </a:r>
            <a:endParaRPr lang="uk-UA" sz="6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4830" y="5920859"/>
            <a:ext cx="4384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мільйона</a:t>
            </a:r>
          </a:p>
        </p:txBody>
      </p:sp>
    </p:spTree>
    <p:extLst>
      <p:ext uri="{BB962C8B-B14F-4D97-AF65-F5344CB8AC3E}">
        <p14:creationId xmlns:p14="http://schemas.microsoft.com/office/powerpoint/2010/main" val="13547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987" y="4748153"/>
            <a:ext cx="7820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Нині вся Європа має лише</a:t>
            </a:r>
          </a:p>
          <a:p>
            <a:r>
              <a:rPr lang="uk-UA" sz="6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35</a:t>
            </a:r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таких великих міст</a:t>
            </a:r>
            <a:endParaRPr lang="uk-UA" sz="6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7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86" y="3429000"/>
            <a:ext cx="768191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Китай має найбільшу </a:t>
            </a:r>
          </a:p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кількість користувасів мобільного зв</a:t>
            </a:r>
            <a:r>
              <a:rPr lang="en-US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’</a:t>
            </a:r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язку,</a:t>
            </a:r>
          </a:p>
          <a:p>
            <a:r>
              <a:rPr lang="ru-RU" sz="54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875 млн.користувачів</a:t>
            </a:r>
            <a:endParaRPr lang="uk-UA" sz="8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8475" y="2209800"/>
            <a:ext cx="48101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щ</a:t>
            </a:r>
            <a:r>
              <a:rPr lang="uk-UA" sz="4400" b="1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 </a:t>
            </a:r>
            <a:r>
              <a:rPr lang="uk-UA" sz="4400" b="1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складає 64% від всього населення</a:t>
            </a:r>
            <a:endParaRPr lang="ru-RU" sz="44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28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4675" y="3119021"/>
            <a:ext cx="5848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Кількість населення </a:t>
            </a:r>
            <a:r>
              <a:rPr lang="uk-UA" sz="48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1 339 млн. осіб</a:t>
            </a:r>
            <a:endParaRPr lang="ru-RU" sz="48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4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7" t="10302" r="2754" b="10419"/>
          <a:stretch/>
        </p:blipFill>
        <p:spPr>
          <a:xfrm>
            <a:off x="4000501" y="533400"/>
            <a:ext cx="5153024" cy="528637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23294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Кількість населення землі складає</a:t>
            </a:r>
          </a:p>
          <a:p>
            <a:r>
              <a:rPr lang="uk-UA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 млрд. осіб</a:t>
            </a:r>
            <a:endParaRPr lang="ru-RU" sz="4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7998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Населення Китаю становить</a:t>
            </a:r>
          </a:p>
          <a:p>
            <a:r>
              <a:rPr lang="ru-RU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20%</a:t>
            </a:r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від усього населення Землі.</a:t>
            </a:r>
            <a:endParaRPr lang="uk-UA" sz="4000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" y="271046"/>
            <a:ext cx="7362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 означає, що </a:t>
            </a:r>
            <a:r>
              <a:rPr lang="uk-UA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кожен п</a:t>
            </a:r>
            <a:r>
              <a:rPr lang="en-US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’</a:t>
            </a:r>
            <a:r>
              <a:rPr lang="ru-RU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ятий</a:t>
            </a:r>
          </a:p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планет</a:t>
            </a:r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і- китаєць.</a:t>
            </a:r>
            <a:endParaRPr lang="ru-RU" sz="4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" y="527521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 2010 році Китай очолив список </a:t>
            </a:r>
            <a:r>
              <a:rPr lang="ru-RU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найбільших країн експортерів</a:t>
            </a:r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uk-UA" sz="4000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586734"/>
            <a:ext cx="12211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      всіх експортних товарів </a:t>
            </a:r>
          </a:p>
          <a:p>
            <a:r>
              <a:rPr lang="uk-UA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надходять до США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825" y="3762375"/>
            <a:ext cx="32004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20%</a:t>
            </a:r>
            <a:endParaRPr lang="uk-UA" sz="11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05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325" y="750838"/>
            <a:ext cx="35147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Китай найбільший в світі </a:t>
            </a:r>
            <a:r>
              <a:rPr lang="ru-RU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експортер яблук</a:t>
            </a:r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uk-UA" sz="4000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325" y="750838"/>
            <a:ext cx="35147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2015 році експорт яблук з Китаю досягне </a:t>
            </a:r>
          </a:p>
          <a:p>
            <a:r>
              <a:rPr lang="ru-RU" sz="4000" b="1" dirty="0" smtClean="0">
                <a:solidFill>
                  <a:srgbClr val="4246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 млн. тонн</a:t>
            </a:r>
            <a:endParaRPr lang="uk-UA" sz="4000" b="1" dirty="0" smtClean="0">
              <a:solidFill>
                <a:srgbClr val="42464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8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</TotalTime>
  <Words>313</Words>
  <Application>Microsoft Office PowerPoint</Application>
  <PresentationFormat>Экран (4:3)</PresentationFormat>
  <Paragraphs>57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Franklin Gothic Book</vt:lpstr>
      <vt:lpstr>Franklin Gothic Medium</vt:lpstr>
      <vt:lpstr>Segoe UI</vt:lpstr>
      <vt:lpstr>Segoe UI Semilight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gbodya10@gmail.com</dc:creator>
  <cp:lastModifiedBy>gbodya10@gmail.com</cp:lastModifiedBy>
  <cp:revision>33</cp:revision>
  <dcterms:created xsi:type="dcterms:W3CDTF">2013-03-29T19:29:01Z</dcterms:created>
  <dcterms:modified xsi:type="dcterms:W3CDTF">2013-03-30T17:15:59Z</dcterms:modified>
</cp:coreProperties>
</file>