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B551-1150-42BA-9C4B-E21D08AA33AB}" type="datetimeFigureOut">
              <a:rPr lang="uk-UA" smtClean="0"/>
              <a:t>19.04.2013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981BE20-2E2E-43DB-B6A5-E4AFE2295B83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B551-1150-42BA-9C4B-E21D08AA33AB}" type="datetimeFigureOut">
              <a:rPr lang="uk-UA" smtClean="0"/>
              <a:t>19.04.2013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BE20-2E2E-43DB-B6A5-E4AFE2295B8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B551-1150-42BA-9C4B-E21D08AA33AB}" type="datetimeFigureOut">
              <a:rPr lang="uk-UA" smtClean="0"/>
              <a:t>19.04.2013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BE20-2E2E-43DB-B6A5-E4AFE2295B8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B551-1150-42BA-9C4B-E21D08AA33AB}" type="datetimeFigureOut">
              <a:rPr lang="uk-UA" smtClean="0"/>
              <a:t>19.04.2013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BE20-2E2E-43DB-B6A5-E4AFE2295B83}" type="slidenum">
              <a:rPr lang="uk-UA" smtClean="0"/>
              <a:t>‹#›</a:t>
            </a:fld>
            <a:endParaRPr lang="uk-UA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B551-1150-42BA-9C4B-E21D08AA33AB}" type="datetimeFigureOut">
              <a:rPr lang="uk-UA" smtClean="0"/>
              <a:t>19.04.2013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981BE20-2E2E-43DB-B6A5-E4AFE2295B83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B551-1150-42BA-9C4B-E21D08AA33AB}" type="datetimeFigureOut">
              <a:rPr lang="uk-UA" smtClean="0"/>
              <a:t>19.04.2013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BE20-2E2E-43DB-B6A5-E4AFE2295B83}" type="slidenum">
              <a:rPr lang="uk-UA" smtClean="0"/>
              <a:t>‹#›</a:t>
            </a:fld>
            <a:endParaRPr lang="uk-UA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B551-1150-42BA-9C4B-E21D08AA33AB}" type="datetimeFigureOut">
              <a:rPr lang="uk-UA" smtClean="0"/>
              <a:t>19.04.2013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BE20-2E2E-43DB-B6A5-E4AFE2295B83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B551-1150-42BA-9C4B-E21D08AA33AB}" type="datetimeFigureOut">
              <a:rPr lang="uk-UA" smtClean="0"/>
              <a:t>19.04.2013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BE20-2E2E-43DB-B6A5-E4AFE2295B8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B551-1150-42BA-9C4B-E21D08AA33AB}" type="datetimeFigureOut">
              <a:rPr lang="uk-UA" smtClean="0"/>
              <a:t>19.04.2013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BE20-2E2E-43DB-B6A5-E4AFE2295B8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B551-1150-42BA-9C4B-E21D08AA33AB}" type="datetimeFigureOut">
              <a:rPr lang="uk-UA" smtClean="0"/>
              <a:t>19.04.2013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BE20-2E2E-43DB-B6A5-E4AFE2295B83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B551-1150-42BA-9C4B-E21D08AA33AB}" type="datetimeFigureOut">
              <a:rPr lang="uk-UA" smtClean="0"/>
              <a:t>19.04.2013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981BE20-2E2E-43DB-B6A5-E4AFE2295B83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134B551-1150-42BA-9C4B-E21D08AA33AB}" type="datetimeFigureOut">
              <a:rPr lang="uk-UA" smtClean="0"/>
              <a:t>19.04.2013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981BE20-2E2E-43DB-B6A5-E4AFE2295B8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980728"/>
            <a:ext cx="8316416" cy="2420888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anchor="ctr">
            <a:normAutofit/>
          </a:bodyPr>
          <a:lstStyle/>
          <a:p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КАРПАТСЬКИЙ             ЕКОНОМІЧНИЙ  РАЙОН</a:t>
            </a:r>
            <a:endParaRPr lang="uk-UA" sz="54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314" name="Picture 2" descr="http://upload.wikimedia.org/wikipedia/commons/thumb/e/e2/Map_of_Ukraine_political_Karpatskyi_raion.png/300px-Map_of_Ukraine_political_Karpatskyi_ra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356992"/>
            <a:ext cx="4644008" cy="3250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ТРАНСПОРТ</a:t>
            </a:r>
            <a:endParaRPr lang="uk-UA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580112" y="1484784"/>
            <a:ext cx="3225552" cy="4572000"/>
          </a:xfrm>
        </p:spPr>
        <p:txBody>
          <a:bodyPr/>
          <a:lstStyle/>
          <a:p>
            <a:r>
              <a:rPr lang="uk-UA" dirty="0" smtClean="0"/>
              <a:t>Густа мережа залізничних та автомобільних шляхів.</a:t>
            </a:r>
          </a:p>
          <a:p>
            <a:endParaRPr lang="uk-UA" dirty="0" smtClean="0"/>
          </a:p>
          <a:p>
            <a:r>
              <a:rPr lang="uk-UA" dirty="0" smtClean="0"/>
              <a:t>Міжнародне значення Львівського аеропорту.</a:t>
            </a:r>
            <a:endParaRPr lang="uk-UA" dirty="0"/>
          </a:p>
        </p:txBody>
      </p:sp>
      <p:pic>
        <p:nvPicPr>
          <p:cNvPr id="34818" name="Picture 2" descr="https://encrypted-tbn0.gstatic.com/images?q=tbn:ANd9GcQmDEWgOcOlrCdzdW8zIv-JAcUj2Ql5VBxLdvvl68YhaPtru_c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04864"/>
            <a:ext cx="442218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НАЙБІЛЬШІ ЦЕНТРИ</a:t>
            </a:r>
            <a:endParaRPr lang="uk-UA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03648" y="2708920"/>
            <a:ext cx="6393904" cy="1080120"/>
          </a:xfrm>
        </p:spPr>
        <p:txBody>
          <a:bodyPr/>
          <a:lstStyle/>
          <a:p>
            <a:r>
              <a:rPr lang="uk-UA" dirty="0" smtClean="0"/>
              <a:t>Львів, Івано-Франківськ, Чернівці, Ужгород, Калуш, Надвірна, Мукачеве.</a:t>
            </a:r>
            <a:endParaRPr lang="uk-UA" dirty="0"/>
          </a:p>
        </p:txBody>
      </p:sp>
      <p:pic>
        <p:nvPicPr>
          <p:cNvPr id="35843" name="Picture 3" descr="D:\Desktop\Lvivska_conto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1819275" cy="1152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 descr="D:\Desktop\kar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556792"/>
            <a:ext cx="2279526" cy="1244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5" name="Picture 5" descr="D:\Desktop\_inde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700808"/>
            <a:ext cx="1819275" cy="971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6" name="Picture 6" descr="D:\Desktop\zak_yz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717032"/>
            <a:ext cx="1962150" cy="1123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7" name="Picture 7" descr="D:\Desktop\ivfr_kal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4077072"/>
            <a:ext cx="1847850" cy="1190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8" name="Picture 8" descr="D:\Desktop\ivfr_nad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717032"/>
            <a:ext cx="1885950" cy="1028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9" name="Picture 9" descr="D:\Desktop\zak_muk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3933056"/>
            <a:ext cx="1990725" cy="1381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ПРОБЛЕМИ РОЗВИТКУ</a:t>
            </a:r>
            <a:endParaRPr lang="uk-UA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71600" y="2132856"/>
            <a:ext cx="7772400" cy="3672408"/>
          </a:xfrm>
        </p:spPr>
        <p:txBody>
          <a:bodyPr/>
          <a:lstStyle/>
          <a:p>
            <a:r>
              <a:rPr lang="uk-UA" dirty="0" smtClean="0"/>
              <a:t>Нерівномірний економічний розвиток, недостатнє використання природних ресурсів, міграції робочої сили, екологічні (надмірна вирубка лісів, ерозія земель, катастрофічні паводки, кислотні дощі.</a:t>
            </a:r>
          </a:p>
          <a:p>
            <a:endParaRPr lang="uk-UA" dirty="0" smtClean="0"/>
          </a:p>
          <a:p>
            <a:r>
              <a:rPr lang="uk-UA" dirty="0" smtClean="0"/>
              <a:t>Рівень економічного розвитку в Україні – </a:t>
            </a:r>
            <a:r>
              <a:rPr lang="en-US" dirty="0" smtClean="0"/>
              <a:t>IV. </a:t>
            </a:r>
          </a:p>
          <a:p>
            <a:endParaRPr lang="uk-UA" dirty="0" smtClean="0"/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420888"/>
            <a:ext cx="6609928" cy="1143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ДЯКУЮ ЗА УВАГУ!</a:t>
            </a:r>
            <a:endParaRPr lang="uk-UA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139952" y="5517232"/>
            <a:ext cx="4762872" cy="1008112"/>
          </a:xfrm>
        </p:spPr>
        <p:txBody>
          <a:bodyPr/>
          <a:lstStyle/>
          <a:p>
            <a:pPr algn="r"/>
            <a:r>
              <a:rPr lang="uk-UA" dirty="0" smtClean="0"/>
              <a:t>ВИКОНАЛА: учениця 12-ї                           групи </a:t>
            </a:r>
            <a:r>
              <a:rPr lang="uk-UA" dirty="0" err="1" smtClean="0"/>
              <a:t>Мізіна</a:t>
            </a:r>
            <a:r>
              <a:rPr lang="uk-UA" dirty="0" smtClean="0"/>
              <a:t> Дарина.</a:t>
            </a:r>
            <a:endParaRPr lang="uk-UA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72400" cy="1143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СКЛАД; площа </a:t>
            </a:r>
            <a:endParaRPr lang="uk-UA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07496" y="1484784"/>
            <a:ext cx="4536504" cy="5040560"/>
          </a:xfrm>
        </p:spPr>
        <p:txBody>
          <a:bodyPr/>
          <a:lstStyle/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uk-UA" dirty="0" smtClean="0"/>
              <a:t>ьвівська, Івано-Франківська, Закарпатська та Чернівецька області;</a:t>
            </a:r>
          </a:p>
          <a:p>
            <a:endParaRPr lang="uk-UA" dirty="0" smtClean="0"/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ru-RU" dirty="0" smtClean="0"/>
              <a:t> </a:t>
            </a:r>
            <a:r>
              <a:rPr lang="en-US" dirty="0" smtClean="0"/>
              <a:t>– </a:t>
            </a:r>
            <a:r>
              <a:rPr lang="uk-UA" dirty="0" smtClean="0"/>
              <a:t>56, 6 тис. </a:t>
            </a:r>
            <a:r>
              <a:rPr lang="ru-RU" dirty="0" smtClean="0"/>
              <a:t>км</a:t>
            </a:r>
            <a:r>
              <a:rPr lang="ru-RU" baseline="30000" dirty="0" smtClean="0"/>
              <a:t>2 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14338" name="Picture 2" descr="http://ukrmap.su/program2010/g9/g9_44_files/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1008"/>
            <a:ext cx="4767109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ГЕОГРАФІЧНЕ ПОЛОЖЕННЯ</a:t>
            </a:r>
            <a:endParaRPr lang="uk-UA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915816" y="1556792"/>
            <a:ext cx="5472608" cy="4752528"/>
          </a:xfrm>
        </p:spPr>
        <p:txBody>
          <a:bodyPr>
            <a:normAutofit/>
          </a:bodyPr>
          <a:lstStyle/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uk-UA" sz="3200" dirty="0" smtClean="0"/>
              <a:t>озташований на</a:t>
            </a:r>
          </a:p>
          <a:p>
            <a:pPr>
              <a:buNone/>
            </a:pPr>
            <a:r>
              <a:rPr lang="uk-UA" sz="3200" dirty="0" smtClean="0"/>
              <a:t> </a:t>
            </a:r>
            <a:r>
              <a:rPr lang="uk-UA" sz="3200" dirty="0" smtClean="0"/>
              <a:t>  заході країни; </a:t>
            </a:r>
          </a:p>
          <a:p>
            <a:pPr>
              <a:buNone/>
            </a:pPr>
            <a:r>
              <a:rPr lang="uk-UA" sz="3200" dirty="0" smtClean="0"/>
              <a:t> </a:t>
            </a:r>
            <a:r>
              <a:rPr lang="uk-UA" sz="3200" dirty="0" smtClean="0"/>
              <a:t>  межує з Північно-Західним і Подільським районами, </a:t>
            </a:r>
          </a:p>
          <a:p>
            <a:pPr>
              <a:buNone/>
            </a:pPr>
            <a:r>
              <a:rPr lang="uk-UA" sz="3200" dirty="0" smtClean="0"/>
              <a:t> </a:t>
            </a:r>
            <a:r>
              <a:rPr lang="uk-UA" sz="3200" dirty="0" smtClean="0"/>
              <a:t>  а також із Польщею, Словаччиною, Угорщиною, Румунією та Молдовою.</a:t>
            </a:r>
            <a:endParaRPr lang="uk-UA" sz="3200" dirty="0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ПРИРОДНІ УМОВИ</a:t>
            </a:r>
            <a:endParaRPr lang="uk-UA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1484784"/>
            <a:ext cx="6408712" cy="4572000"/>
          </a:xfrm>
        </p:spPr>
        <p:txBody>
          <a:bodyPr/>
          <a:lstStyle/>
          <a:p>
            <a:r>
              <a:rPr lang="uk-UA" dirty="0" smtClean="0"/>
              <a:t>РЕЛЬЄФ: гірська система Карпат, Передкарпатська височина, Закарпатська низовина.</a:t>
            </a:r>
          </a:p>
          <a:p>
            <a:r>
              <a:rPr lang="uk-UA" dirty="0" smtClean="0"/>
              <a:t>ҐРУНТИ: сірі, світло-сірі, дерново-підзолисті, чорноземні, дернові, лучні – на рівнинах; бурі лісові й гірсько-лучні – у горах.</a:t>
            </a:r>
            <a:endParaRPr lang="uk-UA" dirty="0"/>
          </a:p>
        </p:txBody>
      </p:sp>
      <p:pic>
        <p:nvPicPr>
          <p:cNvPr id="27650" name="Picture 2" descr="http://igormelika.com.ua/wp-content/uploads/2010/03/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9544" y="4131099"/>
            <a:ext cx="4104456" cy="2726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ПРИРОДНІ РЕСУРСИ</a:t>
            </a:r>
            <a:endParaRPr lang="uk-UA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71600" y="1484784"/>
            <a:ext cx="3960440" cy="4572000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uk-UA" dirty="0" smtClean="0"/>
              <a:t>дин із найбільш водозабезпечених районів України.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uk-UA" dirty="0" smtClean="0"/>
              <a:t>ає найбагатші лісові ресурси.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uk-UA" dirty="0" smtClean="0"/>
              <a:t>ут є поклади нафти, горючих газів, кам’яного та бурого вугілля, торфу й сланців, поліметалічних та ртутних руд, алюмінієвої та нерудної сировини.</a:t>
            </a:r>
            <a:endParaRPr lang="uk-UA" dirty="0"/>
          </a:p>
        </p:txBody>
      </p:sp>
      <p:pic>
        <p:nvPicPr>
          <p:cNvPr id="29698" name="Picture 2" descr="http://zakarpattya.net.ua/resized/images/20110517224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869160"/>
            <a:ext cx="2520280" cy="1729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http://klasnaocinka.com.ua/uploads/editor/4824/403179/blog_/images/mizhg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068960"/>
            <a:ext cx="2100064" cy="1575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2" name="Picture 6" descr="http://world-geographic.com/wp-content/uploads/2012/03/1-570x3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412776"/>
            <a:ext cx="2353770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НАСЕЛЕННЯ</a:t>
            </a:r>
            <a:endParaRPr lang="uk-UA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2952" y="1484784"/>
            <a:ext cx="4861048" cy="4248472"/>
          </a:xfrm>
        </p:spPr>
        <p:txBody>
          <a:bodyPr/>
          <a:lstStyle/>
          <a:p>
            <a:r>
              <a:rPr lang="uk-UA" dirty="0" smtClean="0"/>
              <a:t>КІЛЬКІСТЬ: 6, 5 млн. осіб;</a:t>
            </a:r>
          </a:p>
          <a:p>
            <a:r>
              <a:rPr lang="uk-UA" dirty="0" smtClean="0"/>
              <a:t>ГУСТОТА: 115 осіб/</a:t>
            </a:r>
            <a:r>
              <a:rPr lang="ru-RU" dirty="0" smtClean="0"/>
              <a:t>км</a:t>
            </a:r>
            <a:r>
              <a:rPr lang="ru-RU" baseline="30000" dirty="0" smtClean="0"/>
              <a:t>2</a:t>
            </a:r>
            <a:r>
              <a:rPr lang="ru-RU" dirty="0" smtClean="0"/>
              <a:t>, </a:t>
            </a:r>
            <a:r>
              <a:rPr lang="ru-RU" dirty="0" err="1" smtClean="0"/>
              <a:t>нерівномірність</a:t>
            </a:r>
            <a:r>
              <a:rPr lang="ru-RU" dirty="0" smtClean="0"/>
              <a:t> </a:t>
            </a:r>
            <a:r>
              <a:rPr lang="ru-RU" dirty="0" err="1" smtClean="0"/>
              <a:t>розміщення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УРБАНІЗАЦІЯ: 51%, </a:t>
            </a:r>
            <a:r>
              <a:rPr lang="ru-RU" dirty="0" err="1" smtClean="0"/>
              <a:t>трудові</a:t>
            </a:r>
            <a:r>
              <a:rPr lang="ru-RU" dirty="0" smtClean="0"/>
              <a:t> </a:t>
            </a:r>
            <a:r>
              <a:rPr lang="ru-RU" dirty="0" err="1" smtClean="0"/>
              <a:t>міграції</a:t>
            </a:r>
            <a:r>
              <a:rPr lang="ru-RU" dirty="0" smtClean="0"/>
              <a:t> за кордон.</a:t>
            </a:r>
          </a:p>
          <a:p>
            <a:endParaRPr lang="uk-UA" dirty="0"/>
          </a:p>
        </p:txBody>
      </p:sp>
      <p:pic>
        <p:nvPicPr>
          <p:cNvPr id="30722" name="Picture 2" descr="http://nashasvadba.net/wp-content/uploads/2011/11/Svadebnyiy-kortezh-po-gutsul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861048"/>
            <a:ext cx="4264090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ПРОМИСЛОВІСТЬ</a:t>
            </a:r>
            <a:endParaRPr lang="uk-UA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61520"/>
          </a:xfrm>
        </p:spPr>
        <p:txBody>
          <a:bodyPr/>
          <a:lstStyle/>
          <a:p>
            <a:r>
              <a:rPr lang="uk-UA" dirty="0" smtClean="0"/>
              <a:t>Машинобудування ( автобуси, автомобільні крани, автонавантажувачі, приладобудування, конвеєробудування, електротехнічна,  і радіотехнічна(телевізори) промисловість, інструментальна, виробництво верстатів і   сільськогосподарських </a:t>
            </a:r>
            <a:r>
              <a:rPr lang="uk-UA" dirty="0" smtClean="0"/>
              <a:t>м</a:t>
            </a:r>
            <a:r>
              <a:rPr lang="uk-UA" dirty="0" smtClean="0"/>
              <a:t>ашин);</a:t>
            </a:r>
          </a:p>
          <a:p>
            <a:r>
              <a:rPr lang="uk-UA" dirty="0" smtClean="0"/>
              <a:t>Хімічна (видобуток кам’яної та калійної солі, сірки, калійних добрив, сірчаної кислоти);</a:t>
            </a:r>
          </a:p>
          <a:p>
            <a:r>
              <a:rPr lang="uk-UA" dirty="0" smtClean="0"/>
              <a:t>Харчова; лісова; деревообробна; паливна (газова, нафтова, вугільна, торфова); промисловість будівельних матеріалів.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СІЛЬСЬКЕ ГОСПОДАРСТВО</a:t>
            </a:r>
            <a:endParaRPr lang="uk-UA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1412776"/>
            <a:ext cx="3945632" cy="4429472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РОСЛИННИЦТВО: цукрові буряки, льон, зернові,  картопля, льон, виноград, тютюн, садівництво.</a:t>
            </a:r>
          </a:p>
          <a:p>
            <a:endParaRPr lang="uk-UA" dirty="0" smtClean="0"/>
          </a:p>
          <a:p>
            <a:r>
              <a:rPr lang="uk-UA" dirty="0" smtClean="0"/>
              <a:t>ТВАРИННИЦТВО: молочно-м’ясне скотарство, вівчарство, свинарство.</a:t>
            </a:r>
            <a:endParaRPr lang="uk-UA" dirty="0"/>
          </a:p>
        </p:txBody>
      </p:sp>
      <p:pic>
        <p:nvPicPr>
          <p:cNvPr id="31748" name="Picture 4" descr="http://image.zn.ua/media/images/original/Apr2013/583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348880"/>
            <a:ext cx="4640329" cy="3069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D:\Desktop\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10170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224</TotalTime>
  <Words>336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Справедливость</vt:lpstr>
      <vt:lpstr>КАРПАТСЬКИЙ             ЕКОНОМІЧНИЙ  РАЙОН</vt:lpstr>
      <vt:lpstr>СКЛАД; площа </vt:lpstr>
      <vt:lpstr>ГЕОГРАФІЧНЕ ПОЛОЖЕННЯ</vt:lpstr>
      <vt:lpstr>ПРИРОДНІ УМОВИ</vt:lpstr>
      <vt:lpstr>ПРИРОДНІ РЕСУРСИ</vt:lpstr>
      <vt:lpstr>НАСЕЛЕННЯ</vt:lpstr>
      <vt:lpstr>ПРОМИСЛОВІСТЬ</vt:lpstr>
      <vt:lpstr>СІЛЬСЬКЕ ГОСПОДАРСТВО</vt:lpstr>
      <vt:lpstr>Слайд 9</vt:lpstr>
      <vt:lpstr>ТРАНСПОРТ</vt:lpstr>
      <vt:lpstr>НАЙБІЛЬШІ ЦЕНТРИ</vt:lpstr>
      <vt:lpstr>ПРОБЛЕМИ РОЗВИТКУ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PROFI16</dc:creator>
  <cp:lastModifiedBy>PROFI16</cp:lastModifiedBy>
  <cp:revision>23</cp:revision>
  <dcterms:created xsi:type="dcterms:W3CDTF">2013-04-19T13:58:32Z</dcterms:created>
  <dcterms:modified xsi:type="dcterms:W3CDTF">2013-04-19T17:42:38Z</dcterms:modified>
</cp:coreProperties>
</file>