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4" r:id="rId3"/>
    <p:sldId id="268" r:id="rId4"/>
    <p:sldId id="257" r:id="rId5"/>
    <p:sldId id="265" r:id="rId6"/>
    <p:sldId id="266" r:id="rId7"/>
    <p:sldId id="269" r:id="rId8"/>
    <p:sldId id="258" r:id="rId9"/>
    <p:sldId id="262" r:id="rId10"/>
    <p:sldId id="270" r:id="rId11"/>
    <p:sldId id="260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2" autoAdjust="0"/>
    <p:restoredTop sz="9466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7C34E3-B977-4DB0-91F9-B609CB52DFD1}" type="doc">
      <dgm:prSet loTypeId="urn:microsoft.com/office/officeart/2005/8/layout/venn1" loCatId="relationship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F996186-909C-4F92-99F1-58341E477760}">
      <dgm:prSet/>
      <dgm:spPr/>
      <dgm:t>
        <a:bodyPr/>
        <a:lstStyle/>
        <a:p>
          <a:pPr rtl="0"/>
          <a:r>
            <a:rPr lang="ru-RU" b="1" dirty="0" err="1" smtClean="0"/>
            <a:t>Сланцевий</a:t>
          </a:r>
          <a:r>
            <a:rPr lang="ru-RU" b="1" dirty="0" smtClean="0"/>
            <a:t> газ </a:t>
          </a:r>
          <a:r>
            <a:rPr lang="en-US" dirty="0" smtClean="0"/>
            <a:t> — </a:t>
          </a:r>
          <a:r>
            <a:rPr lang="ru-RU" dirty="0" err="1" smtClean="0"/>
            <a:t>природний</a:t>
          </a:r>
          <a:r>
            <a:rPr lang="ru-RU" dirty="0" smtClean="0"/>
            <a:t> газ (до 95%  </a:t>
          </a:r>
          <a:r>
            <a:rPr lang="en-US" dirty="0" smtClean="0"/>
            <a:t>CH4</a:t>
          </a:r>
          <a:r>
            <a:rPr lang="ru-RU" dirty="0" smtClean="0"/>
            <a:t>),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міститься</a:t>
          </a:r>
          <a:r>
            <a:rPr lang="ru-RU" dirty="0" smtClean="0"/>
            <a:t> у </a:t>
          </a:r>
          <a:r>
            <a:rPr lang="ru-RU" dirty="0" err="1" smtClean="0"/>
            <a:t>низькопористих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погано </a:t>
          </a:r>
          <a:r>
            <a:rPr lang="ru-RU" dirty="0" err="1" smtClean="0"/>
            <a:t>проникних</a:t>
          </a:r>
          <a:r>
            <a:rPr lang="ru-RU" dirty="0" smtClean="0"/>
            <a:t> </a:t>
          </a:r>
          <a:r>
            <a:rPr lang="ru-RU" dirty="0" err="1" smtClean="0"/>
            <a:t>глинисто-алевритових</a:t>
          </a:r>
          <a:r>
            <a:rPr lang="ru-RU" dirty="0" smtClean="0"/>
            <a:t> </a:t>
          </a:r>
          <a:r>
            <a:rPr lang="ru-RU" dirty="0" err="1" smtClean="0"/>
            <a:t>осадових</a:t>
          </a:r>
          <a:r>
            <a:rPr lang="ru-RU" dirty="0" smtClean="0"/>
            <a:t> </a:t>
          </a:r>
          <a:r>
            <a:rPr lang="ru-RU" dirty="0" err="1" smtClean="0"/>
            <a:t>гірських</a:t>
          </a:r>
          <a:r>
            <a:rPr lang="ru-RU" dirty="0" smtClean="0"/>
            <a:t> породах на </a:t>
          </a:r>
          <a:r>
            <a:rPr lang="ru-RU" dirty="0" err="1" smtClean="0"/>
            <a:t>глибинах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1 до 5-6 км. </a:t>
          </a:r>
          <a:endParaRPr lang="ru-RU" dirty="0"/>
        </a:p>
      </dgm:t>
    </dgm:pt>
    <dgm:pt modelId="{AEE84600-2133-4EB3-AC56-0249A6DDA0DA}" type="parTrans" cxnId="{9342A694-E8A6-47C9-B976-DBFA48D3AE0E}">
      <dgm:prSet/>
      <dgm:spPr/>
      <dgm:t>
        <a:bodyPr/>
        <a:lstStyle/>
        <a:p>
          <a:endParaRPr lang="ru-RU"/>
        </a:p>
      </dgm:t>
    </dgm:pt>
    <dgm:pt modelId="{F6C21769-DEA1-4EB2-A013-05FE497344F5}" type="sibTrans" cxnId="{9342A694-E8A6-47C9-B976-DBFA48D3AE0E}">
      <dgm:prSet/>
      <dgm:spPr/>
      <dgm:t>
        <a:bodyPr/>
        <a:lstStyle/>
        <a:p>
          <a:endParaRPr lang="ru-RU"/>
        </a:p>
      </dgm:t>
    </dgm:pt>
    <dgm:pt modelId="{077FD539-41E7-4868-9071-C7DF778489E0}">
      <dgm:prSet/>
      <dgm:spPr/>
      <dgm:t>
        <a:bodyPr/>
        <a:lstStyle/>
        <a:p>
          <a:pPr rtl="0"/>
          <a:r>
            <a:rPr lang="ru-RU" dirty="0" err="1" smtClean="0"/>
            <a:t>Поклади</a:t>
          </a:r>
          <a:r>
            <a:rPr lang="ru-RU" dirty="0" smtClean="0"/>
            <a:t> сланцевого газу </a:t>
          </a:r>
          <a:r>
            <a:rPr lang="ru-RU" dirty="0" err="1" smtClean="0"/>
            <a:t>знаходяться</a:t>
          </a:r>
          <a:r>
            <a:rPr lang="ru-RU" dirty="0" smtClean="0"/>
            <a:t> не у </a:t>
          </a:r>
          <a:r>
            <a:rPr lang="ru-RU" dirty="0" err="1" smtClean="0"/>
            <a:t>сланцях</a:t>
          </a:r>
          <a:r>
            <a:rPr lang="ru-RU" dirty="0" smtClean="0"/>
            <a:t>, а у </a:t>
          </a:r>
          <a:r>
            <a:rPr lang="ru-RU" dirty="0" err="1" smtClean="0"/>
            <a:t>низькопористих</a:t>
          </a:r>
          <a:r>
            <a:rPr lang="ru-RU" dirty="0" smtClean="0"/>
            <a:t> породах </a:t>
          </a:r>
          <a:r>
            <a:rPr lang="ru-RU" dirty="0" err="1" smtClean="0"/>
            <a:t>змішаної</a:t>
          </a:r>
          <a:r>
            <a:rPr lang="ru-RU" dirty="0" smtClean="0"/>
            <a:t> </a:t>
          </a:r>
          <a:r>
            <a:rPr lang="ru-RU" dirty="0" err="1" smtClean="0"/>
            <a:t>літології</a:t>
          </a:r>
          <a:r>
            <a:rPr lang="ru-RU" dirty="0" smtClean="0"/>
            <a:t>,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є</a:t>
          </a:r>
          <a:r>
            <a:rPr lang="ru-RU" dirty="0" smtClean="0"/>
            <a:t> </a:t>
          </a:r>
          <a:r>
            <a:rPr lang="ru-RU" dirty="0" err="1" smtClean="0"/>
            <a:t>одночасно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нафтогазоматеринською</a:t>
          </a:r>
          <a:r>
            <a:rPr lang="ru-RU" dirty="0" smtClean="0"/>
            <a:t> породою </a:t>
          </a:r>
          <a:r>
            <a:rPr lang="ru-RU" dirty="0" err="1" smtClean="0"/>
            <a:t>і</a:t>
          </a:r>
          <a:r>
            <a:rPr lang="ru-RU" dirty="0" smtClean="0"/>
            <a:t> резервуаром. </a:t>
          </a:r>
          <a:endParaRPr lang="ru-RU" dirty="0"/>
        </a:p>
      </dgm:t>
    </dgm:pt>
    <dgm:pt modelId="{05B755C7-1F24-4DD7-9CD7-AC290DA39435}" type="parTrans" cxnId="{6C3CE90C-1105-4E02-9430-BE69A6BD76B0}">
      <dgm:prSet/>
      <dgm:spPr/>
      <dgm:t>
        <a:bodyPr/>
        <a:lstStyle/>
        <a:p>
          <a:endParaRPr lang="ru-RU"/>
        </a:p>
      </dgm:t>
    </dgm:pt>
    <dgm:pt modelId="{5B7EC2B7-A88C-460B-B33D-BA60062FB9AD}" type="sibTrans" cxnId="{6C3CE90C-1105-4E02-9430-BE69A6BD76B0}">
      <dgm:prSet/>
      <dgm:spPr/>
      <dgm:t>
        <a:bodyPr/>
        <a:lstStyle/>
        <a:p>
          <a:endParaRPr lang="ru-RU"/>
        </a:p>
      </dgm:t>
    </dgm:pt>
    <dgm:pt modelId="{605D16A7-5A71-4B8E-B887-A1606DB4D4BA}" type="pres">
      <dgm:prSet presAssocID="{6F7C34E3-B977-4DB0-91F9-B609CB52DFD1}" presName="compositeShape" presStyleCnt="0">
        <dgm:presLayoutVars>
          <dgm:chMax val="7"/>
          <dgm:dir/>
          <dgm:resizeHandles val="exact"/>
        </dgm:presLayoutVars>
      </dgm:prSet>
      <dgm:spPr/>
    </dgm:pt>
    <dgm:pt modelId="{037D3420-8598-456A-A77E-CDAB09EB3A42}" type="pres">
      <dgm:prSet presAssocID="{2F996186-909C-4F92-99F1-58341E477760}" presName="circ1" presStyleLbl="vennNode1" presStyleIdx="0" presStyleCnt="2"/>
      <dgm:spPr/>
    </dgm:pt>
    <dgm:pt modelId="{1436566B-AE99-4D16-86ED-C59AF239FFE0}" type="pres">
      <dgm:prSet presAssocID="{2F996186-909C-4F92-99F1-58341E47776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D564AF2-68D0-4C10-8028-7FA640D65EFF}" type="pres">
      <dgm:prSet presAssocID="{077FD539-41E7-4868-9071-C7DF778489E0}" presName="circ2" presStyleLbl="vennNode1" presStyleIdx="1" presStyleCnt="2"/>
      <dgm:spPr/>
      <dgm:t>
        <a:bodyPr/>
        <a:lstStyle/>
        <a:p>
          <a:endParaRPr lang="ru-RU"/>
        </a:p>
      </dgm:t>
    </dgm:pt>
    <dgm:pt modelId="{4C876436-AA2B-4C18-A9F4-6F0B8397507A}" type="pres">
      <dgm:prSet presAssocID="{077FD539-41E7-4868-9071-C7DF778489E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E3C008-5DEA-4733-A3EA-87F83745FE25}" type="presOf" srcId="{077FD539-41E7-4868-9071-C7DF778489E0}" destId="{4C876436-AA2B-4C18-A9F4-6F0B8397507A}" srcOrd="1" destOrd="0" presId="urn:microsoft.com/office/officeart/2005/8/layout/venn1"/>
    <dgm:cxn modelId="{5641F7D8-3E32-48BD-B2ED-35613E9AC765}" type="presOf" srcId="{077FD539-41E7-4868-9071-C7DF778489E0}" destId="{AD564AF2-68D0-4C10-8028-7FA640D65EFF}" srcOrd="0" destOrd="0" presId="urn:microsoft.com/office/officeart/2005/8/layout/venn1"/>
    <dgm:cxn modelId="{6C3CE90C-1105-4E02-9430-BE69A6BD76B0}" srcId="{6F7C34E3-B977-4DB0-91F9-B609CB52DFD1}" destId="{077FD539-41E7-4868-9071-C7DF778489E0}" srcOrd="1" destOrd="0" parTransId="{05B755C7-1F24-4DD7-9CD7-AC290DA39435}" sibTransId="{5B7EC2B7-A88C-460B-B33D-BA60062FB9AD}"/>
    <dgm:cxn modelId="{5C3D9E13-2613-4A27-8519-A9E8D568C6A7}" type="presOf" srcId="{6F7C34E3-B977-4DB0-91F9-B609CB52DFD1}" destId="{605D16A7-5A71-4B8E-B887-A1606DB4D4BA}" srcOrd="0" destOrd="0" presId="urn:microsoft.com/office/officeart/2005/8/layout/venn1"/>
    <dgm:cxn modelId="{9342A694-E8A6-47C9-B976-DBFA48D3AE0E}" srcId="{6F7C34E3-B977-4DB0-91F9-B609CB52DFD1}" destId="{2F996186-909C-4F92-99F1-58341E477760}" srcOrd="0" destOrd="0" parTransId="{AEE84600-2133-4EB3-AC56-0249A6DDA0DA}" sibTransId="{F6C21769-DEA1-4EB2-A013-05FE497344F5}"/>
    <dgm:cxn modelId="{916BF11B-1B82-4E37-A22B-6743E8A30EF1}" type="presOf" srcId="{2F996186-909C-4F92-99F1-58341E477760}" destId="{037D3420-8598-456A-A77E-CDAB09EB3A42}" srcOrd="0" destOrd="0" presId="urn:microsoft.com/office/officeart/2005/8/layout/venn1"/>
    <dgm:cxn modelId="{14727062-911E-4395-8593-5875FA13BACA}" type="presOf" srcId="{2F996186-909C-4F92-99F1-58341E477760}" destId="{1436566B-AE99-4D16-86ED-C59AF239FFE0}" srcOrd="1" destOrd="0" presId="urn:microsoft.com/office/officeart/2005/8/layout/venn1"/>
    <dgm:cxn modelId="{E7B4BC9E-03AC-48F3-8911-BA49B5E40598}" type="presParOf" srcId="{605D16A7-5A71-4B8E-B887-A1606DB4D4BA}" destId="{037D3420-8598-456A-A77E-CDAB09EB3A42}" srcOrd="0" destOrd="0" presId="urn:microsoft.com/office/officeart/2005/8/layout/venn1"/>
    <dgm:cxn modelId="{A99D3F48-4624-4675-94FA-F823278E3F0E}" type="presParOf" srcId="{605D16A7-5A71-4B8E-B887-A1606DB4D4BA}" destId="{1436566B-AE99-4D16-86ED-C59AF239FFE0}" srcOrd="1" destOrd="0" presId="urn:microsoft.com/office/officeart/2005/8/layout/venn1"/>
    <dgm:cxn modelId="{BE612319-5F45-4228-9990-D4A97C44631D}" type="presParOf" srcId="{605D16A7-5A71-4B8E-B887-A1606DB4D4BA}" destId="{AD564AF2-68D0-4C10-8028-7FA640D65EFF}" srcOrd="2" destOrd="0" presId="urn:microsoft.com/office/officeart/2005/8/layout/venn1"/>
    <dgm:cxn modelId="{011AA13D-1C74-40A1-A392-FC68B4311DE6}" type="presParOf" srcId="{605D16A7-5A71-4B8E-B887-A1606DB4D4BA}" destId="{4C876436-AA2B-4C18-A9F4-6F0B8397507A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45CC3B-6DAF-410B-B0FC-C8C17DBFC774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4B2309DA-951C-4DF1-9FFF-57A86C910B5E}">
      <dgm:prSet/>
      <dgm:spPr/>
      <dgm:t>
        <a:bodyPr/>
        <a:lstStyle/>
        <a:p>
          <a:pPr rtl="0"/>
          <a:r>
            <a:rPr lang="ru-RU" dirty="0" smtClean="0"/>
            <a:t>При </a:t>
          </a:r>
          <a:r>
            <a:rPr lang="ru-RU" dirty="0" err="1" smtClean="0"/>
            <a:t>бурінні</a:t>
          </a:r>
          <a:r>
            <a:rPr lang="ru-RU" dirty="0" smtClean="0"/>
            <a:t> </a:t>
          </a:r>
          <a:r>
            <a:rPr lang="ru-RU" dirty="0" err="1" smtClean="0"/>
            <a:t>однієї</a:t>
          </a:r>
          <a:r>
            <a:rPr lang="ru-RU" dirty="0" smtClean="0"/>
            <a:t> </a:t>
          </a:r>
          <a:r>
            <a:rPr lang="ru-RU" dirty="0" err="1" smtClean="0"/>
            <a:t>свердловини</a:t>
          </a:r>
          <a:r>
            <a:rPr lang="ru-RU" dirty="0" smtClean="0"/>
            <a:t> </a:t>
          </a:r>
          <a:r>
            <a:rPr lang="ru-RU" dirty="0" err="1" smtClean="0"/>
            <a:t>використовуються</a:t>
          </a:r>
          <a:r>
            <a:rPr lang="ru-RU" dirty="0" smtClean="0"/>
            <a:t> десятки тонн </a:t>
          </a:r>
          <a:r>
            <a:rPr lang="ru-RU" dirty="0" err="1" smtClean="0"/>
            <a:t>хімікатів</a:t>
          </a:r>
          <a:r>
            <a:rPr lang="ru-RU" dirty="0" smtClean="0"/>
            <a:t>, склад </a:t>
          </a:r>
          <a:r>
            <a:rPr lang="ru-RU" dirty="0" err="1" smtClean="0"/>
            <a:t>яких</a:t>
          </a:r>
          <a:r>
            <a:rPr lang="ru-RU" dirty="0" smtClean="0"/>
            <a:t> становить «</a:t>
          </a:r>
          <a:r>
            <a:rPr lang="ru-RU" dirty="0" err="1" smtClean="0"/>
            <a:t>комерційну</a:t>
          </a:r>
          <a:r>
            <a:rPr lang="ru-RU" dirty="0" smtClean="0"/>
            <a:t> </a:t>
          </a:r>
          <a:r>
            <a:rPr lang="ru-RU" dirty="0" err="1" smtClean="0"/>
            <a:t>таємницю</a:t>
          </a:r>
          <a:r>
            <a:rPr lang="ru-RU" dirty="0" smtClean="0"/>
            <a:t>». </a:t>
          </a:r>
          <a:endParaRPr lang="ru-RU" dirty="0"/>
        </a:p>
      </dgm:t>
    </dgm:pt>
    <dgm:pt modelId="{DE00F9BB-12DC-4355-A86D-B885DCEFF0F2}" type="parTrans" cxnId="{CF668A5E-2049-496D-ACA6-042E47D226BB}">
      <dgm:prSet/>
      <dgm:spPr/>
      <dgm:t>
        <a:bodyPr/>
        <a:lstStyle/>
        <a:p>
          <a:endParaRPr lang="ru-RU"/>
        </a:p>
      </dgm:t>
    </dgm:pt>
    <dgm:pt modelId="{6F6935F0-7D6B-44B5-A6F6-273D516BF020}" type="sibTrans" cxnId="{CF668A5E-2049-496D-ACA6-042E47D226BB}">
      <dgm:prSet/>
      <dgm:spPr/>
      <dgm:t>
        <a:bodyPr/>
        <a:lstStyle/>
        <a:p>
          <a:endParaRPr lang="ru-RU"/>
        </a:p>
      </dgm:t>
    </dgm:pt>
    <dgm:pt modelId="{871A460E-EC98-4156-8053-11215CF82FC1}">
      <dgm:prSet/>
      <dgm:spPr/>
      <dgm:t>
        <a:bodyPr/>
        <a:lstStyle/>
        <a:p>
          <a:pPr rtl="0"/>
          <a:r>
            <a:rPr lang="ru-RU" dirty="0" smtClean="0"/>
            <a:t>Для </a:t>
          </a:r>
          <a:r>
            <a:rPr lang="ru-RU" dirty="0" err="1" smtClean="0"/>
            <a:t>однієї</a:t>
          </a:r>
          <a:r>
            <a:rPr lang="ru-RU" dirty="0" smtClean="0"/>
            <a:t> </a:t>
          </a:r>
          <a:r>
            <a:rPr lang="ru-RU" dirty="0" err="1" smtClean="0"/>
            <a:t>свердловини</a:t>
          </a:r>
          <a:r>
            <a:rPr lang="ru-RU" dirty="0" smtClean="0"/>
            <a:t> </a:t>
          </a:r>
          <a:r>
            <a:rPr lang="ru-RU" dirty="0" err="1" smtClean="0"/>
            <a:t>використовується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9 000 до 29 000 м³ води. </a:t>
          </a:r>
          <a:r>
            <a:rPr lang="ru-RU" dirty="0" err="1" smtClean="0"/>
            <a:t>Частина</a:t>
          </a:r>
          <a:r>
            <a:rPr lang="ru-RU" dirty="0" smtClean="0"/>
            <a:t> води </a:t>
          </a:r>
          <a:r>
            <a:rPr lang="ru-RU" dirty="0" err="1" smtClean="0"/>
            <a:t>потім</a:t>
          </a:r>
          <a:r>
            <a:rPr lang="ru-RU" dirty="0" smtClean="0"/>
            <a:t> </a:t>
          </a:r>
          <a:r>
            <a:rPr lang="ru-RU" dirty="0" err="1" smtClean="0"/>
            <a:t>повертається</a:t>
          </a:r>
          <a:r>
            <a:rPr lang="ru-RU" dirty="0" smtClean="0"/>
            <a:t> на </a:t>
          </a:r>
          <a:r>
            <a:rPr lang="ru-RU" dirty="0" err="1" smtClean="0"/>
            <a:t>поверхню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містить</a:t>
          </a:r>
          <a:r>
            <a:rPr lang="ru-RU" dirty="0" smtClean="0"/>
            <a:t> </a:t>
          </a:r>
          <a:r>
            <a:rPr lang="ru-RU" dirty="0" err="1" smtClean="0"/>
            <a:t>хімічні</a:t>
          </a:r>
          <a:r>
            <a:rPr lang="ru-RU" dirty="0" smtClean="0"/>
            <a:t> </a:t>
          </a:r>
          <a:r>
            <a:rPr lang="ru-RU" dirty="0" err="1" smtClean="0"/>
            <a:t>речовини</a:t>
          </a:r>
          <a:r>
            <a:rPr lang="ru-RU" dirty="0" smtClean="0"/>
            <a:t> </a:t>
          </a:r>
          <a:r>
            <a:rPr lang="ru-RU" dirty="0" err="1" smtClean="0"/>
            <a:t>зі</a:t>
          </a:r>
          <a:r>
            <a:rPr lang="ru-RU" dirty="0" smtClean="0"/>
            <a:t> </a:t>
          </a:r>
          <a:r>
            <a:rPr lang="ru-RU" dirty="0" err="1" smtClean="0"/>
            <a:t>сланцевих</a:t>
          </a:r>
          <a:r>
            <a:rPr lang="ru-RU" dirty="0" smtClean="0"/>
            <a:t> </a:t>
          </a:r>
          <a:r>
            <a:rPr lang="ru-RU" dirty="0" err="1" smtClean="0"/>
            <a:t>порід</a:t>
          </a:r>
          <a:r>
            <a:rPr lang="ru-RU" dirty="0" smtClean="0"/>
            <a:t>: </a:t>
          </a:r>
          <a:r>
            <a:rPr lang="ru-RU" dirty="0" err="1" smtClean="0"/>
            <a:t>важкі</a:t>
          </a:r>
          <a:r>
            <a:rPr lang="ru-RU" dirty="0" smtClean="0"/>
            <a:t> метали, </a:t>
          </a:r>
          <a:r>
            <a:rPr lang="ru-RU" dirty="0" err="1" smtClean="0"/>
            <a:t>природні</a:t>
          </a:r>
          <a:r>
            <a:rPr lang="ru-RU" dirty="0" smtClean="0"/>
            <a:t> </a:t>
          </a:r>
          <a:r>
            <a:rPr lang="ru-RU" dirty="0" err="1" smtClean="0"/>
            <a:t>радіоактивні</a:t>
          </a:r>
          <a:r>
            <a:rPr lang="ru-RU" dirty="0" smtClean="0"/>
            <a:t> </a:t>
          </a:r>
          <a:r>
            <a:rPr lang="ru-RU" dirty="0" err="1" smtClean="0"/>
            <a:t>матеріали</a:t>
          </a:r>
          <a:r>
            <a:rPr lang="ru-RU" dirty="0" smtClean="0"/>
            <a:t> та </a:t>
          </a:r>
          <a:r>
            <a:rPr lang="ru-RU" dirty="0" err="1" smtClean="0"/>
            <a:t>різноманітні</a:t>
          </a:r>
          <a:r>
            <a:rPr lang="ru-RU" dirty="0" smtClean="0"/>
            <a:t> </a:t>
          </a:r>
          <a:r>
            <a:rPr lang="ru-RU" dirty="0" err="1" smtClean="0"/>
            <a:t>забруднюючі</a:t>
          </a:r>
          <a:r>
            <a:rPr lang="ru-RU" dirty="0" smtClean="0"/>
            <a:t> </a:t>
          </a:r>
          <a:r>
            <a:rPr lang="ru-RU" dirty="0" err="1" smtClean="0"/>
            <a:t>речовини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використовуються</a:t>
          </a:r>
          <a:r>
            <a:rPr lang="ru-RU" dirty="0" smtClean="0"/>
            <a:t> при </a:t>
          </a:r>
          <a:r>
            <a:rPr lang="ru-RU" dirty="0" err="1" smtClean="0"/>
            <a:t>закачуванні</a:t>
          </a:r>
          <a:r>
            <a:rPr lang="ru-RU" dirty="0" smtClean="0"/>
            <a:t>, </a:t>
          </a:r>
          <a:r>
            <a:rPr lang="ru-RU" dirty="0" err="1" smtClean="0"/>
            <a:t>включаючи</a:t>
          </a:r>
          <a:r>
            <a:rPr lang="ru-RU" dirty="0" smtClean="0"/>
            <a:t> </a:t>
          </a:r>
          <a:r>
            <a:rPr lang="ru-RU" dirty="0" err="1" smtClean="0"/>
            <a:t>токсичні</a:t>
          </a:r>
          <a:r>
            <a:rPr lang="ru-RU" dirty="0" smtClean="0"/>
            <a:t> </a:t>
          </a:r>
          <a:r>
            <a:rPr lang="ru-RU" dirty="0" err="1" smtClean="0"/>
            <a:t>речовини</a:t>
          </a:r>
          <a:r>
            <a:rPr lang="ru-RU" dirty="0" smtClean="0"/>
            <a:t>.</a:t>
          </a:r>
          <a:endParaRPr lang="ru-RU" dirty="0"/>
        </a:p>
      </dgm:t>
    </dgm:pt>
    <dgm:pt modelId="{2D42708E-76E2-4C6D-A141-63220A56217B}" type="parTrans" cxnId="{D3B8ABFA-644F-48E9-88A6-CA872B6FE9AB}">
      <dgm:prSet/>
      <dgm:spPr/>
      <dgm:t>
        <a:bodyPr/>
        <a:lstStyle/>
        <a:p>
          <a:endParaRPr lang="ru-RU"/>
        </a:p>
      </dgm:t>
    </dgm:pt>
    <dgm:pt modelId="{C045BCB8-DB2F-4EE5-825E-172267D87820}" type="sibTrans" cxnId="{D3B8ABFA-644F-48E9-88A6-CA872B6FE9AB}">
      <dgm:prSet/>
      <dgm:spPr/>
      <dgm:t>
        <a:bodyPr/>
        <a:lstStyle/>
        <a:p>
          <a:endParaRPr lang="ru-RU"/>
        </a:p>
      </dgm:t>
    </dgm:pt>
    <dgm:pt modelId="{0FA90B39-FC28-4C88-9018-BA4DE145CF2D}" type="pres">
      <dgm:prSet presAssocID="{4B45CC3B-6DAF-410B-B0FC-C8C17DBFC774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CEEC89E-964F-44B7-BB19-5D4A065C3EF2}" type="pres">
      <dgm:prSet presAssocID="{4B2309DA-951C-4DF1-9FFF-57A86C910B5E}" presName="circle1" presStyleLbl="node1" presStyleIdx="0" presStyleCnt="2"/>
      <dgm:spPr/>
    </dgm:pt>
    <dgm:pt modelId="{B91716F7-090D-47D2-90A1-853430D4143E}" type="pres">
      <dgm:prSet presAssocID="{4B2309DA-951C-4DF1-9FFF-57A86C910B5E}" presName="space" presStyleCnt="0"/>
      <dgm:spPr/>
    </dgm:pt>
    <dgm:pt modelId="{07EF92F6-6407-4965-BD20-089588D78092}" type="pres">
      <dgm:prSet presAssocID="{4B2309DA-951C-4DF1-9FFF-57A86C910B5E}" presName="rect1" presStyleLbl="alignAcc1" presStyleIdx="0" presStyleCnt="2"/>
      <dgm:spPr/>
    </dgm:pt>
    <dgm:pt modelId="{9BF0C041-7BFF-4BD8-98C5-974B8D39081F}" type="pres">
      <dgm:prSet presAssocID="{871A460E-EC98-4156-8053-11215CF82FC1}" presName="vertSpace2" presStyleLbl="node1" presStyleIdx="0" presStyleCnt="2"/>
      <dgm:spPr/>
    </dgm:pt>
    <dgm:pt modelId="{4CC89407-C899-47A2-8AD9-D88D0E997E8A}" type="pres">
      <dgm:prSet presAssocID="{871A460E-EC98-4156-8053-11215CF82FC1}" presName="circle2" presStyleLbl="node1" presStyleIdx="1" presStyleCnt="2"/>
      <dgm:spPr/>
    </dgm:pt>
    <dgm:pt modelId="{E7F7441A-E8B6-43B8-AB1A-EDCA27056C6E}" type="pres">
      <dgm:prSet presAssocID="{871A460E-EC98-4156-8053-11215CF82FC1}" presName="rect2" presStyleLbl="alignAcc1" presStyleIdx="1" presStyleCnt="2"/>
      <dgm:spPr/>
    </dgm:pt>
    <dgm:pt modelId="{816020A2-2416-43DC-9F74-BBF10E4511B6}" type="pres">
      <dgm:prSet presAssocID="{4B2309DA-951C-4DF1-9FFF-57A86C910B5E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CEC5CAAC-9C26-432C-BBA0-6EA52009ACBE}" type="pres">
      <dgm:prSet presAssocID="{871A460E-EC98-4156-8053-11215CF82FC1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E95B90E0-68C6-437C-A68E-D7EEFF2375C7}" type="presOf" srcId="{4B45CC3B-6DAF-410B-B0FC-C8C17DBFC774}" destId="{0FA90B39-FC28-4C88-9018-BA4DE145CF2D}" srcOrd="0" destOrd="0" presId="urn:microsoft.com/office/officeart/2005/8/layout/target3"/>
    <dgm:cxn modelId="{CF668A5E-2049-496D-ACA6-042E47D226BB}" srcId="{4B45CC3B-6DAF-410B-B0FC-C8C17DBFC774}" destId="{4B2309DA-951C-4DF1-9FFF-57A86C910B5E}" srcOrd="0" destOrd="0" parTransId="{DE00F9BB-12DC-4355-A86D-B885DCEFF0F2}" sibTransId="{6F6935F0-7D6B-44B5-A6F6-273D516BF020}"/>
    <dgm:cxn modelId="{E9BCD7BB-6781-49F1-8E71-B2C1C086F027}" type="presOf" srcId="{4B2309DA-951C-4DF1-9FFF-57A86C910B5E}" destId="{816020A2-2416-43DC-9F74-BBF10E4511B6}" srcOrd="1" destOrd="0" presId="urn:microsoft.com/office/officeart/2005/8/layout/target3"/>
    <dgm:cxn modelId="{D3B8ABFA-644F-48E9-88A6-CA872B6FE9AB}" srcId="{4B45CC3B-6DAF-410B-B0FC-C8C17DBFC774}" destId="{871A460E-EC98-4156-8053-11215CF82FC1}" srcOrd="1" destOrd="0" parTransId="{2D42708E-76E2-4C6D-A141-63220A56217B}" sibTransId="{C045BCB8-DB2F-4EE5-825E-172267D87820}"/>
    <dgm:cxn modelId="{A3648927-5121-47BF-85A5-0F43AFE77E28}" type="presOf" srcId="{871A460E-EC98-4156-8053-11215CF82FC1}" destId="{CEC5CAAC-9C26-432C-BBA0-6EA52009ACBE}" srcOrd="1" destOrd="0" presId="urn:microsoft.com/office/officeart/2005/8/layout/target3"/>
    <dgm:cxn modelId="{0F854B67-EEA8-4F96-99F3-71CDDC435884}" type="presOf" srcId="{4B2309DA-951C-4DF1-9FFF-57A86C910B5E}" destId="{07EF92F6-6407-4965-BD20-089588D78092}" srcOrd="0" destOrd="0" presId="urn:microsoft.com/office/officeart/2005/8/layout/target3"/>
    <dgm:cxn modelId="{FA190447-4BE4-468C-B779-746AF938BBDC}" type="presOf" srcId="{871A460E-EC98-4156-8053-11215CF82FC1}" destId="{E7F7441A-E8B6-43B8-AB1A-EDCA27056C6E}" srcOrd="0" destOrd="0" presId="urn:microsoft.com/office/officeart/2005/8/layout/target3"/>
    <dgm:cxn modelId="{E69E3C79-4D34-45A9-8857-A658E20D3CD5}" type="presParOf" srcId="{0FA90B39-FC28-4C88-9018-BA4DE145CF2D}" destId="{2CEEC89E-964F-44B7-BB19-5D4A065C3EF2}" srcOrd="0" destOrd="0" presId="urn:microsoft.com/office/officeart/2005/8/layout/target3"/>
    <dgm:cxn modelId="{470E007A-F0BF-4D32-888B-1C2E0BFFDE4C}" type="presParOf" srcId="{0FA90B39-FC28-4C88-9018-BA4DE145CF2D}" destId="{B91716F7-090D-47D2-90A1-853430D4143E}" srcOrd="1" destOrd="0" presId="urn:microsoft.com/office/officeart/2005/8/layout/target3"/>
    <dgm:cxn modelId="{7F05E9E9-4494-4A34-ACC8-B81B3E58FC14}" type="presParOf" srcId="{0FA90B39-FC28-4C88-9018-BA4DE145CF2D}" destId="{07EF92F6-6407-4965-BD20-089588D78092}" srcOrd="2" destOrd="0" presId="urn:microsoft.com/office/officeart/2005/8/layout/target3"/>
    <dgm:cxn modelId="{523DC756-0F9A-48D8-BBEF-F019288DAAAB}" type="presParOf" srcId="{0FA90B39-FC28-4C88-9018-BA4DE145CF2D}" destId="{9BF0C041-7BFF-4BD8-98C5-974B8D39081F}" srcOrd="3" destOrd="0" presId="urn:microsoft.com/office/officeart/2005/8/layout/target3"/>
    <dgm:cxn modelId="{69427A61-652D-4BA1-92F2-CC9820E0F2E6}" type="presParOf" srcId="{0FA90B39-FC28-4C88-9018-BA4DE145CF2D}" destId="{4CC89407-C899-47A2-8AD9-D88D0E997E8A}" srcOrd="4" destOrd="0" presId="urn:microsoft.com/office/officeart/2005/8/layout/target3"/>
    <dgm:cxn modelId="{2F0BFDCA-258F-4634-A820-39C9752503A7}" type="presParOf" srcId="{0FA90B39-FC28-4C88-9018-BA4DE145CF2D}" destId="{E7F7441A-E8B6-43B8-AB1A-EDCA27056C6E}" srcOrd="5" destOrd="0" presId="urn:microsoft.com/office/officeart/2005/8/layout/target3"/>
    <dgm:cxn modelId="{77CD9BC4-6228-4213-A76A-A11290492D96}" type="presParOf" srcId="{0FA90B39-FC28-4C88-9018-BA4DE145CF2D}" destId="{816020A2-2416-43DC-9F74-BBF10E4511B6}" srcOrd="6" destOrd="0" presId="urn:microsoft.com/office/officeart/2005/8/layout/target3"/>
    <dgm:cxn modelId="{74AA6E34-7DC9-47C5-9067-D5A81D4A1B5E}" type="presParOf" srcId="{0FA90B39-FC28-4C88-9018-BA4DE145CF2D}" destId="{CEC5CAAC-9C26-432C-BBA0-6EA52009ACBE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B1EA3E-33B8-4236-89EB-368F358A44E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45E0DC-90C8-4268-BE18-859D3512CD8E}">
      <dgm:prSet/>
      <dgm:spPr/>
      <dgm:t>
        <a:bodyPr/>
        <a:lstStyle/>
        <a:p>
          <a:pPr rtl="0"/>
          <a:r>
            <a:rPr lang="ru-RU" b="1" dirty="0" err="1" smtClean="0">
              <a:solidFill>
                <a:schemeClr val="tx1"/>
              </a:solidFill>
            </a:rPr>
            <a:t>Розливанням</a:t>
          </a:r>
          <a:r>
            <a:rPr lang="ru-RU" b="1" dirty="0" smtClean="0">
              <a:solidFill>
                <a:schemeClr val="tx1"/>
              </a:solidFill>
            </a:rPr>
            <a:t> бурового </a:t>
          </a:r>
          <a:r>
            <a:rPr lang="ru-RU" b="1" dirty="0" err="1" smtClean="0">
              <a:solidFill>
                <a:schemeClr val="tx1"/>
              </a:solidFill>
            </a:rPr>
            <a:t>розчину</a:t>
          </a:r>
          <a:r>
            <a:rPr lang="ru-RU" b="1" dirty="0" smtClean="0">
              <a:solidFill>
                <a:schemeClr val="tx1"/>
              </a:solidFill>
            </a:rPr>
            <a:t>, </a:t>
          </a:r>
          <a:r>
            <a:rPr lang="ru-RU" b="1" dirty="0" err="1" smtClean="0">
              <a:solidFill>
                <a:schemeClr val="tx1"/>
              </a:solidFill>
            </a:rPr>
            <a:t>зворотнім</a:t>
          </a:r>
          <a:r>
            <a:rPr lang="ru-RU" b="1" dirty="0" smtClean="0">
              <a:solidFill>
                <a:schemeClr val="tx1"/>
              </a:solidFill>
            </a:rPr>
            <a:t> потоком, </a:t>
          </a:r>
          <a:r>
            <a:rPr lang="ru-RU" b="1" dirty="0" err="1" smtClean="0">
              <a:solidFill>
                <a:schemeClr val="tx1"/>
              </a:solidFill>
            </a:rPr>
            <a:t>витіканням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з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транспортних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засобів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під</a:t>
          </a:r>
          <a:r>
            <a:rPr lang="ru-RU" b="1" dirty="0" smtClean="0">
              <a:solidFill>
                <a:schemeClr val="tx1"/>
              </a:solidFill>
            </a:rPr>
            <a:t> час </a:t>
          </a:r>
          <a:r>
            <a:rPr lang="ru-RU" b="1" dirty="0" err="1" smtClean="0">
              <a:solidFill>
                <a:schemeClr val="tx1"/>
              </a:solidFill>
            </a:rPr>
            <a:t>перевезення</a:t>
          </a:r>
          <a:r>
            <a:rPr lang="ru-RU" b="1" dirty="0" smtClean="0">
              <a:solidFill>
                <a:schemeClr val="tx1"/>
              </a:solidFill>
            </a:rPr>
            <a:t>.</a:t>
          </a:r>
          <a:endParaRPr lang="ru-RU" b="1" dirty="0">
            <a:solidFill>
              <a:schemeClr val="tx1"/>
            </a:solidFill>
          </a:endParaRPr>
        </a:p>
      </dgm:t>
    </dgm:pt>
    <dgm:pt modelId="{32B52891-7849-4FF3-9492-B28BC52F1A45}" type="parTrans" cxnId="{E121ABE8-14CD-4EEA-A13C-171C5871FDBD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0E8493DE-3575-4F16-9C76-5CC1470EABFE}" type="sibTrans" cxnId="{E121ABE8-14CD-4EEA-A13C-171C5871FDBD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16BBA32A-D1A3-4B10-8A33-9C50A1C84125}">
      <dgm:prSet/>
      <dgm:spPr/>
      <dgm:t>
        <a:bodyPr/>
        <a:lstStyle/>
        <a:p>
          <a:pPr rtl="0"/>
          <a:r>
            <a:rPr lang="ru-RU" b="1" dirty="0" err="1" smtClean="0">
              <a:solidFill>
                <a:schemeClr val="tx1"/>
              </a:solidFill>
            </a:rPr>
            <a:t>Аваріями</a:t>
          </a:r>
          <a:r>
            <a:rPr lang="ru-RU" b="1" dirty="0" smtClean="0">
              <a:solidFill>
                <a:schemeClr val="tx1"/>
              </a:solidFill>
            </a:rPr>
            <a:t>, </a:t>
          </a:r>
          <a:r>
            <a:rPr lang="ru-RU" b="1" dirty="0" err="1" smtClean="0">
              <a:solidFill>
                <a:schemeClr val="tx1"/>
              </a:solidFill>
            </a:rPr>
            <a:t>спричиненими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непрофесійними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діями</a:t>
          </a:r>
          <a:r>
            <a:rPr lang="ru-RU" b="1" dirty="0" smtClean="0">
              <a:solidFill>
                <a:schemeClr val="tx1"/>
              </a:solidFill>
            </a:rPr>
            <a:t> персоналу </a:t>
          </a:r>
          <a:r>
            <a:rPr lang="ru-RU" b="1" dirty="0" err="1" smtClean="0">
              <a:solidFill>
                <a:schemeClr val="tx1"/>
              </a:solidFill>
            </a:rPr>
            <a:t>або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застарілою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технікою</a:t>
          </a:r>
          <a:r>
            <a:rPr lang="ru-RU" b="1" dirty="0" smtClean="0">
              <a:solidFill>
                <a:schemeClr val="tx1"/>
              </a:solidFill>
            </a:rPr>
            <a:t>.</a:t>
          </a:r>
          <a:endParaRPr lang="ru-RU" b="1" dirty="0">
            <a:solidFill>
              <a:schemeClr val="tx1"/>
            </a:solidFill>
          </a:endParaRPr>
        </a:p>
      </dgm:t>
    </dgm:pt>
    <dgm:pt modelId="{9866DD30-8848-4C75-AC98-3FABCCBC7777}" type="parTrans" cxnId="{69B730F7-8469-4964-9596-E2A1BBE1F3FC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0AA97CE0-8C54-4163-A658-8DA691F88F31}" type="sibTrans" cxnId="{69B730F7-8469-4964-9596-E2A1BBE1F3FC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E7163363-FEDB-4FD4-8EEA-A5C77F421CF0}">
      <dgm:prSet/>
      <dgm:spPr/>
      <dgm:t>
        <a:bodyPr/>
        <a:lstStyle/>
        <a:p>
          <a:pPr rtl="0"/>
          <a:r>
            <a:rPr lang="ru-RU" b="1" dirty="0" err="1" smtClean="0">
              <a:solidFill>
                <a:schemeClr val="tx1"/>
              </a:solidFill>
            </a:rPr>
            <a:t>Протіканнями</a:t>
          </a:r>
          <a:r>
            <a:rPr lang="ru-RU" b="1" dirty="0" smtClean="0">
              <a:solidFill>
                <a:schemeClr val="tx1"/>
              </a:solidFill>
            </a:rPr>
            <a:t>, </a:t>
          </a:r>
          <a:r>
            <a:rPr lang="ru-RU" b="1" dirty="0" err="1" smtClean="0">
              <a:solidFill>
                <a:schemeClr val="tx1"/>
              </a:solidFill>
            </a:rPr>
            <a:t>спричиненими</a:t>
          </a:r>
          <a:r>
            <a:rPr lang="ru-RU" b="1" dirty="0" smtClean="0">
              <a:solidFill>
                <a:schemeClr val="tx1"/>
              </a:solidFill>
            </a:rPr>
            <a:t> дефектами обсадки </a:t>
          </a:r>
          <a:r>
            <a:rPr lang="ru-RU" b="1" dirty="0" err="1" smtClean="0">
              <a:solidFill>
                <a:schemeClr val="tx1"/>
              </a:solidFill>
            </a:rPr>
            <a:t>свердловини</a:t>
          </a:r>
          <a:r>
            <a:rPr lang="ru-RU" b="1" dirty="0" smtClean="0">
              <a:solidFill>
                <a:schemeClr val="tx1"/>
              </a:solidFill>
            </a:rPr>
            <a:t>: </a:t>
          </a:r>
          <a:r>
            <a:rPr lang="ru-RU" b="1" dirty="0" err="1" smtClean="0">
              <a:solidFill>
                <a:schemeClr val="tx1"/>
              </a:solidFill>
            </a:rPr>
            <a:t>документи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свідчать</a:t>
          </a:r>
          <a:r>
            <a:rPr lang="ru-RU" b="1" dirty="0" smtClean="0">
              <a:solidFill>
                <a:schemeClr val="tx1"/>
              </a:solidFill>
            </a:rPr>
            <a:t>, </a:t>
          </a:r>
          <a:r>
            <a:rPr lang="ru-RU" b="1" dirty="0" err="1" smtClean="0">
              <a:solidFill>
                <a:schemeClr val="tx1"/>
              </a:solidFill>
            </a:rPr>
            <a:t>що</a:t>
          </a:r>
          <a:r>
            <a:rPr lang="ru-RU" b="1" dirty="0" smtClean="0">
              <a:solidFill>
                <a:schemeClr val="tx1"/>
              </a:solidFill>
            </a:rPr>
            <a:t> 6% </a:t>
          </a:r>
          <a:r>
            <a:rPr lang="ru-RU" b="1" dirty="0" err="1" smtClean="0">
              <a:solidFill>
                <a:schemeClr val="tx1"/>
              </a:solidFill>
            </a:rPr>
            <a:t>свердловин</a:t>
          </a:r>
          <a:r>
            <a:rPr lang="ru-RU" b="1" dirty="0" smtClean="0">
              <a:solidFill>
                <a:schemeClr val="tx1"/>
              </a:solidFill>
            </a:rPr>
            <a:t> для </a:t>
          </a:r>
          <a:r>
            <a:rPr lang="ru-RU" b="1" dirty="0" err="1" smtClean="0">
              <a:solidFill>
                <a:schemeClr val="tx1"/>
              </a:solidFill>
            </a:rPr>
            <a:t>гідророзриву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виходять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з</a:t>
          </a:r>
          <a:r>
            <a:rPr lang="ru-RU" b="1" dirty="0" smtClean="0">
              <a:solidFill>
                <a:schemeClr val="tx1"/>
              </a:solidFill>
            </a:rPr>
            <a:t> ладу </a:t>
          </a:r>
          <a:r>
            <a:rPr lang="ru-RU" b="1" dirty="0" err="1" smtClean="0">
              <a:solidFill>
                <a:schemeClr val="tx1"/>
              </a:solidFill>
            </a:rPr>
            <a:t>відразу</a:t>
          </a:r>
          <a:r>
            <a:rPr lang="ru-RU" b="1" dirty="0" smtClean="0">
              <a:solidFill>
                <a:schemeClr val="tx1"/>
              </a:solidFill>
            </a:rPr>
            <a:t>, а 50% — </a:t>
          </a:r>
          <a:r>
            <a:rPr lang="ru-RU" b="1" dirty="0" err="1" smtClean="0">
              <a:solidFill>
                <a:schemeClr val="tx1"/>
              </a:solidFill>
            </a:rPr>
            <a:t>протягом</a:t>
          </a:r>
          <a:r>
            <a:rPr lang="ru-RU" b="1" dirty="0" smtClean="0">
              <a:solidFill>
                <a:schemeClr val="tx1"/>
              </a:solidFill>
            </a:rPr>
            <a:t> 15 </a:t>
          </a:r>
          <a:r>
            <a:rPr lang="ru-RU" b="1" dirty="0" err="1" smtClean="0">
              <a:solidFill>
                <a:schemeClr val="tx1"/>
              </a:solidFill>
            </a:rPr>
            <a:t>років</a:t>
          </a:r>
          <a:r>
            <a:rPr lang="ru-RU" b="1" dirty="0" smtClean="0">
              <a:solidFill>
                <a:schemeClr val="tx1"/>
              </a:solidFill>
            </a:rPr>
            <a:t>.</a:t>
          </a:r>
          <a:endParaRPr lang="ru-RU" b="1" dirty="0">
            <a:solidFill>
              <a:schemeClr val="tx1"/>
            </a:solidFill>
          </a:endParaRPr>
        </a:p>
      </dgm:t>
    </dgm:pt>
    <dgm:pt modelId="{8C2415CF-C1B4-46A1-AA6D-58B65E541EFA}" type="parTrans" cxnId="{66A7293E-937A-435E-B64E-7650A79C0DA6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BC3B3D16-6515-44D1-94F7-DD31FC517F60}" type="sibTrans" cxnId="{66A7293E-937A-435E-B64E-7650A79C0DA6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A5B1CCD6-2DEA-4C45-957A-DD77F3DBAF2B}">
      <dgm:prSet/>
      <dgm:spPr/>
      <dgm:t>
        <a:bodyPr/>
        <a:lstStyle/>
        <a:p>
          <a:pPr rtl="0"/>
          <a:r>
            <a:rPr lang="ru-RU" b="1" dirty="0" err="1" smtClean="0">
              <a:solidFill>
                <a:schemeClr val="tx1"/>
              </a:solidFill>
            </a:rPr>
            <a:t>Протіканнями</a:t>
          </a:r>
          <a:r>
            <a:rPr lang="ru-RU" b="1" dirty="0" smtClean="0">
              <a:solidFill>
                <a:schemeClr val="tx1"/>
              </a:solidFill>
            </a:rPr>
            <a:t>, </a:t>
          </a:r>
          <a:r>
            <a:rPr lang="ru-RU" b="1" dirty="0" err="1" smtClean="0">
              <a:solidFill>
                <a:schemeClr val="tx1"/>
              </a:solidFill>
            </a:rPr>
            <a:t>які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сталися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під</a:t>
          </a:r>
          <a:r>
            <a:rPr lang="ru-RU" b="1" dirty="0" smtClean="0">
              <a:solidFill>
                <a:schemeClr val="tx1"/>
              </a:solidFill>
            </a:rPr>
            <a:t> землею, через </a:t>
          </a:r>
          <a:r>
            <a:rPr lang="ru-RU" b="1" dirty="0" err="1" smtClean="0">
              <a:solidFill>
                <a:schemeClr val="tx1"/>
              </a:solidFill>
            </a:rPr>
            <a:t>природні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або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штучні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тріщини</a:t>
          </a:r>
          <a:r>
            <a:rPr lang="ru-RU" b="1" dirty="0" smtClean="0">
              <a:solidFill>
                <a:schemeClr val="tx1"/>
              </a:solidFill>
            </a:rPr>
            <a:t> та ходи. </a:t>
          </a:r>
          <a:r>
            <a:rPr lang="ru-RU" b="1" dirty="0" err="1" smtClean="0">
              <a:solidFill>
                <a:schemeClr val="tx1"/>
              </a:solidFill>
            </a:rPr>
            <a:t>Більша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частина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рідини</a:t>
          </a:r>
          <a:r>
            <a:rPr lang="ru-RU" b="1" dirty="0" smtClean="0">
              <a:solidFill>
                <a:schemeClr val="tx1"/>
              </a:solidFill>
            </a:rPr>
            <a:t> для </a:t>
          </a:r>
          <a:r>
            <a:rPr lang="ru-RU" b="1" dirty="0" err="1" smtClean="0">
              <a:solidFill>
                <a:schemeClr val="tx1"/>
              </a:solidFill>
            </a:rPr>
            <a:t>фрекінгу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залишається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під</a:t>
          </a:r>
          <a:r>
            <a:rPr lang="ru-RU" b="1" dirty="0" smtClean="0">
              <a:solidFill>
                <a:schemeClr val="tx1"/>
              </a:solidFill>
            </a:rPr>
            <a:t> землею. </a:t>
          </a:r>
          <a:r>
            <a:rPr lang="ru-RU" b="1" dirty="0" err="1" smtClean="0">
              <a:solidFill>
                <a:schemeClr val="tx1"/>
              </a:solidFill>
            </a:rPr>
            <a:t>Дослідження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показують</a:t>
          </a:r>
          <a:r>
            <a:rPr lang="ru-RU" b="1" dirty="0" smtClean="0">
              <a:solidFill>
                <a:schemeClr val="tx1"/>
              </a:solidFill>
            </a:rPr>
            <a:t>, </a:t>
          </a:r>
          <a:r>
            <a:rPr lang="ru-RU" b="1" dirty="0" err="1" smtClean="0">
              <a:solidFill>
                <a:schemeClr val="tx1"/>
              </a:solidFill>
            </a:rPr>
            <a:t>що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ця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рідина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може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мігрувати</a:t>
          </a:r>
          <a:r>
            <a:rPr lang="ru-RU" b="1" dirty="0" smtClean="0">
              <a:solidFill>
                <a:schemeClr val="tx1"/>
              </a:solidFill>
            </a:rPr>
            <a:t> до </a:t>
          </a:r>
          <a:r>
            <a:rPr lang="ru-RU" b="1" dirty="0" err="1" smtClean="0">
              <a:solidFill>
                <a:schemeClr val="tx1"/>
              </a:solidFill>
            </a:rPr>
            <a:t>природних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запасів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питної</a:t>
          </a:r>
          <a:r>
            <a:rPr lang="ru-RU" b="1" dirty="0" smtClean="0">
              <a:solidFill>
                <a:schemeClr val="tx1"/>
              </a:solidFill>
            </a:rPr>
            <a:t> води за </a:t>
          </a:r>
          <a:r>
            <a:rPr lang="ru-RU" b="1" dirty="0" err="1" smtClean="0">
              <a:solidFill>
                <a:schemeClr val="tx1"/>
              </a:solidFill>
            </a:rPr>
            <a:t>кілька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років</a:t>
          </a:r>
          <a:r>
            <a:rPr lang="ru-RU" b="1" dirty="0" smtClean="0">
              <a:solidFill>
                <a:schemeClr val="tx1"/>
              </a:solidFill>
            </a:rPr>
            <a:t>.</a:t>
          </a:r>
          <a:endParaRPr lang="ru-RU" b="1" dirty="0">
            <a:solidFill>
              <a:schemeClr val="tx1"/>
            </a:solidFill>
          </a:endParaRPr>
        </a:p>
      </dgm:t>
    </dgm:pt>
    <dgm:pt modelId="{2019E29C-399D-423D-B19B-6E3FEACE72BC}" type="parTrans" cxnId="{2FD6E043-CF65-4104-926D-1958897ADF9F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49F55D21-6157-4806-907C-9AF2CCFB9BA8}" type="sibTrans" cxnId="{2FD6E043-CF65-4104-926D-1958897ADF9F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F6C614BC-6A84-4BC4-B0D3-1264B79204B4}" type="pres">
      <dgm:prSet presAssocID="{84B1EA3E-33B8-4236-89EB-368F358A44E6}" presName="diagram" presStyleCnt="0">
        <dgm:presLayoutVars>
          <dgm:dir/>
          <dgm:resizeHandles val="exact"/>
        </dgm:presLayoutVars>
      </dgm:prSet>
      <dgm:spPr/>
    </dgm:pt>
    <dgm:pt modelId="{F4EAC2B9-18D5-4A8C-94EC-792348F7AF2C}" type="pres">
      <dgm:prSet presAssocID="{CF45E0DC-90C8-4268-BE18-859D3512CD8E}" presName="node" presStyleLbl="node1" presStyleIdx="0" presStyleCnt="4">
        <dgm:presLayoutVars>
          <dgm:bulletEnabled val="1"/>
        </dgm:presLayoutVars>
      </dgm:prSet>
      <dgm:spPr/>
    </dgm:pt>
    <dgm:pt modelId="{294D94A1-BA4D-435E-AC00-33E5659DF317}" type="pres">
      <dgm:prSet presAssocID="{0E8493DE-3575-4F16-9C76-5CC1470EABFE}" presName="sibTrans" presStyleCnt="0"/>
      <dgm:spPr/>
    </dgm:pt>
    <dgm:pt modelId="{09768B0E-9FDA-4FF3-8FEB-F59BE06A0DF4}" type="pres">
      <dgm:prSet presAssocID="{16BBA32A-D1A3-4B10-8A33-9C50A1C84125}" presName="node" presStyleLbl="node1" presStyleIdx="1" presStyleCnt="4">
        <dgm:presLayoutVars>
          <dgm:bulletEnabled val="1"/>
        </dgm:presLayoutVars>
      </dgm:prSet>
      <dgm:spPr/>
    </dgm:pt>
    <dgm:pt modelId="{7BE03137-FEF2-412F-A516-C05223BE5324}" type="pres">
      <dgm:prSet presAssocID="{0AA97CE0-8C54-4163-A658-8DA691F88F31}" presName="sibTrans" presStyleCnt="0"/>
      <dgm:spPr/>
    </dgm:pt>
    <dgm:pt modelId="{50FE008C-7DC3-4EFE-A49F-8EFC05B493A5}" type="pres">
      <dgm:prSet presAssocID="{E7163363-FEDB-4FD4-8EEA-A5C77F421CF0}" presName="node" presStyleLbl="node1" presStyleIdx="2" presStyleCnt="4">
        <dgm:presLayoutVars>
          <dgm:bulletEnabled val="1"/>
        </dgm:presLayoutVars>
      </dgm:prSet>
      <dgm:spPr/>
    </dgm:pt>
    <dgm:pt modelId="{24F6AED2-A6F2-470F-81EB-933E2A25E52B}" type="pres">
      <dgm:prSet presAssocID="{BC3B3D16-6515-44D1-94F7-DD31FC517F60}" presName="sibTrans" presStyleCnt="0"/>
      <dgm:spPr/>
    </dgm:pt>
    <dgm:pt modelId="{96647A3A-02EF-4B0A-8A3D-8E64B627AE04}" type="pres">
      <dgm:prSet presAssocID="{A5B1CCD6-2DEA-4C45-957A-DD77F3DBAF2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D6E043-CF65-4104-926D-1958897ADF9F}" srcId="{84B1EA3E-33B8-4236-89EB-368F358A44E6}" destId="{A5B1CCD6-2DEA-4C45-957A-DD77F3DBAF2B}" srcOrd="3" destOrd="0" parTransId="{2019E29C-399D-423D-B19B-6E3FEACE72BC}" sibTransId="{49F55D21-6157-4806-907C-9AF2CCFB9BA8}"/>
    <dgm:cxn modelId="{EA5F1ACB-8297-40FE-8459-D66EC9FEEFE3}" type="presOf" srcId="{84B1EA3E-33B8-4236-89EB-368F358A44E6}" destId="{F6C614BC-6A84-4BC4-B0D3-1264B79204B4}" srcOrd="0" destOrd="0" presId="urn:microsoft.com/office/officeart/2005/8/layout/default"/>
    <dgm:cxn modelId="{66A7293E-937A-435E-B64E-7650A79C0DA6}" srcId="{84B1EA3E-33B8-4236-89EB-368F358A44E6}" destId="{E7163363-FEDB-4FD4-8EEA-A5C77F421CF0}" srcOrd="2" destOrd="0" parTransId="{8C2415CF-C1B4-46A1-AA6D-58B65E541EFA}" sibTransId="{BC3B3D16-6515-44D1-94F7-DD31FC517F60}"/>
    <dgm:cxn modelId="{0C485A60-042E-4CDB-91E5-136AB347AF1B}" type="presOf" srcId="{E7163363-FEDB-4FD4-8EEA-A5C77F421CF0}" destId="{50FE008C-7DC3-4EFE-A49F-8EFC05B493A5}" srcOrd="0" destOrd="0" presId="urn:microsoft.com/office/officeart/2005/8/layout/default"/>
    <dgm:cxn modelId="{89DBB62E-C1A6-4917-9C05-68BF0E30BF18}" type="presOf" srcId="{A5B1CCD6-2DEA-4C45-957A-DD77F3DBAF2B}" destId="{96647A3A-02EF-4B0A-8A3D-8E64B627AE04}" srcOrd="0" destOrd="0" presId="urn:microsoft.com/office/officeart/2005/8/layout/default"/>
    <dgm:cxn modelId="{E121ABE8-14CD-4EEA-A13C-171C5871FDBD}" srcId="{84B1EA3E-33B8-4236-89EB-368F358A44E6}" destId="{CF45E0DC-90C8-4268-BE18-859D3512CD8E}" srcOrd="0" destOrd="0" parTransId="{32B52891-7849-4FF3-9492-B28BC52F1A45}" sibTransId="{0E8493DE-3575-4F16-9C76-5CC1470EABFE}"/>
    <dgm:cxn modelId="{61BE92DC-C56E-4970-9A48-F44113560EBC}" type="presOf" srcId="{16BBA32A-D1A3-4B10-8A33-9C50A1C84125}" destId="{09768B0E-9FDA-4FF3-8FEB-F59BE06A0DF4}" srcOrd="0" destOrd="0" presId="urn:microsoft.com/office/officeart/2005/8/layout/default"/>
    <dgm:cxn modelId="{69B730F7-8469-4964-9596-E2A1BBE1F3FC}" srcId="{84B1EA3E-33B8-4236-89EB-368F358A44E6}" destId="{16BBA32A-D1A3-4B10-8A33-9C50A1C84125}" srcOrd="1" destOrd="0" parTransId="{9866DD30-8848-4C75-AC98-3FABCCBC7777}" sibTransId="{0AA97CE0-8C54-4163-A658-8DA691F88F31}"/>
    <dgm:cxn modelId="{C0264F35-F2AB-4F6E-ABCD-582716DCE567}" type="presOf" srcId="{CF45E0DC-90C8-4268-BE18-859D3512CD8E}" destId="{F4EAC2B9-18D5-4A8C-94EC-792348F7AF2C}" srcOrd="0" destOrd="0" presId="urn:microsoft.com/office/officeart/2005/8/layout/default"/>
    <dgm:cxn modelId="{1880345D-245B-4F30-8D1F-AC6B73B42FA6}" type="presParOf" srcId="{F6C614BC-6A84-4BC4-B0D3-1264B79204B4}" destId="{F4EAC2B9-18D5-4A8C-94EC-792348F7AF2C}" srcOrd="0" destOrd="0" presId="urn:microsoft.com/office/officeart/2005/8/layout/default"/>
    <dgm:cxn modelId="{148CE136-A473-40EC-B599-B37F0FF71931}" type="presParOf" srcId="{F6C614BC-6A84-4BC4-B0D3-1264B79204B4}" destId="{294D94A1-BA4D-435E-AC00-33E5659DF317}" srcOrd="1" destOrd="0" presId="urn:microsoft.com/office/officeart/2005/8/layout/default"/>
    <dgm:cxn modelId="{E1CD36A5-04D2-480F-9D8B-DF939227514E}" type="presParOf" srcId="{F6C614BC-6A84-4BC4-B0D3-1264B79204B4}" destId="{09768B0E-9FDA-4FF3-8FEB-F59BE06A0DF4}" srcOrd="2" destOrd="0" presId="urn:microsoft.com/office/officeart/2005/8/layout/default"/>
    <dgm:cxn modelId="{E93D55B9-29F6-4EF4-8E2D-F3EA275D271B}" type="presParOf" srcId="{F6C614BC-6A84-4BC4-B0D3-1264B79204B4}" destId="{7BE03137-FEF2-412F-A516-C05223BE5324}" srcOrd="3" destOrd="0" presId="urn:microsoft.com/office/officeart/2005/8/layout/default"/>
    <dgm:cxn modelId="{C53CBFE7-DB9F-421D-9A3F-02ACA6AC2504}" type="presParOf" srcId="{F6C614BC-6A84-4BC4-B0D3-1264B79204B4}" destId="{50FE008C-7DC3-4EFE-A49F-8EFC05B493A5}" srcOrd="4" destOrd="0" presId="urn:microsoft.com/office/officeart/2005/8/layout/default"/>
    <dgm:cxn modelId="{05472590-A77F-45FF-8404-ED23348C5E9B}" type="presParOf" srcId="{F6C614BC-6A84-4BC4-B0D3-1264B79204B4}" destId="{24F6AED2-A6F2-470F-81EB-933E2A25E52B}" srcOrd="5" destOrd="0" presId="urn:microsoft.com/office/officeart/2005/8/layout/default"/>
    <dgm:cxn modelId="{26A0565A-092E-4432-8FBF-221450329876}" type="presParOf" srcId="{F6C614BC-6A84-4BC4-B0D3-1264B79204B4}" destId="{96647A3A-02EF-4B0A-8A3D-8E64B627AE0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AFCDC95-88F0-4E93-A103-4AA9A6F70773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9ED74F18-0867-4EAD-8E06-B065C528B149}">
      <dgm:prSet/>
      <dgm:spPr/>
      <dgm:t>
        <a:bodyPr/>
        <a:lstStyle/>
        <a:p>
          <a:pPr rtl="0"/>
          <a:r>
            <a:rPr lang="ru-RU" b="1" dirty="0" err="1" smtClean="0">
              <a:solidFill>
                <a:schemeClr val="tx1"/>
              </a:solidFill>
            </a:rPr>
            <a:t>видобуток</a:t>
          </a:r>
          <a:r>
            <a:rPr lang="ru-RU" b="1" dirty="0" smtClean="0">
              <a:solidFill>
                <a:schemeClr val="tx1"/>
              </a:solidFill>
            </a:rPr>
            <a:t> сланцевого газу –</a:t>
          </a:r>
          <a:r>
            <a:rPr lang="ru-RU" b="1" dirty="0" err="1" smtClean="0">
              <a:solidFill>
                <a:schemeClr val="tx1"/>
              </a:solidFill>
            </a:rPr>
            <a:t>високотехнологічний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процес</a:t>
          </a:r>
          <a:r>
            <a:rPr lang="ru-RU" b="1" dirty="0" smtClean="0">
              <a:solidFill>
                <a:schemeClr val="tx1"/>
              </a:solidFill>
            </a:rPr>
            <a:t>, </a:t>
          </a:r>
          <a:r>
            <a:rPr lang="ru-RU" b="1" dirty="0" err="1" smtClean="0">
              <a:solidFill>
                <a:schemeClr val="tx1"/>
              </a:solidFill>
            </a:rPr>
            <a:t>необхідне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потужне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обладнання</a:t>
          </a:r>
          <a:r>
            <a:rPr lang="ru-RU" b="1" dirty="0" smtClean="0">
              <a:solidFill>
                <a:schemeClr val="tx1"/>
              </a:solidFill>
            </a:rPr>
            <a:t>, </a:t>
          </a:r>
          <a:r>
            <a:rPr lang="ru-RU" b="1" dirty="0" err="1" smtClean="0">
              <a:solidFill>
                <a:schemeClr val="tx1"/>
              </a:solidFill>
            </a:rPr>
            <a:t>висококваліфікований</a:t>
          </a:r>
          <a:r>
            <a:rPr lang="ru-RU" b="1" dirty="0" smtClean="0">
              <a:solidFill>
                <a:schemeClr val="tx1"/>
              </a:solidFill>
            </a:rPr>
            <a:t> персонал та </a:t>
          </a:r>
          <a:r>
            <a:rPr lang="ru-RU" b="1" dirty="0" err="1" smtClean="0">
              <a:solidFill>
                <a:schemeClr val="tx1"/>
              </a:solidFill>
            </a:rPr>
            <a:t>значні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інвестиції</a:t>
          </a:r>
          <a:endParaRPr lang="ru-RU" b="1" dirty="0">
            <a:solidFill>
              <a:schemeClr val="tx1"/>
            </a:solidFill>
          </a:endParaRPr>
        </a:p>
      </dgm:t>
    </dgm:pt>
    <dgm:pt modelId="{EE9CE40D-7C38-4484-B57F-3929909589EB}" type="parTrans" cxnId="{18FD1C41-6F1A-40A4-AF5E-267F08D452BB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4C46A971-A71A-48F0-8875-42C4984E68EB}" type="sibTrans" cxnId="{18FD1C41-6F1A-40A4-AF5E-267F08D452BB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1A990307-3D7A-4A2B-AAA2-2346595A091C}">
      <dgm:prSet/>
      <dgm:spPr/>
      <dgm:t>
        <a:bodyPr/>
        <a:lstStyle/>
        <a:p>
          <a:pPr rtl="0"/>
          <a:r>
            <a:rPr lang="ru-RU" b="1" dirty="0" err="1" smtClean="0">
              <a:solidFill>
                <a:schemeClr val="tx1"/>
              </a:solidFill>
            </a:rPr>
            <a:t>малий</a:t>
          </a:r>
          <a:r>
            <a:rPr lang="ru-RU" b="1" dirty="0" smtClean="0">
              <a:solidFill>
                <a:schemeClr val="tx1"/>
              </a:solidFill>
            </a:rPr>
            <a:t> строк </a:t>
          </a:r>
          <a:r>
            <a:rPr lang="ru-RU" b="1" dirty="0" err="1" smtClean="0">
              <a:solidFill>
                <a:schemeClr val="tx1"/>
              </a:solidFill>
            </a:rPr>
            <a:t>функціонування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свердловин</a:t>
          </a:r>
          <a:r>
            <a:rPr lang="ru-RU" b="1" dirty="0" smtClean="0">
              <a:solidFill>
                <a:schemeClr val="tx1"/>
              </a:solidFill>
            </a:rPr>
            <a:t> </a:t>
          </a:r>
          <a:endParaRPr lang="ru-RU" b="1" dirty="0">
            <a:solidFill>
              <a:schemeClr val="tx1"/>
            </a:solidFill>
          </a:endParaRPr>
        </a:p>
      </dgm:t>
    </dgm:pt>
    <dgm:pt modelId="{9F9C7F4F-F4F9-4468-A76D-39F165EA3066}" type="parTrans" cxnId="{9EECC567-C7DD-4A7D-9EB8-918F7C329522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C4DD14E8-545F-4B82-B397-49FC54BB700F}" type="sibTrans" cxnId="{9EECC567-C7DD-4A7D-9EB8-918F7C329522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1E2C225C-6C79-442B-8131-D4133062D08B}">
      <dgm:prSet/>
      <dgm:spPr/>
      <dgm:t>
        <a:bodyPr/>
        <a:lstStyle/>
        <a:p>
          <a:pPr rtl="0"/>
          <a:r>
            <a:rPr lang="ru-RU" b="1" dirty="0" err="1" smtClean="0">
              <a:solidFill>
                <a:schemeClr val="tx1"/>
              </a:solidFill>
            </a:rPr>
            <a:t>висока</a:t>
          </a:r>
          <a:r>
            <a:rPr lang="ru-RU" b="1" dirty="0" smtClean="0">
              <a:solidFill>
                <a:schemeClr val="tx1"/>
              </a:solidFill>
            </a:rPr>
            <a:t>, </a:t>
          </a:r>
          <a:r>
            <a:rPr lang="ru-RU" b="1" dirty="0" err="1" smtClean="0">
              <a:solidFill>
                <a:schemeClr val="tx1"/>
              </a:solidFill>
            </a:rPr>
            <a:t>порівняно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з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природним</a:t>
          </a:r>
          <a:r>
            <a:rPr lang="ru-RU" b="1" dirty="0" smtClean="0">
              <a:solidFill>
                <a:schemeClr val="tx1"/>
              </a:solidFill>
            </a:rPr>
            <a:t>, </a:t>
          </a:r>
          <a:r>
            <a:rPr lang="ru-RU" b="1" dirty="0" err="1" smtClean="0">
              <a:solidFill>
                <a:schemeClr val="tx1"/>
              </a:solidFill>
            </a:rPr>
            <a:t>собівартість</a:t>
          </a:r>
          <a:r>
            <a:rPr lang="ru-RU" b="1" dirty="0" smtClean="0">
              <a:solidFill>
                <a:schemeClr val="tx1"/>
              </a:solidFill>
            </a:rPr>
            <a:t> газу (США – </a:t>
          </a:r>
          <a:r>
            <a:rPr lang="ru-RU" b="1" dirty="0" err="1" smtClean="0">
              <a:solidFill>
                <a:schemeClr val="tx1"/>
              </a:solidFill>
            </a:rPr>
            <a:t>реальні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витрати</a:t>
          </a:r>
          <a:r>
            <a:rPr lang="ru-RU" b="1" dirty="0" smtClean="0">
              <a:solidFill>
                <a:schemeClr val="tx1"/>
              </a:solidFill>
            </a:rPr>
            <a:t> 212-283$ на 1 тис. м3 сланцевого газу, а у Газпрому </a:t>
          </a:r>
          <a:r>
            <a:rPr lang="ru-RU" b="1" dirty="0" err="1" smtClean="0">
              <a:solidFill>
                <a:schemeClr val="tx1"/>
              </a:solidFill>
            </a:rPr>
            <a:t>Росії</a:t>
          </a:r>
          <a:r>
            <a:rPr lang="ru-RU" b="1" dirty="0" smtClean="0">
              <a:solidFill>
                <a:schemeClr val="tx1"/>
              </a:solidFill>
            </a:rPr>
            <a:t> – 19$ на 1 тис м3 природного газу; </a:t>
          </a:r>
          <a:r>
            <a:rPr lang="ru-RU" b="1" dirty="0" err="1" smtClean="0">
              <a:solidFill>
                <a:schemeClr val="tx1"/>
              </a:solidFill>
            </a:rPr>
            <a:t>окупність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інвестицій</a:t>
          </a:r>
          <a:r>
            <a:rPr lang="ru-RU" b="1" dirty="0" smtClean="0">
              <a:solidFill>
                <a:schemeClr val="tx1"/>
              </a:solidFill>
            </a:rPr>
            <a:t> – 10-12 </a:t>
          </a:r>
          <a:r>
            <a:rPr lang="ru-RU" b="1" dirty="0" err="1" smtClean="0">
              <a:solidFill>
                <a:schemeClr val="tx1"/>
              </a:solidFill>
            </a:rPr>
            <a:t>років</a:t>
          </a:r>
          <a:r>
            <a:rPr lang="ru-RU" b="1" dirty="0" smtClean="0">
              <a:solidFill>
                <a:schemeClr val="tx1"/>
              </a:solidFill>
            </a:rPr>
            <a:t> (</a:t>
          </a:r>
          <a:r>
            <a:rPr lang="ru-RU" b="1" dirty="0" err="1" smtClean="0">
              <a:solidFill>
                <a:schemeClr val="tx1"/>
              </a:solidFill>
            </a:rPr>
            <a:t>проти</a:t>
          </a:r>
          <a:r>
            <a:rPr lang="ru-RU" b="1" dirty="0" smtClean="0">
              <a:solidFill>
                <a:schemeClr val="tx1"/>
              </a:solidFill>
            </a:rPr>
            <a:t> 5-7 </a:t>
          </a:r>
          <a:r>
            <a:rPr lang="ru-RU" b="1" dirty="0" err="1" smtClean="0">
              <a:solidFill>
                <a:schemeClr val="tx1"/>
              </a:solidFill>
            </a:rPr>
            <a:t>років</a:t>
          </a:r>
          <a:r>
            <a:rPr lang="ru-RU" b="1" dirty="0" smtClean="0">
              <a:solidFill>
                <a:schemeClr val="tx1"/>
              </a:solidFill>
            </a:rPr>
            <a:t> при </a:t>
          </a:r>
          <a:r>
            <a:rPr lang="ru-RU" b="1" dirty="0" err="1" smtClean="0">
              <a:solidFill>
                <a:schemeClr val="tx1"/>
              </a:solidFill>
            </a:rPr>
            <a:t>звичайному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видобутку</a:t>
          </a:r>
          <a:r>
            <a:rPr lang="ru-RU" b="1" dirty="0" smtClean="0">
              <a:solidFill>
                <a:schemeClr val="tx1"/>
              </a:solidFill>
            </a:rPr>
            <a:t> газу); </a:t>
          </a:r>
          <a:endParaRPr lang="ru-RU" b="1" dirty="0">
            <a:solidFill>
              <a:schemeClr val="tx1"/>
            </a:solidFill>
          </a:endParaRPr>
        </a:p>
      </dgm:t>
    </dgm:pt>
    <dgm:pt modelId="{5573C839-8C06-4678-A146-5A7E6F4BF151}" type="parTrans" cxnId="{AE24A240-AC53-45E6-97D4-383EEE742924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7F3433E4-3162-4DB6-807F-5B8CE636239A}" type="sibTrans" cxnId="{AE24A240-AC53-45E6-97D4-383EEE742924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F882BA0E-F520-43E6-BDE7-FC3347440AA7}">
      <dgm:prSet/>
      <dgm:spPr/>
      <dgm:t>
        <a:bodyPr/>
        <a:lstStyle/>
        <a:p>
          <a:pPr rtl="0"/>
          <a:r>
            <a:rPr lang="ru-RU" b="1" dirty="0" err="1" smtClean="0">
              <a:solidFill>
                <a:schemeClr val="tx1"/>
              </a:solidFill>
            </a:rPr>
            <a:t>невивченість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питання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реакції</a:t>
          </a:r>
          <a:r>
            <a:rPr lang="ru-RU" b="1" dirty="0" smtClean="0">
              <a:solidFill>
                <a:schemeClr val="tx1"/>
              </a:solidFill>
            </a:rPr>
            <a:t> природного </a:t>
          </a:r>
          <a:r>
            <a:rPr lang="ru-RU" b="1" dirty="0" err="1" smtClean="0">
              <a:solidFill>
                <a:schemeClr val="tx1"/>
              </a:solidFill>
            </a:rPr>
            <a:t>середовища</a:t>
          </a:r>
          <a:endParaRPr lang="ru-RU" b="1" dirty="0">
            <a:solidFill>
              <a:schemeClr val="tx1"/>
            </a:solidFill>
          </a:endParaRPr>
        </a:p>
      </dgm:t>
    </dgm:pt>
    <dgm:pt modelId="{0C6FDEA7-F344-4030-BE3C-C3603885B6C6}" type="parTrans" cxnId="{F8427A38-9EFC-4E81-A60B-0CDFA8FF229B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0C23776A-04D5-402E-B1D5-50DD441B799C}" type="sibTrans" cxnId="{F8427A38-9EFC-4E81-A60B-0CDFA8FF229B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556BE73B-0C07-4F18-B384-C2B7A55FB98B}" type="pres">
      <dgm:prSet presAssocID="{CAFCDC95-88F0-4E93-A103-4AA9A6F70773}" presName="Name0" presStyleCnt="0">
        <dgm:presLayoutVars>
          <dgm:dir/>
          <dgm:resizeHandles val="exact"/>
        </dgm:presLayoutVars>
      </dgm:prSet>
      <dgm:spPr/>
    </dgm:pt>
    <dgm:pt modelId="{2719A68B-7059-4B0D-8534-523B750134EC}" type="pres">
      <dgm:prSet presAssocID="{9ED74F18-0867-4EAD-8E06-B065C528B149}" presName="node" presStyleLbl="node1" presStyleIdx="0" presStyleCnt="4">
        <dgm:presLayoutVars>
          <dgm:bulletEnabled val="1"/>
        </dgm:presLayoutVars>
      </dgm:prSet>
      <dgm:spPr/>
    </dgm:pt>
    <dgm:pt modelId="{AB54AC45-65CC-48D5-968A-A71CF0078B20}" type="pres">
      <dgm:prSet presAssocID="{4C46A971-A71A-48F0-8875-42C4984E68EB}" presName="sibTrans" presStyleCnt="0"/>
      <dgm:spPr/>
    </dgm:pt>
    <dgm:pt modelId="{BF994BA7-C4ED-42C2-B0CA-75FF81EE96DB}" type="pres">
      <dgm:prSet presAssocID="{1A990307-3D7A-4A2B-AAA2-2346595A091C}" presName="node" presStyleLbl="node1" presStyleIdx="1" presStyleCnt="4">
        <dgm:presLayoutVars>
          <dgm:bulletEnabled val="1"/>
        </dgm:presLayoutVars>
      </dgm:prSet>
      <dgm:spPr/>
    </dgm:pt>
    <dgm:pt modelId="{8313BA4A-29E5-4F57-86EC-BAB796D182E9}" type="pres">
      <dgm:prSet presAssocID="{C4DD14E8-545F-4B82-B397-49FC54BB700F}" presName="sibTrans" presStyleCnt="0"/>
      <dgm:spPr/>
    </dgm:pt>
    <dgm:pt modelId="{C5DA5E7C-26F8-4F6C-A641-AA43DC508F19}" type="pres">
      <dgm:prSet presAssocID="{1E2C225C-6C79-442B-8131-D4133062D08B}" presName="node" presStyleLbl="node1" presStyleIdx="2" presStyleCnt="4">
        <dgm:presLayoutVars>
          <dgm:bulletEnabled val="1"/>
        </dgm:presLayoutVars>
      </dgm:prSet>
      <dgm:spPr/>
    </dgm:pt>
    <dgm:pt modelId="{87906CED-EBE1-4284-B466-8506A82A489B}" type="pres">
      <dgm:prSet presAssocID="{7F3433E4-3162-4DB6-807F-5B8CE636239A}" presName="sibTrans" presStyleCnt="0"/>
      <dgm:spPr/>
    </dgm:pt>
    <dgm:pt modelId="{026FCC0D-BFC2-4E4C-95D1-0FD264672248}" type="pres">
      <dgm:prSet presAssocID="{F882BA0E-F520-43E6-BDE7-FC3347440AA7}" presName="node" presStyleLbl="node1" presStyleIdx="3" presStyleCnt="4">
        <dgm:presLayoutVars>
          <dgm:bulletEnabled val="1"/>
        </dgm:presLayoutVars>
      </dgm:prSet>
      <dgm:spPr/>
    </dgm:pt>
  </dgm:ptLst>
  <dgm:cxnLst>
    <dgm:cxn modelId="{9EECC567-C7DD-4A7D-9EB8-918F7C329522}" srcId="{CAFCDC95-88F0-4E93-A103-4AA9A6F70773}" destId="{1A990307-3D7A-4A2B-AAA2-2346595A091C}" srcOrd="1" destOrd="0" parTransId="{9F9C7F4F-F4F9-4468-A76D-39F165EA3066}" sibTransId="{C4DD14E8-545F-4B82-B397-49FC54BB700F}"/>
    <dgm:cxn modelId="{91642A09-C816-492A-9DE1-A931C49DBEBB}" type="presOf" srcId="{CAFCDC95-88F0-4E93-A103-4AA9A6F70773}" destId="{556BE73B-0C07-4F18-B384-C2B7A55FB98B}" srcOrd="0" destOrd="0" presId="urn:microsoft.com/office/officeart/2005/8/layout/hList6"/>
    <dgm:cxn modelId="{AE24A240-AC53-45E6-97D4-383EEE742924}" srcId="{CAFCDC95-88F0-4E93-A103-4AA9A6F70773}" destId="{1E2C225C-6C79-442B-8131-D4133062D08B}" srcOrd="2" destOrd="0" parTransId="{5573C839-8C06-4678-A146-5A7E6F4BF151}" sibTransId="{7F3433E4-3162-4DB6-807F-5B8CE636239A}"/>
    <dgm:cxn modelId="{F8427A38-9EFC-4E81-A60B-0CDFA8FF229B}" srcId="{CAFCDC95-88F0-4E93-A103-4AA9A6F70773}" destId="{F882BA0E-F520-43E6-BDE7-FC3347440AA7}" srcOrd="3" destOrd="0" parTransId="{0C6FDEA7-F344-4030-BE3C-C3603885B6C6}" sibTransId="{0C23776A-04D5-402E-B1D5-50DD441B799C}"/>
    <dgm:cxn modelId="{02102939-F74D-4D38-B7F3-D7BB1CF93301}" type="presOf" srcId="{1A990307-3D7A-4A2B-AAA2-2346595A091C}" destId="{BF994BA7-C4ED-42C2-B0CA-75FF81EE96DB}" srcOrd="0" destOrd="0" presId="urn:microsoft.com/office/officeart/2005/8/layout/hList6"/>
    <dgm:cxn modelId="{47DFB26C-8074-43AC-8CB5-E35BC894E017}" type="presOf" srcId="{1E2C225C-6C79-442B-8131-D4133062D08B}" destId="{C5DA5E7C-26F8-4F6C-A641-AA43DC508F19}" srcOrd="0" destOrd="0" presId="urn:microsoft.com/office/officeart/2005/8/layout/hList6"/>
    <dgm:cxn modelId="{791C8184-DDCB-4F01-9142-0804028B0B4E}" type="presOf" srcId="{F882BA0E-F520-43E6-BDE7-FC3347440AA7}" destId="{026FCC0D-BFC2-4E4C-95D1-0FD264672248}" srcOrd="0" destOrd="0" presId="urn:microsoft.com/office/officeart/2005/8/layout/hList6"/>
    <dgm:cxn modelId="{18FD1C41-6F1A-40A4-AF5E-267F08D452BB}" srcId="{CAFCDC95-88F0-4E93-A103-4AA9A6F70773}" destId="{9ED74F18-0867-4EAD-8E06-B065C528B149}" srcOrd="0" destOrd="0" parTransId="{EE9CE40D-7C38-4484-B57F-3929909589EB}" sibTransId="{4C46A971-A71A-48F0-8875-42C4984E68EB}"/>
    <dgm:cxn modelId="{A945027A-4A56-4DE2-9FF3-03BB35DA565C}" type="presOf" srcId="{9ED74F18-0867-4EAD-8E06-B065C528B149}" destId="{2719A68B-7059-4B0D-8534-523B750134EC}" srcOrd="0" destOrd="0" presId="urn:microsoft.com/office/officeart/2005/8/layout/hList6"/>
    <dgm:cxn modelId="{AB59F3AE-AD95-4017-AE84-1C79F4C4C327}" type="presParOf" srcId="{556BE73B-0C07-4F18-B384-C2B7A55FB98B}" destId="{2719A68B-7059-4B0D-8534-523B750134EC}" srcOrd="0" destOrd="0" presId="urn:microsoft.com/office/officeart/2005/8/layout/hList6"/>
    <dgm:cxn modelId="{842EFBFC-59BB-4F81-A8C6-B22416BE5E40}" type="presParOf" srcId="{556BE73B-0C07-4F18-B384-C2B7A55FB98B}" destId="{AB54AC45-65CC-48D5-968A-A71CF0078B20}" srcOrd="1" destOrd="0" presId="urn:microsoft.com/office/officeart/2005/8/layout/hList6"/>
    <dgm:cxn modelId="{E9C1CCA0-82FB-459E-AE5F-C0AB9A648D9A}" type="presParOf" srcId="{556BE73B-0C07-4F18-B384-C2B7A55FB98B}" destId="{BF994BA7-C4ED-42C2-B0CA-75FF81EE96DB}" srcOrd="2" destOrd="0" presId="urn:microsoft.com/office/officeart/2005/8/layout/hList6"/>
    <dgm:cxn modelId="{0260BCD2-6917-4B82-A769-716059C9123A}" type="presParOf" srcId="{556BE73B-0C07-4F18-B384-C2B7A55FB98B}" destId="{8313BA4A-29E5-4F57-86EC-BAB796D182E9}" srcOrd="3" destOrd="0" presId="urn:microsoft.com/office/officeart/2005/8/layout/hList6"/>
    <dgm:cxn modelId="{0B94BAC0-6088-485D-89CE-56435FEC2053}" type="presParOf" srcId="{556BE73B-0C07-4F18-B384-C2B7A55FB98B}" destId="{C5DA5E7C-26F8-4F6C-A641-AA43DC508F19}" srcOrd="4" destOrd="0" presId="urn:microsoft.com/office/officeart/2005/8/layout/hList6"/>
    <dgm:cxn modelId="{4C3DF75B-FF8B-4184-8FF3-EC3131DE6B7E}" type="presParOf" srcId="{556BE73B-0C07-4F18-B384-C2B7A55FB98B}" destId="{87906CED-EBE1-4284-B466-8506A82A489B}" srcOrd="5" destOrd="0" presId="urn:microsoft.com/office/officeart/2005/8/layout/hList6"/>
    <dgm:cxn modelId="{4D496BFB-5612-49A4-8348-78640FA01BD7}" type="presParOf" srcId="{556BE73B-0C07-4F18-B384-C2B7A55FB98B}" destId="{026FCC0D-BFC2-4E4C-95D1-0FD264672248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2ACA35-872B-4239-8481-D399ADCC4A6E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21A73C-5FE7-418F-B49E-7F35CD9A8157}">
      <dgm:prSet/>
      <dgm:spPr/>
      <dgm:t>
        <a:bodyPr/>
        <a:lstStyle/>
        <a:p>
          <a:pPr rtl="0"/>
          <a:r>
            <a:rPr lang="uk-UA" dirty="0" smtClean="0"/>
            <a:t>Використання великих площ землі під бурильні майданчики, </a:t>
          </a:r>
          <a:r>
            <a:rPr lang="uk-UA" dirty="0" err="1" smtClean="0"/>
            <a:t>паркувальні</a:t>
          </a:r>
          <a:r>
            <a:rPr lang="uk-UA" dirty="0" smtClean="0"/>
            <a:t> і </a:t>
          </a:r>
          <a:r>
            <a:rPr lang="uk-UA" dirty="0" err="1" smtClean="0"/>
            <a:t>маневрувальні</a:t>
          </a:r>
          <a:r>
            <a:rPr lang="uk-UA" dirty="0" smtClean="0"/>
            <a:t> зони для вантажних автомобілів, обладнання, об’єкти переробки і транспортування газу </a:t>
          </a:r>
          <a:endParaRPr lang="uk-UA" dirty="0"/>
        </a:p>
      </dgm:t>
    </dgm:pt>
    <dgm:pt modelId="{C2199A01-F60D-43FF-9321-01B726A2EF55}" type="parTrans" cxnId="{8AD6BB67-D321-4047-A7D8-94C1EA18C268}">
      <dgm:prSet/>
      <dgm:spPr/>
      <dgm:t>
        <a:bodyPr/>
        <a:lstStyle/>
        <a:p>
          <a:endParaRPr lang="ru-RU"/>
        </a:p>
      </dgm:t>
    </dgm:pt>
    <dgm:pt modelId="{FDB5CDBA-7B6A-405C-B5F5-981B192330DA}" type="sibTrans" cxnId="{8AD6BB67-D321-4047-A7D8-94C1EA18C268}">
      <dgm:prSet/>
      <dgm:spPr/>
      <dgm:t>
        <a:bodyPr/>
        <a:lstStyle/>
        <a:p>
          <a:endParaRPr lang="ru-RU"/>
        </a:p>
      </dgm:t>
    </dgm:pt>
    <dgm:pt modelId="{795315B3-ADD9-437B-B8A5-17030C1DD60F}">
      <dgm:prSet/>
      <dgm:spPr/>
      <dgm:t>
        <a:bodyPr/>
        <a:lstStyle/>
        <a:p>
          <a:pPr rtl="0"/>
          <a:r>
            <a:rPr lang="ru-RU" dirty="0" err="1" smtClean="0"/>
            <a:t>порушення</a:t>
          </a:r>
          <a:r>
            <a:rPr lang="ru-RU" dirty="0" smtClean="0"/>
            <a:t> </a:t>
          </a:r>
          <a:r>
            <a:rPr lang="ru-RU" dirty="0" err="1" smtClean="0"/>
            <a:t>поверхні</a:t>
          </a:r>
          <a:r>
            <a:rPr lang="ru-RU" dirty="0" smtClean="0"/>
            <a:t> та </a:t>
          </a:r>
          <a:r>
            <a:rPr lang="ru-RU" dirty="0" err="1" smtClean="0"/>
            <a:t>сейсмічні</a:t>
          </a:r>
          <a:r>
            <a:rPr lang="ru-RU" dirty="0" smtClean="0"/>
            <a:t> </a:t>
          </a:r>
          <a:r>
            <a:rPr lang="ru-RU" dirty="0" err="1" smtClean="0"/>
            <a:t>явища</a:t>
          </a:r>
          <a:r>
            <a:rPr lang="ru-RU" dirty="0" smtClean="0"/>
            <a:t>, </a:t>
          </a:r>
          <a:r>
            <a:rPr lang="ru-RU" dirty="0" err="1" smtClean="0"/>
            <a:t>викиди</a:t>
          </a:r>
          <a:r>
            <a:rPr lang="ru-RU" dirty="0" smtClean="0"/>
            <a:t> </a:t>
          </a:r>
          <a:r>
            <a:rPr lang="ru-RU" dirty="0" err="1" smtClean="0"/>
            <a:t>парникових</a:t>
          </a:r>
          <a:r>
            <a:rPr lang="ru-RU" dirty="0" smtClean="0"/>
            <a:t> </a:t>
          </a:r>
          <a:r>
            <a:rPr lang="ru-RU" dirty="0" err="1" smtClean="0"/>
            <a:t>газів</a:t>
          </a:r>
          <a:endParaRPr lang="ru-RU" dirty="0"/>
        </a:p>
      </dgm:t>
    </dgm:pt>
    <dgm:pt modelId="{3A7881C4-E263-44C5-8B26-434AA3B57DC7}" type="parTrans" cxnId="{C69B95C3-D143-4A7E-BDAE-E856FF245760}">
      <dgm:prSet/>
      <dgm:spPr/>
      <dgm:t>
        <a:bodyPr/>
        <a:lstStyle/>
        <a:p>
          <a:endParaRPr lang="ru-RU"/>
        </a:p>
      </dgm:t>
    </dgm:pt>
    <dgm:pt modelId="{74840CA1-353A-41B1-9BF1-2F2E5128CBFD}" type="sibTrans" cxnId="{C69B95C3-D143-4A7E-BDAE-E856FF245760}">
      <dgm:prSet/>
      <dgm:spPr/>
      <dgm:t>
        <a:bodyPr/>
        <a:lstStyle/>
        <a:p>
          <a:endParaRPr lang="ru-RU"/>
        </a:p>
      </dgm:t>
    </dgm:pt>
    <dgm:pt modelId="{CB899B9A-A298-4E41-8D76-FBEB0746E00C}">
      <dgm:prSet/>
      <dgm:spPr/>
      <dgm:t>
        <a:bodyPr/>
        <a:lstStyle/>
        <a:p>
          <a:pPr rtl="0"/>
          <a:r>
            <a:rPr lang="ru-RU" dirty="0" err="1" smtClean="0"/>
            <a:t>залученням</a:t>
          </a:r>
          <a:r>
            <a:rPr lang="ru-RU" dirty="0" smtClean="0"/>
            <a:t> великих </a:t>
          </a:r>
          <a:r>
            <a:rPr lang="ru-RU" dirty="0" err="1" smtClean="0"/>
            <a:t>обсягів</a:t>
          </a:r>
          <a:r>
            <a:rPr lang="ru-RU" dirty="0" smtClean="0"/>
            <a:t> </a:t>
          </a:r>
          <a:r>
            <a:rPr lang="ru-RU" dirty="0" err="1" smtClean="0"/>
            <a:t>прісних</a:t>
          </a:r>
          <a:r>
            <a:rPr lang="ru-RU" dirty="0" smtClean="0"/>
            <a:t> </a:t>
          </a:r>
          <a:r>
            <a:rPr lang="ru-RU" dirty="0" err="1" smtClean="0"/>
            <a:t>водних</a:t>
          </a:r>
          <a:r>
            <a:rPr lang="ru-RU" dirty="0" smtClean="0"/>
            <a:t> </a:t>
          </a:r>
          <a:r>
            <a:rPr lang="ru-RU" dirty="0" err="1" smtClean="0"/>
            <a:t>ресурсів</a:t>
          </a:r>
          <a:r>
            <a:rPr lang="ru-RU" dirty="0" smtClean="0"/>
            <a:t> (4-20 тис. м3 на одну </a:t>
          </a:r>
          <a:r>
            <a:rPr lang="ru-RU" dirty="0" err="1" smtClean="0"/>
            <a:t>видобувну</a:t>
          </a:r>
          <a:r>
            <a:rPr lang="ru-RU" dirty="0" smtClean="0"/>
            <a:t> </a:t>
          </a:r>
          <a:r>
            <a:rPr lang="ru-RU" dirty="0" err="1" smtClean="0"/>
            <a:t>свердловину</a:t>
          </a:r>
          <a:r>
            <a:rPr lang="ru-RU" dirty="0" smtClean="0"/>
            <a:t>), </a:t>
          </a:r>
          <a:endParaRPr lang="ru-RU" dirty="0"/>
        </a:p>
      </dgm:t>
    </dgm:pt>
    <dgm:pt modelId="{5C51C06B-38EB-4FD4-8508-C75C3D0CDDC7}" type="parTrans" cxnId="{397C0C5C-6B66-407F-84BD-C4FBE41D552D}">
      <dgm:prSet/>
      <dgm:spPr/>
      <dgm:t>
        <a:bodyPr/>
        <a:lstStyle/>
        <a:p>
          <a:endParaRPr lang="ru-RU"/>
        </a:p>
      </dgm:t>
    </dgm:pt>
    <dgm:pt modelId="{8B8A68B4-2C4E-487E-92A2-6000030F5249}" type="sibTrans" cxnId="{397C0C5C-6B66-407F-84BD-C4FBE41D552D}">
      <dgm:prSet/>
      <dgm:spPr/>
      <dgm:t>
        <a:bodyPr/>
        <a:lstStyle/>
        <a:p>
          <a:endParaRPr lang="ru-RU"/>
        </a:p>
      </dgm:t>
    </dgm:pt>
    <dgm:pt modelId="{7AAFA305-E2E7-4318-8491-1EAEA25D9396}">
      <dgm:prSet/>
      <dgm:spPr/>
      <dgm:t>
        <a:bodyPr/>
        <a:lstStyle/>
        <a:p>
          <a:pPr rtl="0"/>
          <a:r>
            <a:rPr lang="uk-UA" dirty="0" smtClean="0"/>
            <a:t>забруднення підземних вод неконтрольованими газовими та рідинними потоками, витік бурильних рідин та неконтрольоване скидання відпрацьованої води</a:t>
          </a:r>
          <a:endParaRPr lang="ru-RU" dirty="0"/>
        </a:p>
      </dgm:t>
    </dgm:pt>
    <dgm:pt modelId="{33F769B0-8A78-4AC9-A32E-0D864B26EDD0}" type="parTrans" cxnId="{C7399CF9-F318-4259-B15F-6DF73E784F50}">
      <dgm:prSet/>
      <dgm:spPr/>
      <dgm:t>
        <a:bodyPr/>
        <a:lstStyle/>
        <a:p>
          <a:endParaRPr lang="ru-RU"/>
        </a:p>
      </dgm:t>
    </dgm:pt>
    <dgm:pt modelId="{6900B437-13F2-4CBB-AE59-406C1B59C602}" type="sibTrans" cxnId="{C7399CF9-F318-4259-B15F-6DF73E784F50}">
      <dgm:prSet/>
      <dgm:spPr/>
      <dgm:t>
        <a:bodyPr/>
        <a:lstStyle/>
        <a:p>
          <a:endParaRPr lang="ru-RU"/>
        </a:p>
      </dgm:t>
    </dgm:pt>
    <dgm:pt modelId="{054E335D-8284-4540-A9BF-90A561892356}">
      <dgm:prSet/>
      <dgm:spPr/>
      <dgm:t>
        <a:bodyPr/>
        <a:lstStyle/>
        <a:p>
          <a:pPr rtl="0"/>
          <a:r>
            <a:rPr lang="ru-RU" dirty="0" err="1" smtClean="0"/>
            <a:t>додатковим</a:t>
          </a:r>
          <a:r>
            <a:rPr lang="ru-RU" dirty="0" smtClean="0"/>
            <a:t> </a:t>
          </a:r>
          <a:r>
            <a:rPr lang="ru-RU" dirty="0" err="1" smtClean="0"/>
            <a:t>навантаженням</a:t>
          </a:r>
          <a:r>
            <a:rPr lang="ru-RU" dirty="0" smtClean="0"/>
            <a:t> на </a:t>
          </a:r>
          <a:r>
            <a:rPr lang="ru-RU" dirty="0" err="1" smtClean="0"/>
            <a:t>підприємства</a:t>
          </a:r>
          <a:r>
            <a:rPr lang="ru-RU" dirty="0" smtClean="0"/>
            <a:t> </a:t>
          </a:r>
          <a:r>
            <a:rPr lang="ru-RU" dirty="0" err="1" smtClean="0"/>
            <a:t>знешкодження</a:t>
          </a:r>
          <a:r>
            <a:rPr lang="ru-RU" dirty="0" smtClean="0"/>
            <a:t> </a:t>
          </a:r>
          <a:r>
            <a:rPr lang="ru-RU" dirty="0" err="1" smtClean="0"/>
            <a:t>відходів</a:t>
          </a:r>
          <a:r>
            <a:rPr lang="ru-RU" dirty="0" smtClean="0"/>
            <a:t> та </a:t>
          </a:r>
          <a:r>
            <a:rPr lang="ru-RU" dirty="0" err="1" smtClean="0"/>
            <a:t>транспортні</a:t>
          </a:r>
          <a:r>
            <a:rPr lang="ru-RU" dirty="0" smtClean="0"/>
            <a:t> шляхи</a:t>
          </a:r>
          <a:endParaRPr lang="ru-RU" dirty="0"/>
        </a:p>
      </dgm:t>
    </dgm:pt>
    <dgm:pt modelId="{5430F5AE-FBC4-4322-AF83-2863A02216D1}" type="parTrans" cxnId="{0694F919-B625-4712-B63E-2599FC79FF4A}">
      <dgm:prSet/>
      <dgm:spPr/>
      <dgm:t>
        <a:bodyPr/>
        <a:lstStyle/>
        <a:p>
          <a:endParaRPr lang="ru-RU"/>
        </a:p>
      </dgm:t>
    </dgm:pt>
    <dgm:pt modelId="{9956B4C5-05D1-4A23-AE47-9EF46E37E12A}" type="sibTrans" cxnId="{0694F919-B625-4712-B63E-2599FC79FF4A}">
      <dgm:prSet/>
      <dgm:spPr/>
      <dgm:t>
        <a:bodyPr/>
        <a:lstStyle/>
        <a:p>
          <a:endParaRPr lang="ru-RU"/>
        </a:p>
      </dgm:t>
    </dgm:pt>
    <dgm:pt modelId="{0962B3B1-072B-4BD8-ABA8-AA9E0EC2F0F9}" type="pres">
      <dgm:prSet presAssocID="{882ACA35-872B-4239-8481-D399ADCC4A6E}" presName="outerComposite" presStyleCnt="0">
        <dgm:presLayoutVars>
          <dgm:chMax val="5"/>
          <dgm:dir/>
          <dgm:resizeHandles val="exact"/>
        </dgm:presLayoutVars>
      </dgm:prSet>
      <dgm:spPr/>
    </dgm:pt>
    <dgm:pt modelId="{A5DC204B-DA93-44F8-B61F-5552942732C8}" type="pres">
      <dgm:prSet presAssocID="{882ACA35-872B-4239-8481-D399ADCC4A6E}" presName="dummyMaxCanvas" presStyleCnt="0">
        <dgm:presLayoutVars/>
      </dgm:prSet>
      <dgm:spPr/>
    </dgm:pt>
    <dgm:pt modelId="{877B66DB-27AE-47A3-A64B-0B3C704674F9}" type="pres">
      <dgm:prSet presAssocID="{882ACA35-872B-4239-8481-D399ADCC4A6E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EB64E9-2819-48ED-B4B1-47CDD5956A2A}" type="pres">
      <dgm:prSet presAssocID="{882ACA35-872B-4239-8481-D399ADCC4A6E}" presName="FiveNodes_2" presStyleLbl="node1" presStyleIdx="1" presStyleCnt="5">
        <dgm:presLayoutVars>
          <dgm:bulletEnabled val="1"/>
        </dgm:presLayoutVars>
      </dgm:prSet>
      <dgm:spPr/>
    </dgm:pt>
    <dgm:pt modelId="{B1FCF5D5-2FC4-4AAD-B96D-16CB234C4B86}" type="pres">
      <dgm:prSet presAssocID="{882ACA35-872B-4239-8481-D399ADCC4A6E}" presName="FiveNodes_3" presStyleLbl="node1" presStyleIdx="2" presStyleCnt="5">
        <dgm:presLayoutVars>
          <dgm:bulletEnabled val="1"/>
        </dgm:presLayoutVars>
      </dgm:prSet>
      <dgm:spPr/>
    </dgm:pt>
    <dgm:pt modelId="{03338BCE-4297-479A-93BF-54CBEE710DAD}" type="pres">
      <dgm:prSet presAssocID="{882ACA35-872B-4239-8481-D399ADCC4A6E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12C808-3E73-4CAB-8F03-46DDFEFD4445}" type="pres">
      <dgm:prSet presAssocID="{882ACA35-872B-4239-8481-D399ADCC4A6E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F67ECB-7E69-4C97-AB51-7EC48944D9FC}" type="pres">
      <dgm:prSet presAssocID="{882ACA35-872B-4239-8481-D399ADCC4A6E}" presName="FiveConn_1-2" presStyleLbl="fgAccFollowNode1" presStyleIdx="0" presStyleCnt="4">
        <dgm:presLayoutVars>
          <dgm:bulletEnabled val="1"/>
        </dgm:presLayoutVars>
      </dgm:prSet>
      <dgm:spPr/>
    </dgm:pt>
    <dgm:pt modelId="{CE2EFEA4-CD24-4A8C-839D-02291B0DBDFA}" type="pres">
      <dgm:prSet presAssocID="{882ACA35-872B-4239-8481-D399ADCC4A6E}" presName="FiveConn_2-3" presStyleLbl="fgAccFollowNode1" presStyleIdx="1" presStyleCnt="4">
        <dgm:presLayoutVars>
          <dgm:bulletEnabled val="1"/>
        </dgm:presLayoutVars>
      </dgm:prSet>
      <dgm:spPr/>
    </dgm:pt>
    <dgm:pt modelId="{581B3B65-2251-42C3-94CE-4D95952E0F98}" type="pres">
      <dgm:prSet presAssocID="{882ACA35-872B-4239-8481-D399ADCC4A6E}" presName="FiveConn_3-4" presStyleLbl="fgAccFollowNode1" presStyleIdx="2" presStyleCnt="4">
        <dgm:presLayoutVars>
          <dgm:bulletEnabled val="1"/>
        </dgm:presLayoutVars>
      </dgm:prSet>
      <dgm:spPr/>
    </dgm:pt>
    <dgm:pt modelId="{56BEB150-5F2F-4089-90B3-1DB55A8A94E5}" type="pres">
      <dgm:prSet presAssocID="{882ACA35-872B-4239-8481-D399ADCC4A6E}" presName="FiveConn_4-5" presStyleLbl="fgAccFollowNode1" presStyleIdx="3" presStyleCnt="4">
        <dgm:presLayoutVars>
          <dgm:bulletEnabled val="1"/>
        </dgm:presLayoutVars>
      </dgm:prSet>
      <dgm:spPr/>
    </dgm:pt>
    <dgm:pt modelId="{9E1799FD-EFBE-4435-A5E7-C4472C2F06D6}" type="pres">
      <dgm:prSet presAssocID="{882ACA35-872B-4239-8481-D399ADCC4A6E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78CE8F-F719-42BF-8A38-C206939D5271}" type="pres">
      <dgm:prSet presAssocID="{882ACA35-872B-4239-8481-D399ADCC4A6E}" presName="FiveNodes_2_text" presStyleLbl="node1" presStyleIdx="4" presStyleCnt="5">
        <dgm:presLayoutVars>
          <dgm:bulletEnabled val="1"/>
        </dgm:presLayoutVars>
      </dgm:prSet>
      <dgm:spPr/>
    </dgm:pt>
    <dgm:pt modelId="{9C7A7AB4-78DD-4554-86A7-3C26656C9101}" type="pres">
      <dgm:prSet presAssocID="{882ACA35-872B-4239-8481-D399ADCC4A6E}" presName="FiveNodes_3_text" presStyleLbl="node1" presStyleIdx="4" presStyleCnt="5">
        <dgm:presLayoutVars>
          <dgm:bulletEnabled val="1"/>
        </dgm:presLayoutVars>
      </dgm:prSet>
      <dgm:spPr/>
    </dgm:pt>
    <dgm:pt modelId="{B20922D4-B92B-4EF4-A363-659F9D2F3298}" type="pres">
      <dgm:prSet presAssocID="{882ACA35-872B-4239-8481-D399ADCC4A6E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BC362-C617-44DE-B91A-B23BF8E07AA4}" type="pres">
      <dgm:prSet presAssocID="{882ACA35-872B-4239-8481-D399ADCC4A6E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B596F5-781A-48C2-B303-568B44224914}" type="presOf" srcId="{FDB5CDBA-7B6A-405C-B5F5-981B192330DA}" destId="{54F67ECB-7E69-4C97-AB51-7EC48944D9FC}" srcOrd="0" destOrd="0" presId="urn:microsoft.com/office/officeart/2005/8/layout/vProcess5"/>
    <dgm:cxn modelId="{3C15D169-870F-4C2F-9E03-90260A73CF74}" type="presOf" srcId="{CB899B9A-A298-4E41-8D76-FBEB0746E00C}" destId="{B1FCF5D5-2FC4-4AAD-B96D-16CB234C4B86}" srcOrd="0" destOrd="0" presId="urn:microsoft.com/office/officeart/2005/8/layout/vProcess5"/>
    <dgm:cxn modelId="{1BB4DD9F-AA6D-4374-8A5F-0C678C3BA619}" type="presOf" srcId="{7821A73C-5FE7-418F-B49E-7F35CD9A8157}" destId="{877B66DB-27AE-47A3-A64B-0B3C704674F9}" srcOrd="0" destOrd="0" presId="urn:microsoft.com/office/officeart/2005/8/layout/vProcess5"/>
    <dgm:cxn modelId="{360F494A-E1B1-4C96-82F2-CE2D6DC2A36F}" type="presOf" srcId="{795315B3-ADD9-437B-B8A5-17030C1DD60F}" destId="{30EB64E9-2819-48ED-B4B1-47CDD5956A2A}" srcOrd="0" destOrd="0" presId="urn:microsoft.com/office/officeart/2005/8/layout/vProcess5"/>
    <dgm:cxn modelId="{397C0C5C-6B66-407F-84BD-C4FBE41D552D}" srcId="{882ACA35-872B-4239-8481-D399ADCC4A6E}" destId="{CB899B9A-A298-4E41-8D76-FBEB0746E00C}" srcOrd="2" destOrd="0" parTransId="{5C51C06B-38EB-4FD4-8508-C75C3D0CDDC7}" sibTransId="{8B8A68B4-2C4E-487E-92A2-6000030F5249}"/>
    <dgm:cxn modelId="{7CE7B114-DD27-49C7-B908-357DFE2CD370}" type="presOf" srcId="{7AAFA305-E2E7-4318-8491-1EAEA25D9396}" destId="{B20922D4-B92B-4EF4-A363-659F9D2F3298}" srcOrd="1" destOrd="0" presId="urn:microsoft.com/office/officeart/2005/8/layout/vProcess5"/>
    <dgm:cxn modelId="{DB12825C-60F9-4DA1-9701-A81D75FB1AC7}" type="presOf" srcId="{795315B3-ADD9-437B-B8A5-17030C1DD60F}" destId="{6C78CE8F-F719-42BF-8A38-C206939D5271}" srcOrd="1" destOrd="0" presId="urn:microsoft.com/office/officeart/2005/8/layout/vProcess5"/>
    <dgm:cxn modelId="{B48FD493-3551-46E2-B5B7-F40FD53D7705}" type="presOf" srcId="{882ACA35-872B-4239-8481-D399ADCC4A6E}" destId="{0962B3B1-072B-4BD8-ABA8-AA9E0EC2F0F9}" srcOrd="0" destOrd="0" presId="urn:microsoft.com/office/officeart/2005/8/layout/vProcess5"/>
    <dgm:cxn modelId="{C7399CF9-F318-4259-B15F-6DF73E784F50}" srcId="{882ACA35-872B-4239-8481-D399ADCC4A6E}" destId="{7AAFA305-E2E7-4318-8491-1EAEA25D9396}" srcOrd="3" destOrd="0" parTransId="{33F769B0-8A78-4AC9-A32E-0D864B26EDD0}" sibTransId="{6900B437-13F2-4CBB-AE59-406C1B59C602}"/>
    <dgm:cxn modelId="{4A736473-E59B-43AB-ADDF-34015F1617F2}" type="presOf" srcId="{054E335D-8284-4540-A9BF-90A561892356}" destId="{3C7BC362-C617-44DE-B91A-B23BF8E07AA4}" srcOrd="1" destOrd="0" presId="urn:microsoft.com/office/officeart/2005/8/layout/vProcess5"/>
    <dgm:cxn modelId="{F18E944A-68B1-47E9-B89F-3739009A29FA}" type="presOf" srcId="{CB899B9A-A298-4E41-8D76-FBEB0746E00C}" destId="{9C7A7AB4-78DD-4554-86A7-3C26656C9101}" srcOrd="1" destOrd="0" presId="urn:microsoft.com/office/officeart/2005/8/layout/vProcess5"/>
    <dgm:cxn modelId="{DED35A5A-9CD0-4685-90A8-26192D60AEAA}" type="presOf" srcId="{8B8A68B4-2C4E-487E-92A2-6000030F5249}" destId="{581B3B65-2251-42C3-94CE-4D95952E0F98}" srcOrd="0" destOrd="0" presId="urn:microsoft.com/office/officeart/2005/8/layout/vProcess5"/>
    <dgm:cxn modelId="{1423EA7B-2324-4D29-9E15-B31EB4D8D4D6}" type="presOf" srcId="{74840CA1-353A-41B1-9BF1-2F2E5128CBFD}" destId="{CE2EFEA4-CD24-4A8C-839D-02291B0DBDFA}" srcOrd="0" destOrd="0" presId="urn:microsoft.com/office/officeart/2005/8/layout/vProcess5"/>
    <dgm:cxn modelId="{C69B95C3-D143-4A7E-BDAE-E856FF245760}" srcId="{882ACA35-872B-4239-8481-D399ADCC4A6E}" destId="{795315B3-ADD9-437B-B8A5-17030C1DD60F}" srcOrd="1" destOrd="0" parTransId="{3A7881C4-E263-44C5-8B26-434AA3B57DC7}" sibTransId="{74840CA1-353A-41B1-9BF1-2F2E5128CBFD}"/>
    <dgm:cxn modelId="{8AD6BB67-D321-4047-A7D8-94C1EA18C268}" srcId="{882ACA35-872B-4239-8481-D399ADCC4A6E}" destId="{7821A73C-5FE7-418F-B49E-7F35CD9A8157}" srcOrd="0" destOrd="0" parTransId="{C2199A01-F60D-43FF-9321-01B726A2EF55}" sibTransId="{FDB5CDBA-7B6A-405C-B5F5-981B192330DA}"/>
    <dgm:cxn modelId="{57D192B0-5679-4734-AC16-A63653A1E820}" type="presOf" srcId="{7AAFA305-E2E7-4318-8491-1EAEA25D9396}" destId="{03338BCE-4297-479A-93BF-54CBEE710DAD}" srcOrd="0" destOrd="0" presId="urn:microsoft.com/office/officeart/2005/8/layout/vProcess5"/>
    <dgm:cxn modelId="{0694F919-B625-4712-B63E-2599FC79FF4A}" srcId="{882ACA35-872B-4239-8481-D399ADCC4A6E}" destId="{054E335D-8284-4540-A9BF-90A561892356}" srcOrd="4" destOrd="0" parTransId="{5430F5AE-FBC4-4322-AF83-2863A02216D1}" sibTransId="{9956B4C5-05D1-4A23-AE47-9EF46E37E12A}"/>
    <dgm:cxn modelId="{91FF6237-B450-4F8B-B568-103EB76C9273}" type="presOf" srcId="{7821A73C-5FE7-418F-B49E-7F35CD9A8157}" destId="{9E1799FD-EFBE-4435-A5E7-C4472C2F06D6}" srcOrd="1" destOrd="0" presId="urn:microsoft.com/office/officeart/2005/8/layout/vProcess5"/>
    <dgm:cxn modelId="{764F589C-79C2-4A92-B7C8-C4DA8666EBB7}" type="presOf" srcId="{6900B437-13F2-4CBB-AE59-406C1B59C602}" destId="{56BEB150-5F2F-4089-90B3-1DB55A8A94E5}" srcOrd="0" destOrd="0" presId="urn:microsoft.com/office/officeart/2005/8/layout/vProcess5"/>
    <dgm:cxn modelId="{40741280-BCBC-483C-BBF7-BD5AF0A0CA0C}" type="presOf" srcId="{054E335D-8284-4540-A9BF-90A561892356}" destId="{AE12C808-3E73-4CAB-8F03-46DDFEFD4445}" srcOrd="0" destOrd="0" presId="urn:microsoft.com/office/officeart/2005/8/layout/vProcess5"/>
    <dgm:cxn modelId="{45B44248-ECCF-4825-920B-D577DFDEB31D}" type="presParOf" srcId="{0962B3B1-072B-4BD8-ABA8-AA9E0EC2F0F9}" destId="{A5DC204B-DA93-44F8-B61F-5552942732C8}" srcOrd="0" destOrd="0" presId="urn:microsoft.com/office/officeart/2005/8/layout/vProcess5"/>
    <dgm:cxn modelId="{DBDD093C-6C91-437E-B156-222FDAE2DBDF}" type="presParOf" srcId="{0962B3B1-072B-4BD8-ABA8-AA9E0EC2F0F9}" destId="{877B66DB-27AE-47A3-A64B-0B3C704674F9}" srcOrd="1" destOrd="0" presId="urn:microsoft.com/office/officeart/2005/8/layout/vProcess5"/>
    <dgm:cxn modelId="{1073FA70-DD8A-41F0-8EAE-3AF103E90744}" type="presParOf" srcId="{0962B3B1-072B-4BD8-ABA8-AA9E0EC2F0F9}" destId="{30EB64E9-2819-48ED-B4B1-47CDD5956A2A}" srcOrd="2" destOrd="0" presId="urn:microsoft.com/office/officeart/2005/8/layout/vProcess5"/>
    <dgm:cxn modelId="{2938EAA8-4EBE-4C58-B157-80F905D2917B}" type="presParOf" srcId="{0962B3B1-072B-4BD8-ABA8-AA9E0EC2F0F9}" destId="{B1FCF5D5-2FC4-4AAD-B96D-16CB234C4B86}" srcOrd="3" destOrd="0" presId="urn:microsoft.com/office/officeart/2005/8/layout/vProcess5"/>
    <dgm:cxn modelId="{526549AC-21E3-4F8B-917D-1DE94EAB3B50}" type="presParOf" srcId="{0962B3B1-072B-4BD8-ABA8-AA9E0EC2F0F9}" destId="{03338BCE-4297-479A-93BF-54CBEE710DAD}" srcOrd="4" destOrd="0" presId="urn:microsoft.com/office/officeart/2005/8/layout/vProcess5"/>
    <dgm:cxn modelId="{A518EE69-8A7F-4472-AC6F-A30EF8E7B192}" type="presParOf" srcId="{0962B3B1-072B-4BD8-ABA8-AA9E0EC2F0F9}" destId="{AE12C808-3E73-4CAB-8F03-46DDFEFD4445}" srcOrd="5" destOrd="0" presId="urn:microsoft.com/office/officeart/2005/8/layout/vProcess5"/>
    <dgm:cxn modelId="{D670E80D-835B-4694-8D67-A87B049CF27C}" type="presParOf" srcId="{0962B3B1-072B-4BD8-ABA8-AA9E0EC2F0F9}" destId="{54F67ECB-7E69-4C97-AB51-7EC48944D9FC}" srcOrd="6" destOrd="0" presId="urn:microsoft.com/office/officeart/2005/8/layout/vProcess5"/>
    <dgm:cxn modelId="{2AD86006-15C6-4225-98B1-6A7276323736}" type="presParOf" srcId="{0962B3B1-072B-4BD8-ABA8-AA9E0EC2F0F9}" destId="{CE2EFEA4-CD24-4A8C-839D-02291B0DBDFA}" srcOrd="7" destOrd="0" presId="urn:microsoft.com/office/officeart/2005/8/layout/vProcess5"/>
    <dgm:cxn modelId="{1FF39B84-E996-4928-BBBF-66ACB06A0625}" type="presParOf" srcId="{0962B3B1-072B-4BD8-ABA8-AA9E0EC2F0F9}" destId="{581B3B65-2251-42C3-94CE-4D95952E0F98}" srcOrd="8" destOrd="0" presId="urn:microsoft.com/office/officeart/2005/8/layout/vProcess5"/>
    <dgm:cxn modelId="{E8983039-6DFD-4D39-89FF-47B99D059757}" type="presParOf" srcId="{0962B3B1-072B-4BD8-ABA8-AA9E0EC2F0F9}" destId="{56BEB150-5F2F-4089-90B3-1DB55A8A94E5}" srcOrd="9" destOrd="0" presId="urn:microsoft.com/office/officeart/2005/8/layout/vProcess5"/>
    <dgm:cxn modelId="{533E6729-04A2-4D18-9FB3-00017A421FC3}" type="presParOf" srcId="{0962B3B1-072B-4BD8-ABA8-AA9E0EC2F0F9}" destId="{9E1799FD-EFBE-4435-A5E7-C4472C2F06D6}" srcOrd="10" destOrd="0" presId="urn:microsoft.com/office/officeart/2005/8/layout/vProcess5"/>
    <dgm:cxn modelId="{CDFCFD2A-4A52-442C-BB98-5BAE81168A9E}" type="presParOf" srcId="{0962B3B1-072B-4BD8-ABA8-AA9E0EC2F0F9}" destId="{6C78CE8F-F719-42BF-8A38-C206939D5271}" srcOrd="11" destOrd="0" presId="urn:microsoft.com/office/officeart/2005/8/layout/vProcess5"/>
    <dgm:cxn modelId="{94B10C60-0B8B-4C89-820E-E2CD1AC11438}" type="presParOf" srcId="{0962B3B1-072B-4BD8-ABA8-AA9E0EC2F0F9}" destId="{9C7A7AB4-78DD-4554-86A7-3C26656C9101}" srcOrd="12" destOrd="0" presId="urn:microsoft.com/office/officeart/2005/8/layout/vProcess5"/>
    <dgm:cxn modelId="{BE1AB0FC-5CE1-4F64-84A6-C29EEC8D6722}" type="presParOf" srcId="{0962B3B1-072B-4BD8-ABA8-AA9E0EC2F0F9}" destId="{B20922D4-B92B-4EF4-A363-659F9D2F3298}" srcOrd="13" destOrd="0" presId="urn:microsoft.com/office/officeart/2005/8/layout/vProcess5"/>
    <dgm:cxn modelId="{4855658F-37A1-4809-A386-575D87C4FD8D}" type="presParOf" srcId="{0962B3B1-072B-4BD8-ABA8-AA9E0EC2F0F9}" destId="{3C7BC362-C617-44DE-B91A-B23BF8E07AA4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719BD15-9D9A-44AB-91F8-11988149F6CF}" type="doc">
      <dgm:prSet loTypeId="urn:microsoft.com/office/officeart/2005/8/layout/pyramid2" loCatId="pyramid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51A9A4A-E7DE-410A-8B1F-9CAAEA5DB65E}">
      <dgm:prSet custT="1"/>
      <dgm:spPr/>
      <dgm:t>
        <a:bodyPr/>
        <a:lstStyle/>
        <a:p>
          <a:pPr rtl="0"/>
          <a:r>
            <a:rPr lang="ru-RU" sz="2000" b="1" dirty="0" smtClean="0"/>
            <a:t>Вода в </a:t>
          </a:r>
          <a:r>
            <a:rPr lang="ru-RU" sz="2000" b="1" dirty="0" err="1" smtClean="0"/>
            <a:t>Україні</a:t>
          </a:r>
          <a:r>
            <a:rPr lang="ru-RU" sz="2000" b="1" dirty="0" smtClean="0"/>
            <a:t> </a:t>
          </a:r>
          <a:r>
            <a:rPr lang="ru-RU" sz="2000" b="1" dirty="0" err="1" smtClean="0"/>
            <a:t>є</a:t>
          </a:r>
          <a:r>
            <a:rPr lang="ru-RU" sz="2000" b="1" dirty="0" smtClean="0"/>
            <a:t> </a:t>
          </a:r>
          <a:r>
            <a:rPr lang="ru-RU" sz="2000" b="1" dirty="0" err="1" smtClean="0"/>
            <a:t>дорожчою</a:t>
          </a:r>
          <a:r>
            <a:rPr lang="ru-RU" sz="2000" b="1" dirty="0" smtClean="0"/>
            <a:t> за </a:t>
          </a:r>
          <a:r>
            <a:rPr lang="ru-RU" sz="2000" b="1" dirty="0" err="1" smtClean="0"/>
            <a:t>сланцевий</a:t>
          </a:r>
          <a:r>
            <a:rPr lang="ru-RU" sz="2000" b="1" dirty="0" smtClean="0"/>
            <a:t> газ, а </a:t>
          </a:r>
          <a:r>
            <a:rPr lang="ru-RU" sz="2000" b="1" dirty="0" err="1" smtClean="0"/>
            <a:t>перспективи</a:t>
          </a:r>
          <a:r>
            <a:rPr lang="ru-RU" sz="2000" b="1" dirty="0" smtClean="0"/>
            <a:t> </a:t>
          </a:r>
          <a:r>
            <a:rPr lang="ru-RU" sz="2000" b="1" dirty="0" err="1" smtClean="0"/>
            <a:t>екологічно</a:t>
          </a:r>
          <a:r>
            <a:rPr lang="ru-RU" sz="2000" b="1" dirty="0" smtClean="0"/>
            <a:t> чистого </a:t>
          </a:r>
          <a:r>
            <a:rPr lang="ru-RU" sz="2000" b="1" dirty="0" err="1" smtClean="0"/>
            <a:t>розвитку</a:t>
          </a:r>
          <a:r>
            <a:rPr lang="ru-RU" sz="2000" b="1" dirty="0" smtClean="0"/>
            <a:t> аграрного сектору, </a:t>
          </a:r>
          <a:r>
            <a:rPr lang="ru-RU" sz="2000" b="1" dirty="0" err="1" smtClean="0"/>
            <a:t>які</a:t>
          </a:r>
          <a:r>
            <a:rPr lang="ru-RU" sz="2000" b="1" dirty="0" smtClean="0"/>
            <a:t> </a:t>
          </a:r>
          <a:r>
            <a:rPr lang="ru-RU" sz="2000" b="1" dirty="0" err="1" smtClean="0"/>
            <a:t>неможливі</a:t>
          </a:r>
          <a:r>
            <a:rPr lang="ru-RU" sz="2000" b="1" dirty="0" smtClean="0"/>
            <a:t> без </a:t>
          </a:r>
          <a:r>
            <a:rPr lang="ru-RU" sz="2000" b="1" dirty="0" err="1" smtClean="0"/>
            <a:t>чистої</a:t>
          </a:r>
          <a:r>
            <a:rPr lang="ru-RU" sz="2000" b="1" dirty="0" smtClean="0"/>
            <a:t> води </a:t>
          </a:r>
          <a:r>
            <a:rPr lang="ru-RU" sz="2000" b="1" dirty="0" err="1" smtClean="0"/>
            <a:t>і</a:t>
          </a:r>
          <a:r>
            <a:rPr lang="ru-RU" sz="2000" b="1" dirty="0" smtClean="0"/>
            <a:t> </a:t>
          </a:r>
          <a:r>
            <a:rPr lang="ru-RU" sz="2000" b="1" dirty="0" err="1" smtClean="0"/>
            <a:t>землі</a:t>
          </a:r>
          <a:r>
            <a:rPr lang="ru-RU" sz="2000" b="1" dirty="0" smtClean="0"/>
            <a:t>, </a:t>
          </a:r>
          <a:r>
            <a:rPr lang="ru-RU" sz="2000" b="1" dirty="0" err="1" smtClean="0"/>
            <a:t>є</a:t>
          </a:r>
          <a:r>
            <a:rPr lang="ru-RU" sz="2000" b="1" dirty="0" smtClean="0"/>
            <a:t> </a:t>
          </a:r>
          <a:r>
            <a:rPr lang="ru-RU" sz="2000" b="1" dirty="0" err="1" smtClean="0"/>
            <a:t>більш</a:t>
          </a:r>
          <a:r>
            <a:rPr lang="ru-RU" sz="2000" b="1" dirty="0" smtClean="0"/>
            <a:t> </a:t>
          </a:r>
          <a:r>
            <a:rPr lang="ru-RU" sz="2000" b="1" dirty="0" err="1" smtClean="0"/>
            <a:t>привабливими</a:t>
          </a:r>
          <a:r>
            <a:rPr lang="ru-RU" sz="2000" b="1" dirty="0" smtClean="0"/>
            <a:t> для </a:t>
          </a:r>
          <a:r>
            <a:rPr lang="ru-RU" sz="2000" b="1" dirty="0" err="1" smtClean="0"/>
            <a:t>країни</a:t>
          </a:r>
          <a:r>
            <a:rPr lang="ru-RU" sz="2000" b="1" dirty="0" smtClean="0"/>
            <a:t> </a:t>
          </a:r>
          <a:r>
            <a:rPr lang="ru-RU" sz="2000" b="1" dirty="0" err="1" smtClean="0"/>
            <a:t>і</a:t>
          </a:r>
          <a:r>
            <a:rPr lang="ru-RU" sz="2000" b="1" dirty="0" smtClean="0"/>
            <a:t> </a:t>
          </a:r>
          <a:r>
            <a:rPr lang="ru-RU" sz="2000" b="1" dirty="0" err="1" smtClean="0"/>
            <a:t>світу</a:t>
          </a:r>
          <a:r>
            <a:rPr lang="ru-RU" sz="2000" b="1" dirty="0" smtClean="0"/>
            <a:t>, </a:t>
          </a:r>
          <a:r>
            <a:rPr lang="ru-RU" sz="2000" b="1" dirty="0" err="1" smtClean="0"/>
            <a:t>ніж</a:t>
          </a:r>
          <a:r>
            <a:rPr lang="ru-RU" sz="2000" b="1" dirty="0" smtClean="0"/>
            <a:t> </a:t>
          </a:r>
          <a:r>
            <a:rPr lang="ru-RU" sz="2000" b="1" dirty="0" err="1" smtClean="0"/>
            <a:t>розвиток</a:t>
          </a:r>
          <a:r>
            <a:rPr lang="ru-RU" sz="2000" b="1" dirty="0" smtClean="0"/>
            <a:t> </a:t>
          </a:r>
          <a:r>
            <a:rPr lang="ru-RU" sz="2000" b="1" dirty="0" err="1" smtClean="0"/>
            <a:t>екологічно</a:t>
          </a:r>
          <a:r>
            <a:rPr lang="ru-RU" sz="2000" b="1" dirty="0" smtClean="0"/>
            <a:t> </a:t>
          </a:r>
          <a:r>
            <a:rPr lang="ru-RU" sz="2000" b="1" dirty="0" err="1" smtClean="0"/>
            <a:t>брудної</a:t>
          </a:r>
          <a:r>
            <a:rPr lang="ru-RU" sz="2000" b="1" dirty="0" smtClean="0"/>
            <a:t> </a:t>
          </a:r>
          <a:r>
            <a:rPr lang="ru-RU" sz="2000" b="1" dirty="0" err="1" smtClean="0"/>
            <a:t>енергоємної</a:t>
          </a:r>
          <a:r>
            <a:rPr lang="ru-RU" sz="2000" b="1" dirty="0" smtClean="0"/>
            <a:t> </a:t>
          </a:r>
          <a:r>
            <a:rPr lang="ru-RU" sz="2000" b="1" dirty="0" err="1" smtClean="0"/>
            <a:t>промисловості</a:t>
          </a:r>
          <a:r>
            <a:rPr lang="ru-RU" sz="2000" b="1" dirty="0" smtClean="0"/>
            <a:t>.</a:t>
          </a:r>
          <a:r>
            <a:rPr lang="ru-RU" sz="2000" dirty="0" smtClean="0"/>
            <a:t> </a:t>
          </a:r>
          <a:endParaRPr lang="ru-RU" sz="2000" dirty="0"/>
        </a:p>
      </dgm:t>
    </dgm:pt>
    <dgm:pt modelId="{AD9C4AB1-1AF8-4A32-B797-03B02F111D89}" type="parTrans" cxnId="{154BBAA9-BE6F-4D3D-8DD3-47703876BF77}">
      <dgm:prSet/>
      <dgm:spPr/>
      <dgm:t>
        <a:bodyPr/>
        <a:lstStyle/>
        <a:p>
          <a:endParaRPr lang="ru-RU"/>
        </a:p>
      </dgm:t>
    </dgm:pt>
    <dgm:pt modelId="{3C5C99CA-4BD5-4376-BB03-E6143041A757}" type="sibTrans" cxnId="{154BBAA9-BE6F-4D3D-8DD3-47703876BF77}">
      <dgm:prSet/>
      <dgm:spPr/>
      <dgm:t>
        <a:bodyPr/>
        <a:lstStyle/>
        <a:p>
          <a:endParaRPr lang="ru-RU"/>
        </a:p>
      </dgm:t>
    </dgm:pt>
    <dgm:pt modelId="{8D4B4DE7-5315-42C8-A4EA-3FBC664E0162}">
      <dgm:prSet custT="1"/>
      <dgm:spPr/>
      <dgm:t>
        <a:bodyPr/>
        <a:lstStyle/>
        <a:p>
          <a:pPr rtl="0"/>
          <a:r>
            <a:rPr lang="ru-RU" sz="2000" dirty="0" err="1" smtClean="0"/>
            <a:t>Слід</a:t>
          </a:r>
          <a:r>
            <a:rPr lang="ru-RU" sz="2000" dirty="0" smtClean="0"/>
            <a:t> </a:t>
          </a:r>
          <a:r>
            <a:rPr lang="ru-RU" sz="2000" dirty="0" err="1" smtClean="0"/>
            <a:t>враховувати</a:t>
          </a:r>
          <a:r>
            <a:rPr lang="ru-RU" sz="2000" dirty="0" smtClean="0"/>
            <a:t>, </a:t>
          </a:r>
          <a:r>
            <a:rPr lang="ru-RU" sz="2000" dirty="0" err="1" smtClean="0"/>
            <a:t>що</a:t>
          </a:r>
          <a:r>
            <a:rPr lang="ru-RU" sz="2000" dirty="0" smtClean="0"/>
            <a:t> </a:t>
          </a:r>
          <a:r>
            <a:rPr lang="ru-RU" sz="2000" dirty="0" err="1" smtClean="0"/>
            <a:t>довгострокові</a:t>
          </a:r>
          <a:r>
            <a:rPr lang="ru-RU" sz="2000" dirty="0" smtClean="0"/>
            <a:t> </a:t>
          </a:r>
          <a:r>
            <a:rPr lang="ru-RU" sz="2000" b="1" dirty="0" err="1" smtClean="0"/>
            <a:t>екологічні</a:t>
          </a:r>
          <a:r>
            <a:rPr lang="ru-RU" sz="2000" b="1" dirty="0" smtClean="0"/>
            <a:t> </a:t>
          </a:r>
          <a:r>
            <a:rPr lang="ru-RU" sz="2000" b="1" dirty="0" err="1" smtClean="0"/>
            <a:t>імперативи</a:t>
          </a:r>
          <a:r>
            <a:rPr lang="ru-RU" sz="2000" b="1" dirty="0" smtClean="0"/>
            <a:t> </a:t>
          </a:r>
          <a:r>
            <a:rPr lang="ru-RU" sz="2000" b="1" dirty="0" err="1" smtClean="0"/>
            <a:t>мають</a:t>
          </a:r>
          <a:r>
            <a:rPr lang="ru-RU" sz="2000" b="1" dirty="0" smtClean="0"/>
            <a:t> </a:t>
          </a:r>
          <a:r>
            <a:rPr lang="ru-RU" sz="2000" b="1" dirty="0" err="1" smtClean="0"/>
            <a:t>вищість</a:t>
          </a:r>
          <a:r>
            <a:rPr lang="ru-RU" sz="2000" b="1" dirty="0" smtClean="0"/>
            <a:t> </a:t>
          </a:r>
          <a:r>
            <a:rPr lang="ru-RU" sz="2000" dirty="0" smtClean="0"/>
            <a:t>над </a:t>
          </a:r>
          <a:r>
            <a:rPr lang="ru-RU" sz="2000" dirty="0" err="1" smtClean="0"/>
            <a:t>тимчасовими</a:t>
          </a:r>
          <a:r>
            <a:rPr lang="ru-RU" sz="2000" dirty="0" smtClean="0"/>
            <a:t> </a:t>
          </a:r>
          <a:r>
            <a:rPr lang="ru-RU" sz="2000" dirty="0" err="1" smtClean="0"/>
            <a:t>економічними</a:t>
          </a:r>
          <a:r>
            <a:rPr lang="ru-RU" sz="2000" dirty="0" smtClean="0"/>
            <a:t> </a:t>
          </a:r>
          <a:r>
            <a:rPr lang="ru-RU" sz="2000" dirty="0" err="1" smtClean="0"/>
            <a:t>вигодами</a:t>
          </a:r>
          <a:r>
            <a:rPr lang="ru-RU" sz="2000" dirty="0" smtClean="0"/>
            <a:t>, коли </a:t>
          </a:r>
          <a:r>
            <a:rPr lang="ru-RU" sz="2000" dirty="0" err="1" smtClean="0"/>
            <a:t>йдеться</a:t>
          </a:r>
          <a:r>
            <a:rPr lang="ru-RU" sz="2000" dirty="0" smtClean="0"/>
            <a:t>, як у </a:t>
          </a:r>
          <a:r>
            <a:rPr lang="ru-RU" sz="2000" dirty="0" err="1" smtClean="0"/>
            <a:t>ситуації</a:t>
          </a:r>
          <a:r>
            <a:rPr lang="ru-RU" sz="2000" dirty="0" smtClean="0"/>
            <a:t> </a:t>
          </a:r>
          <a:r>
            <a:rPr lang="ru-RU" sz="2000" dirty="0" err="1" smtClean="0"/>
            <a:t>із</a:t>
          </a:r>
          <a:r>
            <a:rPr lang="ru-RU" sz="2000" dirty="0" smtClean="0"/>
            <a:t> </a:t>
          </a:r>
          <a:r>
            <a:rPr lang="ru-RU" sz="2000" dirty="0" err="1" smtClean="0"/>
            <a:t>сланцевим</a:t>
          </a:r>
          <a:r>
            <a:rPr lang="ru-RU" sz="2000" dirty="0" smtClean="0"/>
            <a:t> газом, </a:t>
          </a:r>
          <a:r>
            <a:rPr lang="ru-RU" sz="2000" b="1" dirty="0" smtClean="0"/>
            <a:t>про </a:t>
          </a:r>
          <a:r>
            <a:rPr lang="ru-RU" sz="2000" b="1" dirty="0" err="1" smtClean="0"/>
            <a:t>екологічну</a:t>
          </a:r>
          <a:r>
            <a:rPr lang="ru-RU" sz="2000" b="1" dirty="0" smtClean="0"/>
            <a:t> </a:t>
          </a:r>
          <a:r>
            <a:rPr lang="ru-RU" sz="2000" b="1" dirty="0" err="1" smtClean="0"/>
            <a:t>безпеку</a:t>
          </a:r>
          <a:r>
            <a:rPr lang="ru-RU" sz="2000" b="1" dirty="0" smtClean="0"/>
            <a:t> </a:t>
          </a:r>
          <a:r>
            <a:rPr lang="ru-RU" sz="2000" b="1" dirty="0" err="1" smtClean="0"/>
            <a:t>Землі</a:t>
          </a:r>
          <a:r>
            <a:rPr lang="ru-RU" sz="2000" dirty="0" smtClean="0"/>
            <a:t>. </a:t>
          </a:r>
          <a:endParaRPr lang="ru-RU" sz="2000" dirty="0"/>
        </a:p>
      </dgm:t>
    </dgm:pt>
    <dgm:pt modelId="{537F8B3B-F909-4164-9AE8-801D68A4B3A0}" type="parTrans" cxnId="{894D1730-F40A-4F09-8444-EBEEFDC921CF}">
      <dgm:prSet/>
      <dgm:spPr/>
      <dgm:t>
        <a:bodyPr/>
        <a:lstStyle/>
        <a:p>
          <a:endParaRPr lang="ru-RU"/>
        </a:p>
      </dgm:t>
    </dgm:pt>
    <dgm:pt modelId="{718FFBB1-7D93-4C36-9E5C-78E5B4763D0F}" type="sibTrans" cxnId="{894D1730-F40A-4F09-8444-EBEEFDC921CF}">
      <dgm:prSet/>
      <dgm:spPr/>
      <dgm:t>
        <a:bodyPr/>
        <a:lstStyle/>
        <a:p>
          <a:endParaRPr lang="ru-RU"/>
        </a:p>
      </dgm:t>
    </dgm:pt>
    <dgm:pt modelId="{E852A519-D7FC-4C6D-A8DC-241D85564DB8}" type="pres">
      <dgm:prSet presAssocID="{F719BD15-9D9A-44AB-91F8-11988149F6CF}" presName="compositeShape" presStyleCnt="0">
        <dgm:presLayoutVars>
          <dgm:dir/>
          <dgm:resizeHandles/>
        </dgm:presLayoutVars>
      </dgm:prSet>
      <dgm:spPr/>
    </dgm:pt>
    <dgm:pt modelId="{0D37E356-4E56-4A5D-9E40-2D85DA1004E5}" type="pres">
      <dgm:prSet presAssocID="{F719BD15-9D9A-44AB-91F8-11988149F6CF}" presName="pyramid" presStyleLbl="node1" presStyleIdx="0" presStyleCnt="1"/>
      <dgm:spPr/>
    </dgm:pt>
    <dgm:pt modelId="{B520A155-C3B8-44FC-B8F8-AE0D4D1BB0AF}" type="pres">
      <dgm:prSet presAssocID="{F719BD15-9D9A-44AB-91F8-11988149F6CF}" presName="theList" presStyleCnt="0"/>
      <dgm:spPr/>
    </dgm:pt>
    <dgm:pt modelId="{6865FA87-A79C-42CA-BD7D-0BFDE34EEB32}" type="pres">
      <dgm:prSet presAssocID="{151A9A4A-E7DE-410A-8B1F-9CAAEA5DB65E}" presName="aNode" presStyleLbl="fgAcc1" presStyleIdx="0" presStyleCnt="2" custScaleX="162835">
        <dgm:presLayoutVars>
          <dgm:bulletEnabled val="1"/>
        </dgm:presLayoutVars>
      </dgm:prSet>
      <dgm:spPr/>
    </dgm:pt>
    <dgm:pt modelId="{98F89703-D305-4017-AF8D-CAF910BE53D8}" type="pres">
      <dgm:prSet presAssocID="{151A9A4A-E7DE-410A-8B1F-9CAAEA5DB65E}" presName="aSpace" presStyleCnt="0"/>
      <dgm:spPr/>
    </dgm:pt>
    <dgm:pt modelId="{EBFF3544-89DA-4061-ADD7-EDBB266C2B22}" type="pres">
      <dgm:prSet presAssocID="{8D4B4DE7-5315-42C8-A4EA-3FBC664E0162}" presName="aNode" presStyleLbl="fgAcc1" presStyleIdx="1" presStyleCnt="2" custScaleX="159621">
        <dgm:presLayoutVars>
          <dgm:bulletEnabled val="1"/>
        </dgm:presLayoutVars>
      </dgm:prSet>
      <dgm:spPr/>
    </dgm:pt>
    <dgm:pt modelId="{7BABBE3B-C696-451C-BA0F-A48BC03EA114}" type="pres">
      <dgm:prSet presAssocID="{8D4B4DE7-5315-42C8-A4EA-3FBC664E0162}" presName="aSpace" presStyleCnt="0"/>
      <dgm:spPr/>
    </dgm:pt>
  </dgm:ptLst>
  <dgm:cxnLst>
    <dgm:cxn modelId="{894D1730-F40A-4F09-8444-EBEEFDC921CF}" srcId="{F719BD15-9D9A-44AB-91F8-11988149F6CF}" destId="{8D4B4DE7-5315-42C8-A4EA-3FBC664E0162}" srcOrd="1" destOrd="0" parTransId="{537F8B3B-F909-4164-9AE8-801D68A4B3A0}" sibTransId="{718FFBB1-7D93-4C36-9E5C-78E5B4763D0F}"/>
    <dgm:cxn modelId="{966D8898-6A5A-43D6-8C5E-31099AC4D6CD}" type="presOf" srcId="{F719BD15-9D9A-44AB-91F8-11988149F6CF}" destId="{E852A519-D7FC-4C6D-A8DC-241D85564DB8}" srcOrd="0" destOrd="0" presId="urn:microsoft.com/office/officeart/2005/8/layout/pyramid2"/>
    <dgm:cxn modelId="{7A733AE0-D329-452C-976C-A86A85D79D5E}" type="presOf" srcId="{151A9A4A-E7DE-410A-8B1F-9CAAEA5DB65E}" destId="{6865FA87-A79C-42CA-BD7D-0BFDE34EEB32}" srcOrd="0" destOrd="0" presId="urn:microsoft.com/office/officeart/2005/8/layout/pyramid2"/>
    <dgm:cxn modelId="{154BBAA9-BE6F-4D3D-8DD3-47703876BF77}" srcId="{F719BD15-9D9A-44AB-91F8-11988149F6CF}" destId="{151A9A4A-E7DE-410A-8B1F-9CAAEA5DB65E}" srcOrd="0" destOrd="0" parTransId="{AD9C4AB1-1AF8-4A32-B797-03B02F111D89}" sibTransId="{3C5C99CA-4BD5-4376-BB03-E6143041A757}"/>
    <dgm:cxn modelId="{C5099D6C-4E4A-4D42-A52F-B29F417DB33D}" type="presOf" srcId="{8D4B4DE7-5315-42C8-A4EA-3FBC664E0162}" destId="{EBFF3544-89DA-4061-ADD7-EDBB266C2B22}" srcOrd="0" destOrd="0" presId="urn:microsoft.com/office/officeart/2005/8/layout/pyramid2"/>
    <dgm:cxn modelId="{3900751E-45BC-45A1-B246-FD54A0BB5B99}" type="presParOf" srcId="{E852A519-D7FC-4C6D-A8DC-241D85564DB8}" destId="{0D37E356-4E56-4A5D-9E40-2D85DA1004E5}" srcOrd="0" destOrd="0" presId="urn:microsoft.com/office/officeart/2005/8/layout/pyramid2"/>
    <dgm:cxn modelId="{AAA2149E-2521-425E-B602-7157D7AB228C}" type="presParOf" srcId="{E852A519-D7FC-4C6D-A8DC-241D85564DB8}" destId="{B520A155-C3B8-44FC-B8F8-AE0D4D1BB0AF}" srcOrd="1" destOrd="0" presId="urn:microsoft.com/office/officeart/2005/8/layout/pyramid2"/>
    <dgm:cxn modelId="{A5142066-9538-4CFC-AF11-A2DA88B8D965}" type="presParOf" srcId="{B520A155-C3B8-44FC-B8F8-AE0D4D1BB0AF}" destId="{6865FA87-A79C-42CA-BD7D-0BFDE34EEB32}" srcOrd="0" destOrd="0" presId="urn:microsoft.com/office/officeart/2005/8/layout/pyramid2"/>
    <dgm:cxn modelId="{CCD6DE53-502A-43F8-B50E-002FF5B56134}" type="presParOf" srcId="{B520A155-C3B8-44FC-B8F8-AE0D4D1BB0AF}" destId="{98F89703-D305-4017-AF8D-CAF910BE53D8}" srcOrd="1" destOrd="0" presId="urn:microsoft.com/office/officeart/2005/8/layout/pyramid2"/>
    <dgm:cxn modelId="{9885D502-DEA7-4F4C-9953-055C449D9A80}" type="presParOf" srcId="{B520A155-C3B8-44FC-B8F8-AE0D4D1BB0AF}" destId="{EBFF3544-89DA-4061-ADD7-EDBB266C2B22}" srcOrd="2" destOrd="0" presId="urn:microsoft.com/office/officeart/2005/8/layout/pyramid2"/>
    <dgm:cxn modelId="{611831C5-CFAC-4129-AF1A-DF1314DD80B5}" type="presParOf" srcId="{B520A155-C3B8-44FC-B8F8-AE0D4D1BB0AF}" destId="{7BABBE3B-C696-451C-BA0F-A48BC03EA114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1B2C839-4AB7-4684-AE53-7B4FB11C3604}" type="doc">
      <dgm:prSet loTypeId="urn:microsoft.com/office/officeart/2005/8/layout/process4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DE91182-0D08-4EF4-9989-0240D4057284}">
      <dgm:prSet custT="1"/>
      <dgm:spPr/>
      <dgm:t>
        <a:bodyPr/>
        <a:lstStyle/>
        <a:p>
          <a:pPr rtl="0"/>
          <a:r>
            <a:rPr lang="ru-RU" sz="1800" b="1" dirty="0" err="1" smtClean="0"/>
            <a:t>Проводити</a:t>
          </a:r>
          <a:r>
            <a:rPr lang="ru-RU" sz="1800" b="1" dirty="0" smtClean="0"/>
            <a:t> </a:t>
          </a:r>
          <a:r>
            <a:rPr lang="ru-RU" sz="1800" b="1" dirty="0" err="1" smtClean="0"/>
            <a:t>випереджальну</a:t>
          </a:r>
          <a:r>
            <a:rPr lang="ru-RU" sz="1800" b="1" dirty="0" smtClean="0"/>
            <a:t> </a:t>
          </a:r>
          <a:r>
            <a:rPr lang="ru-RU" sz="1800" b="1" dirty="0" err="1" smtClean="0"/>
            <a:t>інформаційну</a:t>
          </a:r>
          <a:r>
            <a:rPr lang="ru-RU" sz="1800" b="1" dirty="0" smtClean="0"/>
            <a:t> </a:t>
          </a:r>
          <a:r>
            <a:rPr lang="ru-RU" sz="1800" b="1" dirty="0" err="1" smtClean="0"/>
            <a:t>кампанію</a:t>
          </a:r>
          <a:r>
            <a:rPr lang="ru-RU" sz="1800" b="1" dirty="0" smtClean="0"/>
            <a:t> </a:t>
          </a:r>
          <a:r>
            <a:rPr lang="ru-RU" sz="1800" b="1" dirty="0" err="1" smtClean="0"/>
            <a:t>серед</a:t>
          </a:r>
          <a:r>
            <a:rPr lang="ru-RU" sz="1800" b="1" dirty="0" smtClean="0"/>
            <a:t> </a:t>
          </a:r>
          <a:r>
            <a:rPr lang="ru-RU" sz="1800" b="1" dirty="0" err="1" smtClean="0"/>
            <a:t>місцевих</a:t>
          </a:r>
          <a:r>
            <a:rPr lang="ru-RU" sz="1800" b="1" dirty="0" smtClean="0"/>
            <a:t> громад </a:t>
          </a:r>
          <a:r>
            <a:rPr lang="ru-RU" sz="1800" b="1" dirty="0" err="1" smtClean="0"/>
            <a:t>щодо</a:t>
          </a:r>
          <a:r>
            <a:rPr lang="ru-RU" sz="1800" b="1" dirty="0" smtClean="0"/>
            <a:t> </a:t>
          </a:r>
          <a:r>
            <a:rPr lang="ru-RU" sz="1800" b="1" dirty="0" err="1" smtClean="0"/>
            <a:t>ризиків</a:t>
          </a:r>
          <a:r>
            <a:rPr lang="ru-RU" sz="1800" b="1" dirty="0" smtClean="0"/>
            <a:t> </a:t>
          </a:r>
          <a:r>
            <a:rPr lang="ru-RU" sz="1800" b="1" dirty="0" err="1" smtClean="0"/>
            <a:t>видобутку</a:t>
          </a:r>
          <a:r>
            <a:rPr lang="ru-RU" sz="1800" b="1" dirty="0" smtClean="0"/>
            <a:t> сланцевого газу.</a:t>
          </a:r>
          <a:endParaRPr lang="ru-RU" sz="1800" b="1" dirty="0"/>
        </a:p>
      </dgm:t>
    </dgm:pt>
    <dgm:pt modelId="{FED5E44F-0A83-4D41-825A-768667B6D962}" type="parTrans" cxnId="{4C2B31C3-D13F-497E-8647-40FF1472312C}">
      <dgm:prSet/>
      <dgm:spPr/>
      <dgm:t>
        <a:bodyPr/>
        <a:lstStyle/>
        <a:p>
          <a:endParaRPr lang="ru-RU" sz="1800" b="1"/>
        </a:p>
      </dgm:t>
    </dgm:pt>
    <dgm:pt modelId="{8CB81069-4B7A-4B4B-AFEA-CECE93D48EDB}" type="sibTrans" cxnId="{4C2B31C3-D13F-497E-8647-40FF1472312C}">
      <dgm:prSet/>
      <dgm:spPr/>
      <dgm:t>
        <a:bodyPr/>
        <a:lstStyle/>
        <a:p>
          <a:endParaRPr lang="ru-RU" sz="1800" b="1"/>
        </a:p>
      </dgm:t>
    </dgm:pt>
    <dgm:pt modelId="{56DD3400-704D-402A-AFF2-51E2788B05DB}">
      <dgm:prSet custT="1"/>
      <dgm:spPr/>
      <dgm:t>
        <a:bodyPr/>
        <a:lstStyle/>
        <a:p>
          <a:pPr rtl="0"/>
          <a:r>
            <a:rPr lang="ru-RU" sz="1800" b="1" dirty="0" err="1" smtClean="0"/>
            <a:t>Проводити</a:t>
          </a:r>
          <a:r>
            <a:rPr lang="ru-RU" sz="1800" b="1" dirty="0" smtClean="0"/>
            <a:t> </a:t>
          </a:r>
          <a:r>
            <a:rPr lang="ru-RU" sz="1800" b="1" dirty="0" err="1" smtClean="0"/>
            <a:t>політику</a:t>
          </a:r>
          <a:r>
            <a:rPr lang="ru-RU" sz="1800" b="1" dirty="0" smtClean="0"/>
            <a:t> </a:t>
          </a:r>
          <a:r>
            <a:rPr lang="ru-RU" sz="1800" b="1" dirty="0" err="1" smtClean="0"/>
            <a:t>структурної</a:t>
          </a:r>
          <a:r>
            <a:rPr lang="ru-RU" sz="1800" b="1" dirty="0" smtClean="0"/>
            <a:t> </a:t>
          </a:r>
          <a:r>
            <a:rPr lang="ru-RU" sz="1800" b="1" dirty="0" err="1" smtClean="0"/>
            <a:t>перебудови</a:t>
          </a:r>
          <a:r>
            <a:rPr lang="ru-RU" sz="1800" b="1" dirty="0" smtClean="0"/>
            <a:t> </a:t>
          </a:r>
          <a:r>
            <a:rPr lang="ru-RU" sz="1800" b="1" dirty="0" err="1" smtClean="0"/>
            <a:t>національного</a:t>
          </a:r>
          <a:r>
            <a:rPr lang="ru-RU" sz="1800" b="1" dirty="0" smtClean="0"/>
            <a:t> </a:t>
          </a:r>
          <a:r>
            <a:rPr lang="ru-RU" sz="1800" b="1" dirty="0" err="1" smtClean="0"/>
            <a:t>господарства</a:t>
          </a:r>
          <a:r>
            <a:rPr lang="ru-RU" sz="1800" b="1" dirty="0" smtClean="0"/>
            <a:t>, </a:t>
          </a:r>
          <a:r>
            <a:rPr lang="ru-RU" sz="1800" b="1" dirty="0" err="1" smtClean="0"/>
            <a:t>зменшення</a:t>
          </a:r>
          <a:r>
            <a:rPr lang="ru-RU" sz="1800" b="1" dirty="0" smtClean="0"/>
            <a:t> </a:t>
          </a:r>
          <a:r>
            <a:rPr lang="ru-RU" sz="1800" b="1" dirty="0" err="1" smtClean="0"/>
            <a:t>енергоспоживання</a:t>
          </a:r>
          <a:r>
            <a:rPr lang="ru-RU" sz="1800" b="1" dirty="0" smtClean="0"/>
            <a:t> та </a:t>
          </a:r>
          <a:r>
            <a:rPr lang="ru-RU" sz="1800" b="1" dirty="0" err="1" smtClean="0"/>
            <a:t>підвищення</a:t>
          </a:r>
          <a:r>
            <a:rPr lang="ru-RU" sz="1800" b="1" dirty="0" smtClean="0"/>
            <a:t> </a:t>
          </a:r>
          <a:r>
            <a:rPr lang="ru-RU" sz="1800" b="1" dirty="0" err="1" smtClean="0"/>
            <a:t>енергоефективності</a:t>
          </a:r>
          <a:r>
            <a:rPr lang="ru-RU" sz="1800" b="1" dirty="0" smtClean="0"/>
            <a:t> </a:t>
          </a:r>
          <a:r>
            <a:rPr lang="ru-RU" sz="1800" b="1" dirty="0" err="1" smtClean="0"/>
            <a:t>економіки</a:t>
          </a:r>
          <a:r>
            <a:rPr lang="ru-RU" sz="1800" b="1" dirty="0" smtClean="0"/>
            <a:t>.  За </a:t>
          </a:r>
          <a:r>
            <a:rPr lang="ru-RU" sz="1800" b="1" dirty="0" err="1" smtClean="0"/>
            <a:t>розрахунками</a:t>
          </a:r>
          <a:r>
            <a:rPr lang="ru-RU" sz="1800" b="1" dirty="0" smtClean="0"/>
            <a:t> </a:t>
          </a:r>
          <a:r>
            <a:rPr lang="ru-RU" sz="1800" b="1" dirty="0" err="1" smtClean="0"/>
            <a:t>експертів</a:t>
          </a:r>
          <a:r>
            <a:rPr lang="ru-RU" sz="1800" b="1" dirty="0" smtClean="0"/>
            <a:t>, </a:t>
          </a:r>
          <a:r>
            <a:rPr lang="ru-RU" sz="1800" b="1" dirty="0" err="1" smtClean="0"/>
            <a:t>Україна</a:t>
          </a:r>
          <a:r>
            <a:rPr lang="ru-RU" sz="1800" b="1" dirty="0" smtClean="0"/>
            <a:t> </a:t>
          </a:r>
          <a:r>
            <a:rPr lang="ru-RU" sz="1800" b="1" dirty="0" err="1" smtClean="0"/>
            <a:t>може</a:t>
          </a:r>
          <a:r>
            <a:rPr lang="ru-RU" sz="1800" b="1" dirty="0" smtClean="0"/>
            <a:t> </a:t>
          </a:r>
          <a:r>
            <a:rPr lang="ru-RU" sz="1800" b="1" dirty="0" err="1" smtClean="0"/>
            <a:t>безболісно</a:t>
          </a:r>
          <a:r>
            <a:rPr lang="ru-RU" sz="1800" b="1" dirty="0" smtClean="0"/>
            <a:t> </a:t>
          </a:r>
          <a:r>
            <a:rPr lang="ru-RU" sz="1800" b="1" dirty="0" err="1" smtClean="0"/>
            <a:t>зменшити</a:t>
          </a:r>
          <a:r>
            <a:rPr lang="ru-RU" sz="1800" b="1" dirty="0" smtClean="0"/>
            <a:t> </a:t>
          </a:r>
          <a:r>
            <a:rPr lang="ru-RU" sz="1800" b="1" dirty="0" err="1" smtClean="0"/>
            <a:t>споживання</a:t>
          </a:r>
          <a:r>
            <a:rPr lang="ru-RU" sz="1800" b="1" dirty="0" smtClean="0"/>
            <a:t> природного газу </a:t>
          </a:r>
          <a:r>
            <a:rPr lang="ru-RU" sz="1800" b="1" dirty="0" err="1" smtClean="0"/>
            <a:t>принаймні</a:t>
          </a:r>
          <a:r>
            <a:rPr lang="ru-RU" sz="1800" b="1" dirty="0" smtClean="0"/>
            <a:t> </a:t>
          </a:r>
          <a:r>
            <a:rPr lang="ru-RU" sz="1800" b="1" dirty="0" err="1" smtClean="0"/>
            <a:t>удвічі</a:t>
          </a:r>
          <a:r>
            <a:rPr lang="ru-RU" sz="1800" b="1" dirty="0" smtClean="0"/>
            <a:t>. </a:t>
          </a:r>
          <a:endParaRPr lang="ru-RU" sz="1800" b="1" dirty="0"/>
        </a:p>
      </dgm:t>
    </dgm:pt>
    <dgm:pt modelId="{3B11DD29-6C9A-4D7C-92B5-CAEB0BAE0C02}" type="parTrans" cxnId="{AEAB63F1-B6DB-48D0-B447-5F184C98E4AA}">
      <dgm:prSet/>
      <dgm:spPr/>
      <dgm:t>
        <a:bodyPr/>
        <a:lstStyle/>
        <a:p>
          <a:endParaRPr lang="ru-RU" sz="1800" b="1"/>
        </a:p>
      </dgm:t>
    </dgm:pt>
    <dgm:pt modelId="{F75ED96C-0ED3-4D38-9AEB-C83C54E75E2C}" type="sibTrans" cxnId="{AEAB63F1-B6DB-48D0-B447-5F184C98E4AA}">
      <dgm:prSet/>
      <dgm:spPr/>
      <dgm:t>
        <a:bodyPr/>
        <a:lstStyle/>
        <a:p>
          <a:endParaRPr lang="ru-RU" sz="1800" b="1"/>
        </a:p>
      </dgm:t>
    </dgm:pt>
    <dgm:pt modelId="{58E41658-6F40-4216-8C26-649E25BDD6DC}">
      <dgm:prSet custT="1"/>
      <dgm:spPr/>
      <dgm:t>
        <a:bodyPr/>
        <a:lstStyle/>
        <a:p>
          <a:pPr rtl="0"/>
          <a:r>
            <a:rPr lang="ru-RU" sz="1800" b="1" dirty="0" smtClean="0"/>
            <a:t>На думку </a:t>
          </a:r>
          <a:r>
            <a:rPr lang="ru-RU" sz="1800" b="1" dirty="0" err="1" smtClean="0"/>
            <a:t>Юрія</a:t>
          </a:r>
          <a:r>
            <a:rPr lang="ru-RU" sz="1800" b="1" dirty="0" smtClean="0"/>
            <a:t> Щербака, </a:t>
          </a:r>
          <a:r>
            <a:rPr lang="ru-RU" sz="1800" b="1" dirty="0" err="1" smtClean="0"/>
            <a:t>першого</a:t>
          </a:r>
          <a:r>
            <a:rPr lang="ru-RU" sz="1800" b="1" dirty="0" smtClean="0"/>
            <a:t> </a:t>
          </a:r>
          <a:r>
            <a:rPr lang="ru-RU" sz="1800" b="1" dirty="0" err="1" smtClean="0"/>
            <a:t>міністра</a:t>
          </a:r>
          <a:r>
            <a:rPr lang="ru-RU" sz="1800" b="1" dirty="0" smtClean="0"/>
            <a:t> </a:t>
          </a:r>
          <a:r>
            <a:rPr lang="ru-RU" sz="1800" b="1" dirty="0" err="1" smtClean="0"/>
            <a:t>екології</a:t>
          </a:r>
          <a:r>
            <a:rPr lang="ru-RU" sz="1800" b="1" dirty="0" smtClean="0"/>
            <a:t> </a:t>
          </a:r>
          <a:r>
            <a:rPr lang="ru-RU" sz="1800" b="1" dirty="0" err="1" smtClean="0"/>
            <a:t>України</a:t>
          </a:r>
          <a:r>
            <a:rPr lang="ru-RU" sz="1800" b="1" dirty="0" smtClean="0"/>
            <a:t>, дипломата, </a:t>
          </a:r>
          <a:r>
            <a:rPr lang="ru-RU" sz="1800" b="1" dirty="0" err="1" smtClean="0"/>
            <a:t>письменника,життя</a:t>
          </a:r>
          <a:r>
            <a:rPr lang="ru-RU" sz="1800" b="1" dirty="0" smtClean="0"/>
            <a:t> на </a:t>
          </a:r>
          <a:r>
            <a:rPr lang="ru-RU" sz="1800" b="1" dirty="0" err="1" smtClean="0"/>
            <a:t>Марсі</a:t>
          </a:r>
          <a:r>
            <a:rPr lang="ru-RU" sz="1800" b="1" dirty="0" smtClean="0"/>
            <a:t> </a:t>
          </a:r>
          <a:r>
            <a:rPr lang="ru-RU" sz="1800" b="1" dirty="0" err="1" smtClean="0"/>
            <a:t>зникло</a:t>
          </a:r>
          <a:r>
            <a:rPr lang="ru-RU" sz="1800" b="1" dirty="0" smtClean="0"/>
            <a:t> в </a:t>
          </a:r>
          <a:r>
            <a:rPr lang="ru-RU" sz="1800" b="1" dirty="0" err="1" smtClean="0"/>
            <a:t>результаті</a:t>
          </a:r>
          <a:r>
            <a:rPr lang="ru-RU" sz="1800" b="1" dirty="0" smtClean="0"/>
            <a:t> того, </a:t>
          </a:r>
          <a:r>
            <a:rPr lang="ru-RU" sz="1800" b="1" dirty="0" err="1" smtClean="0"/>
            <a:t>що</a:t>
          </a:r>
          <a:r>
            <a:rPr lang="ru-RU" sz="1800" b="1" dirty="0" smtClean="0"/>
            <a:t> там </a:t>
          </a:r>
          <a:r>
            <a:rPr lang="ru-RU" sz="1800" b="1" dirty="0" err="1" smtClean="0"/>
            <a:t>було</a:t>
          </a:r>
          <a:r>
            <a:rPr lang="ru-RU" sz="1800" b="1" dirty="0" smtClean="0"/>
            <a:t> </a:t>
          </a:r>
          <a:r>
            <a:rPr lang="ru-RU" sz="1800" b="1" dirty="0" err="1" smtClean="0"/>
            <a:t>винайдено</a:t>
          </a:r>
          <a:r>
            <a:rPr lang="ru-RU" sz="1800" b="1" dirty="0" smtClean="0"/>
            <a:t> </a:t>
          </a:r>
          <a:r>
            <a:rPr lang="ru-RU" sz="1800" b="1" dirty="0" err="1" smtClean="0"/>
            <a:t>зброю</a:t>
          </a:r>
          <a:r>
            <a:rPr lang="ru-RU" sz="1800" b="1" dirty="0" smtClean="0"/>
            <a:t> для </a:t>
          </a:r>
          <a:r>
            <a:rPr lang="ru-RU" sz="1800" b="1" dirty="0" err="1" smtClean="0"/>
            <a:t>знищення</a:t>
          </a:r>
          <a:r>
            <a:rPr lang="ru-RU" sz="1800" b="1" dirty="0" smtClean="0"/>
            <a:t> води.</a:t>
          </a:r>
          <a:endParaRPr lang="ru-RU" sz="1800" b="1" dirty="0"/>
        </a:p>
      </dgm:t>
    </dgm:pt>
    <dgm:pt modelId="{0A1002CA-C86F-44C8-ABEE-F49240579943}" type="parTrans" cxnId="{987ABBD1-44E5-4492-8D29-EA418DB52EF3}">
      <dgm:prSet/>
      <dgm:spPr/>
      <dgm:t>
        <a:bodyPr/>
        <a:lstStyle/>
        <a:p>
          <a:endParaRPr lang="ru-RU" sz="1800" b="1"/>
        </a:p>
      </dgm:t>
    </dgm:pt>
    <dgm:pt modelId="{4BA8904C-AF04-4CC4-B58B-F2820D7AD56F}" type="sibTrans" cxnId="{987ABBD1-44E5-4492-8D29-EA418DB52EF3}">
      <dgm:prSet/>
      <dgm:spPr/>
      <dgm:t>
        <a:bodyPr/>
        <a:lstStyle/>
        <a:p>
          <a:endParaRPr lang="ru-RU" sz="1800" b="1"/>
        </a:p>
      </dgm:t>
    </dgm:pt>
    <dgm:pt modelId="{A0ADDBC2-0811-4F03-9B10-85DCA4BFBF63}" type="pres">
      <dgm:prSet presAssocID="{31B2C839-4AB7-4684-AE53-7B4FB11C3604}" presName="Name0" presStyleCnt="0">
        <dgm:presLayoutVars>
          <dgm:dir/>
          <dgm:animLvl val="lvl"/>
          <dgm:resizeHandles val="exact"/>
        </dgm:presLayoutVars>
      </dgm:prSet>
      <dgm:spPr/>
    </dgm:pt>
    <dgm:pt modelId="{B0E389B4-18AC-449E-B24F-5EBD15D9C648}" type="pres">
      <dgm:prSet presAssocID="{58E41658-6F40-4216-8C26-649E25BDD6DC}" presName="boxAndChildren" presStyleCnt="0"/>
      <dgm:spPr/>
    </dgm:pt>
    <dgm:pt modelId="{C4760D7A-01D8-45E6-B690-8E75415DBC86}" type="pres">
      <dgm:prSet presAssocID="{58E41658-6F40-4216-8C26-649E25BDD6DC}" presName="parentTextBox" presStyleLbl="node1" presStyleIdx="0" presStyleCnt="3"/>
      <dgm:spPr/>
    </dgm:pt>
    <dgm:pt modelId="{8DEF825C-4A5A-4675-B9CC-468E731B2552}" type="pres">
      <dgm:prSet presAssocID="{F75ED96C-0ED3-4D38-9AEB-C83C54E75E2C}" presName="sp" presStyleCnt="0"/>
      <dgm:spPr/>
    </dgm:pt>
    <dgm:pt modelId="{54387EF5-A923-4BD0-B04A-C43020470B51}" type="pres">
      <dgm:prSet presAssocID="{56DD3400-704D-402A-AFF2-51E2788B05DB}" presName="arrowAndChildren" presStyleCnt="0"/>
      <dgm:spPr/>
    </dgm:pt>
    <dgm:pt modelId="{E2B9E574-D7E5-4B27-AB76-B8069220BAE7}" type="pres">
      <dgm:prSet presAssocID="{56DD3400-704D-402A-AFF2-51E2788B05DB}" presName="parentTextArrow" presStyleLbl="node1" presStyleIdx="1" presStyleCnt="3"/>
      <dgm:spPr/>
    </dgm:pt>
    <dgm:pt modelId="{32DD6538-304A-45FE-90CD-B7424175AB00}" type="pres">
      <dgm:prSet presAssocID="{8CB81069-4B7A-4B4B-AFEA-CECE93D48EDB}" presName="sp" presStyleCnt="0"/>
      <dgm:spPr/>
    </dgm:pt>
    <dgm:pt modelId="{2C10F13D-ABBE-4D30-915A-CE5DD871C564}" type="pres">
      <dgm:prSet presAssocID="{7DE91182-0D08-4EF4-9989-0240D4057284}" presName="arrowAndChildren" presStyleCnt="0"/>
      <dgm:spPr/>
    </dgm:pt>
    <dgm:pt modelId="{DCCE6771-412D-46B9-A386-2BAC0AA3F0D8}" type="pres">
      <dgm:prSet presAssocID="{7DE91182-0D08-4EF4-9989-0240D4057284}" presName="parentTextArrow" presStyleLbl="node1" presStyleIdx="2" presStyleCnt="3"/>
      <dgm:spPr/>
    </dgm:pt>
  </dgm:ptLst>
  <dgm:cxnLst>
    <dgm:cxn modelId="{AEAB63F1-B6DB-48D0-B447-5F184C98E4AA}" srcId="{31B2C839-4AB7-4684-AE53-7B4FB11C3604}" destId="{56DD3400-704D-402A-AFF2-51E2788B05DB}" srcOrd="1" destOrd="0" parTransId="{3B11DD29-6C9A-4D7C-92B5-CAEB0BAE0C02}" sibTransId="{F75ED96C-0ED3-4D38-9AEB-C83C54E75E2C}"/>
    <dgm:cxn modelId="{3AEAAE4A-AB52-4700-B267-3E8516208D86}" type="presOf" srcId="{56DD3400-704D-402A-AFF2-51E2788B05DB}" destId="{E2B9E574-D7E5-4B27-AB76-B8069220BAE7}" srcOrd="0" destOrd="0" presId="urn:microsoft.com/office/officeart/2005/8/layout/process4"/>
    <dgm:cxn modelId="{987ABBD1-44E5-4492-8D29-EA418DB52EF3}" srcId="{31B2C839-4AB7-4684-AE53-7B4FB11C3604}" destId="{58E41658-6F40-4216-8C26-649E25BDD6DC}" srcOrd="2" destOrd="0" parTransId="{0A1002CA-C86F-44C8-ABEE-F49240579943}" sibTransId="{4BA8904C-AF04-4CC4-B58B-F2820D7AD56F}"/>
    <dgm:cxn modelId="{AAD558D6-8C20-486C-AB73-4B4621923799}" type="presOf" srcId="{31B2C839-4AB7-4684-AE53-7B4FB11C3604}" destId="{A0ADDBC2-0811-4F03-9B10-85DCA4BFBF63}" srcOrd="0" destOrd="0" presId="urn:microsoft.com/office/officeart/2005/8/layout/process4"/>
    <dgm:cxn modelId="{71D9551A-A371-4540-B1D3-F2AB3B5EFA0F}" type="presOf" srcId="{7DE91182-0D08-4EF4-9989-0240D4057284}" destId="{DCCE6771-412D-46B9-A386-2BAC0AA3F0D8}" srcOrd="0" destOrd="0" presId="urn:microsoft.com/office/officeart/2005/8/layout/process4"/>
    <dgm:cxn modelId="{09A3810F-9F9B-4465-9095-C39AF89E80E9}" type="presOf" srcId="{58E41658-6F40-4216-8C26-649E25BDD6DC}" destId="{C4760D7A-01D8-45E6-B690-8E75415DBC86}" srcOrd="0" destOrd="0" presId="urn:microsoft.com/office/officeart/2005/8/layout/process4"/>
    <dgm:cxn modelId="{4C2B31C3-D13F-497E-8647-40FF1472312C}" srcId="{31B2C839-4AB7-4684-AE53-7B4FB11C3604}" destId="{7DE91182-0D08-4EF4-9989-0240D4057284}" srcOrd="0" destOrd="0" parTransId="{FED5E44F-0A83-4D41-825A-768667B6D962}" sibTransId="{8CB81069-4B7A-4B4B-AFEA-CECE93D48EDB}"/>
    <dgm:cxn modelId="{ECD82B03-E747-4514-8C74-74290AAF8BE2}" type="presParOf" srcId="{A0ADDBC2-0811-4F03-9B10-85DCA4BFBF63}" destId="{B0E389B4-18AC-449E-B24F-5EBD15D9C648}" srcOrd="0" destOrd="0" presId="urn:microsoft.com/office/officeart/2005/8/layout/process4"/>
    <dgm:cxn modelId="{B4E134B1-6C14-4CF1-9413-F955EFF19719}" type="presParOf" srcId="{B0E389B4-18AC-449E-B24F-5EBD15D9C648}" destId="{C4760D7A-01D8-45E6-B690-8E75415DBC86}" srcOrd="0" destOrd="0" presId="urn:microsoft.com/office/officeart/2005/8/layout/process4"/>
    <dgm:cxn modelId="{45F3A160-5E4C-4470-A012-1C51EDB3DD0E}" type="presParOf" srcId="{A0ADDBC2-0811-4F03-9B10-85DCA4BFBF63}" destId="{8DEF825C-4A5A-4675-B9CC-468E731B2552}" srcOrd="1" destOrd="0" presId="urn:microsoft.com/office/officeart/2005/8/layout/process4"/>
    <dgm:cxn modelId="{0BBC804D-7876-4B74-B247-D5FBF90E2BAD}" type="presParOf" srcId="{A0ADDBC2-0811-4F03-9B10-85DCA4BFBF63}" destId="{54387EF5-A923-4BD0-B04A-C43020470B51}" srcOrd="2" destOrd="0" presId="urn:microsoft.com/office/officeart/2005/8/layout/process4"/>
    <dgm:cxn modelId="{AE99CDC1-F9A8-4D81-A2D9-EAF90E935E9A}" type="presParOf" srcId="{54387EF5-A923-4BD0-B04A-C43020470B51}" destId="{E2B9E574-D7E5-4B27-AB76-B8069220BAE7}" srcOrd="0" destOrd="0" presId="urn:microsoft.com/office/officeart/2005/8/layout/process4"/>
    <dgm:cxn modelId="{6D59049C-CEB7-4E1E-9D07-A5C24BE0AF7E}" type="presParOf" srcId="{A0ADDBC2-0811-4F03-9B10-85DCA4BFBF63}" destId="{32DD6538-304A-45FE-90CD-B7424175AB00}" srcOrd="3" destOrd="0" presId="urn:microsoft.com/office/officeart/2005/8/layout/process4"/>
    <dgm:cxn modelId="{42058342-BCC6-4BFD-BB6C-D89EB0122AC5}" type="presParOf" srcId="{A0ADDBC2-0811-4F03-9B10-85DCA4BFBF63}" destId="{2C10F13D-ABBE-4D30-915A-CE5DD871C564}" srcOrd="4" destOrd="0" presId="urn:microsoft.com/office/officeart/2005/8/layout/process4"/>
    <dgm:cxn modelId="{EAFA623B-7CEB-4E9B-B7B2-AC77C0A75065}" type="presParOf" srcId="{2C10F13D-ABBE-4D30-915A-CE5DD871C564}" destId="{DCCE6771-412D-46B9-A386-2BAC0AA3F0D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007F739-AB2F-4EC2-A8E1-D8C39C5D36E9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235C27AE-8A38-4058-9C82-5E3BBB4C9186}">
      <dgm:prSet/>
      <dgm:spPr/>
      <dgm:t>
        <a:bodyPr/>
        <a:lstStyle/>
        <a:p>
          <a:pPr rtl="0"/>
          <a:r>
            <a:rPr lang="ru-RU" dirty="0" err="1" smtClean="0"/>
            <a:t>сонячне</a:t>
          </a:r>
          <a:r>
            <a:rPr lang="ru-RU" dirty="0" smtClean="0"/>
            <a:t> </a:t>
          </a:r>
          <a:r>
            <a:rPr lang="ru-RU" dirty="0" err="1" smtClean="0"/>
            <a:t>випромінювання</a:t>
          </a:r>
          <a:endParaRPr lang="ru-RU" dirty="0"/>
        </a:p>
      </dgm:t>
    </dgm:pt>
    <dgm:pt modelId="{10C2493E-B702-4CEC-A36C-9BC17E2493F8}" type="parTrans" cxnId="{15C04A5E-52CE-4249-A9AC-4955CB1CA804}">
      <dgm:prSet/>
      <dgm:spPr/>
      <dgm:t>
        <a:bodyPr/>
        <a:lstStyle/>
        <a:p>
          <a:endParaRPr lang="ru-RU"/>
        </a:p>
      </dgm:t>
    </dgm:pt>
    <dgm:pt modelId="{AE815033-57C1-4005-ACAD-66ED9F96B944}" type="sibTrans" cxnId="{15C04A5E-52CE-4249-A9AC-4955CB1CA804}">
      <dgm:prSet/>
      <dgm:spPr/>
      <dgm:t>
        <a:bodyPr/>
        <a:lstStyle/>
        <a:p>
          <a:endParaRPr lang="ru-RU"/>
        </a:p>
      </dgm:t>
    </dgm:pt>
    <dgm:pt modelId="{79901CD7-F0ED-4AD0-86FE-87A5F18D8A9D}">
      <dgm:prSet/>
      <dgm:spPr/>
      <dgm:t>
        <a:bodyPr/>
        <a:lstStyle/>
        <a:p>
          <a:pPr rtl="0"/>
          <a:r>
            <a:rPr lang="ru-RU" dirty="0" err="1" smtClean="0"/>
            <a:t>енергія</a:t>
          </a:r>
          <a:r>
            <a:rPr lang="ru-RU" dirty="0" smtClean="0"/>
            <a:t> </a:t>
          </a:r>
          <a:r>
            <a:rPr lang="ru-RU" dirty="0" err="1" smtClean="0"/>
            <a:t>вітру</a:t>
          </a:r>
          <a:endParaRPr lang="ru-RU" dirty="0"/>
        </a:p>
      </dgm:t>
    </dgm:pt>
    <dgm:pt modelId="{EC3371D3-C927-4E3B-9FDD-16F655A12A8A}" type="parTrans" cxnId="{B94BF8AC-BB31-4990-A1E9-87E2FE28384C}">
      <dgm:prSet/>
      <dgm:spPr/>
      <dgm:t>
        <a:bodyPr/>
        <a:lstStyle/>
        <a:p>
          <a:endParaRPr lang="ru-RU"/>
        </a:p>
      </dgm:t>
    </dgm:pt>
    <dgm:pt modelId="{A38DDF4C-6183-4CA8-B495-391029E61F53}" type="sibTrans" cxnId="{B94BF8AC-BB31-4990-A1E9-87E2FE28384C}">
      <dgm:prSet/>
      <dgm:spPr/>
      <dgm:t>
        <a:bodyPr/>
        <a:lstStyle/>
        <a:p>
          <a:endParaRPr lang="ru-RU"/>
        </a:p>
      </dgm:t>
    </dgm:pt>
    <dgm:pt modelId="{4CACF339-8E0E-423D-B98D-5C896A3E2B05}">
      <dgm:prSet/>
      <dgm:spPr/>
      <dgm:t>
        <a:bodyPr/>
        <a:lstStyle/>
        <a:p>
          <a:pPr rtl="0"/>
          <a:r>
            <a:rPr lang="ru-RU" dirty="0" err="1" smtClean="0"/>
            <a:t>біомаса</a:t>
          </a:r>
          <a:endParaRPr lang="ru-RU" dirty="0"/>
        </a:p>
      </dgm:t>
    </dgm:pt>
    <dgm:pt modelId="{5E5A2FA2-6FA2-4EBD-AAB3-F840F3FA1664}" type="parTrans" cxnId="{2150DA21-2FCB-4B09-B732-FB3BA9BF4477}">
      <dgm:prSet/>
      <dgm:spPr/>
      <dgm:t>
        <a:bodyPr/>
        <a:lstStyle/>
        <a:p>
          <a:endParaRPr lang="ru-RU"/>
        </a:p>
      </dgm:t>
    </dgm:pt>
    <dgm:pt modelId="{F3ED46B5-7BD9-40BC-A481-4ED98695A56C}" type="sibTrans" cxnId="{2150DA21-2FCB-4B09-B732-FB3BA9BF4477}">
      <dgm:prSet/>
      <dgm:spPr/>
      <dgm:t>
        <a:bodyPr/>
        <a:lstStyle/>
        <a:p>
          <a:endParaRPr lang="ru-RU"/>
        </a:p>
      </dgm:t>
    </dgm:pt>
    <dgm:pt modelId="{B3DEC99C-B51C-4789-939F-02776B2DDFB8}">
      <dgm:prSet/>
      <dgm:spPr/>
      <dgm:t>
        <a:bodyPr/>
        <a:lstStyle/>
        <a:p>
          <a:pPr rtl="0"/>
          <a:r>
            <a:rPr lang="ru-RU" dirty="0" err="1" smtClean="0"/>
            <a:t>гідроенергія</a:t>
          </a:r>
          <a:r>
            <a:rPr lang="ru-RU" dirty="0" smtClean="0"/>
            <a:t> </a:t>
          </a:r>
          <a:r>
            <a:rPr lang="ru-RU" dirty="0" err="1" smtClean="0"/>
            <a:t>малих</a:t>
          </a:r>
          <a:r>
            <a:rPr lang="ru-RU" dirty="0" smtClean="0"/>
            <a:t> </a:t>
          </a:r>
          <a:r>
            <a:rPr lang="ru-RU" dirty="0" err="1" smtClean="0"/>
            <a:t>рі</a:t>
          </a:r>
          <a:r>
            <a:rPr lang="uk-UA" dirty="0" err="1" smtClean="0"/>
            <a:t>чок</a:t>
          </a:r>
          <a:endParaRPr lang="ru-RU" dirty="0"/>
        </a:p>
      </dgm:t>
    </dgm:pt>
    <dgm:pt modelId="{580062D8-FD8E-483A-90DB-7A4D2A4B3278}" type="parTrans" cxnId="{D62D9024-FF63-4DDB-98A5-EF8E9AED357C}">
      <dgm:prSet/>
      <dgm:spPr/>
      <dgm:t>
        <a:bodyPr/>
        <a:lstStyle/>
        <a:p>
          <a:endParaRPr lang="ru-RU"/>
        </a:p>
      </dgm:t>
    </dgm:pt>
    <dgm:pt modelId="{AECF656F-FDB7-41BB-A1BF-9584CAD01DD1}" type="sibTrans" cxnId="{D62D9024-FF63-4DDB-98A5-EF8E9AED357C}">
      <dgm:prSet/>
      <dgm:spPr/>
      <dgm:t>
        <a:bodyPr/>
        <a:lstStyle/>
        <a:p>
          <a:endParaRPr lang="ru-RU"/>
        </a:p>
      </dgm:t>
    </dgm:pt>
    <dgm:pt modelId="{B7E7C6C4-34A2-4415-9BF9-0E2993D66503}">
      <dgm:prSet/>
      <dgm:spPr/>
      <dgm:t>
        <a:bodyPr/>
        <a:lstStyle/>
        <a:p>
          <a:pPr rtl="0"/>
          <a:r>
            <a:rPr lang="ru-RU" dirty="0" err="1" smtClean="0"/>
            <a:t>теплову</a:t>
          </a:r>
          <a:r>
            <a:rPr lang="ru-RU" dirty="0" smtClean="0"/>
            <a:t> </a:t>
          </a:r>
          <a:r>
            <a:rPr lang="ru-RU" dirty="0" err="1" smtClean="0"/>
            <a:t>енергія</a:t>
          </a:r>
          <a:r>
            <a:rPr lang="ru-RU" dirty="0" smtClean="0"/>
            <a:t> </a:t>
          </a:r>
          <a:r>
            <a:rPr lang="ru-RU" dirty="0" err="1" smtClean="0"/>
            <a:t>довкілля</a:t>
          </a:r>
          <a:endParaRPr lang="ru-RU" dirty="0"/>
        </a:p>
      </dgm:t>
    </dgm:pt>
    <dgm:pt modelId="{0003595E-6FF0-4270-AE88-02767560D99A}" type="parTrans" cxnId="{568702FB-8DF1-4DAE-BEBD-7CC2E15B5046}">
      <dgm:prSet/>
      <dgm:spPr/>
      <dgm:t>
        <a:bodyPr/>
        <a:lstStyle/>
        <a:p>
          <a:endParaRPr lang="ru-RU"/>
        </a:p>
      </dgm:t>
    </dgm:pt>
    <dgm:pt modelId="{94C89BAE-1629-4A0A-B05F-2891996B14A3}" type="sibTrans" cxnId="{568702FB-8DF1-4DAE-BEBD-7CC2E15B5046}">
      <dgm:prSet/>
      <dgm:spPr/>
      <dgm:t>
        <a:bodyPr/>
        <a:lstStyle/>
        <a:p>
          <a:endParaRPr lang="ru-RU"/>
        </a:p>
      </dgm:t>
    </dgm:pt>
    <dgm:pt modelId="{CBC4A4F0-D985-4E41-A4CE-CFB2DE64B5D6}">
      <dgm:prSet/>
      <dgm:spPr/>
      <dgm:t>
        <a:bodyPr/>
        <a:lstStyle/>
        <a:p>
          <a:pPr rtl="0"/>
          <a:r>
            <a:rPr lang="ru-RU" dirty="0" err="1" smtClean="0"/>
            <a:t>енергія</a:t>
          </a:r>
          <a:r>
            <a:rPr lang="ru-RU" dirty="0" smtClean="0"/>
            <a:t> </a:t>
          </a:r>
          <a:r>
            <a:rPr lang="ru-RU" dirty="0" err="1" smtClean="0"/>
            <a:t>морських</a:t>
          </a:r>
          <a:r>
            <a:rPr lang="ru-RU" dirty="0" smtClean="0"/>
            <a:t> </a:t>
          </a:r>
          <a:r>
            <a:rPr lang="ru-RU" dirty="0" err="1" smtClean="0"/>
            <a:t>хвиль</a:t>
          </a:r>
          <a:endParaRPr lang="ru-RU" dirty="0"/>
        </a:p>
      </dgm:t>
    </dgm:pt>
    <dgm:pt modelId="{460650BD-957A-44FC-8190-B4F278FC097E}" type="parTrans" cxnId="{403FCF59-F81A-4249-9500-DE684ED0607C}">
      <dgm:prSet/>
      <dgm:spPr/>
      <dgm:t>
        <a:bodyPr/>
        <a:lstStyle/>
        <a:p>
          <a:endParaRPr lang="ru-RU"/>
        </a:p>
      </dgm:t>
    </dgm:pt>
    <dgm:pt modelId="{AEF5C715-D153-4F2F-B6F7-C64DE1C50B42}" type="sibTrans" cxnId="{403FCF59-F81A-4249-9500-DE684ED0607C}">
      <dgm:prSet/>
      <dgm:spPr/>
      <dgm:t>
        <a:bodyPr/>
        <a:lstStyle/>
        <a:p>
          <a:endParaRPr lang="ru-RU"/>
        </a:p>
      </dgm:t>
    </dgm:pt>
    <dgm:pt modelId="{F5CA84BE-535E-4364-A3DB-05AE4914E8F0}">
      <dgm:prSet/>
      <dgm:spPr/>
      <dgm:t>
        <a:bodyPr/>
        <a:lstStyle/>
        <a:p>
          <a:pPr rtl="0"/>
          <a:r>
            <a:rPr lang="ru-RU" dirty="0" err="1" smtClean="0"/>
            <a:t>теплові</a:t>
          </a:r>
          <a:r>
            <a:rPr lang="ru-RU" dirty="0" smtClean="0"/>
            <a:t> </a:t>
          </a:r>
          <a:r>
            <a:rPr lang="ru-RU" dirty="0" err="1" smtClean="0"/>
            <a:t>скиди</a:t>
          </a:r>
          <a:r>
            <a:rPr lang="ru-RU" dirty="0" smtClean="0"/>
            <a:t> </a:t>
          </a:r>
          <a:r>
            <a:rPr lang="ru-RU" dirty="0" err="1" smtClean="0"/>
            <a:t>промисловості</a:t>
          </a:r>
          <a:endParaRPr lang="ru-RU" dirty="0"/>
        </a:p>
      </dgm:t>
    </dgm:pt>
    <dgm:pt modelId="{BBF85F1E-69AA-45E0-9D31-D01F85398BDC}" type="parTrans" cxnId="{10BF72A5-4A20-445A-846A-BA9D61F8BC8F}">
      <dgm:prSet/>
      <dgm:spPr/>
      <dgm:t>
        <a:bodyPr/>
        <a:lstStyle/>
        <a:p>
          <a:endParaRPr lang="ru-RU"/>
        </a:p>
      </dgm:t>
    </dgm:pt>
    <dgm:pt modelId="{8120FB92-065C-40D9-AF23-A92B1DC23739}" type="sibTrans" cxnId="{10BF72A5-4A20-445A-846A-BA9D61F8BC8F}">
      <dgm:prSet/>
      <dgm:spPr/>
      <dgm:t>
        <a:bodyPr/>
        <a:lstStyle/>
        <a:p>
          <a:endParaRPr lang="ru-RU"/>
        </a:p>
      </dgm:t>
    </dgm:pt>
    <dgm:pt modelId="{4CA86552-A904-4B75-A8B3-F288FCF47418}" type="pres">
      <dgm:prSet presAssocID="{4007F739-AB2F-4EC2-A8E1-D8C39C5D36E9}" presName="linear" presStyleCnt="0">
        <dgm:presLayoutVars>
          <dgm:animLvl val="lvl"/>
          <dgm:resizeHandles val="exact"/>
        </dgm:presLayoutVars>
      </dgm:prSet>
      <dgm:spPr/>
    </dgm:pt>
    <dgm:pt modelId="{BC970BE4-FBD0-4FF9-951A-7184210A4557}" type="pres">
      <dgm:prSet presAssocID="{235C27AE-8A38-4058-9C82-5E3BBB4C9186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B5C9329E-5B58-485D-B592-ED73BB8D0E0B}" type="pres">
      <dgm:prSet presAssocID="{AE815033-57C1-4005-ACAD-66ED9F96B944}" presName="spacer" presStyleCnt="0"/>
      <dgm:spPr/>
    </dgm:pt>
    <dgm:pt modelId="{B6973C58-7748-44F8-BF5E-D7D5B36FD8E0}" type="pres">
      <dgm:prSet presAssocID="{79901CD7-F0ED-4AD0-86FE-87A5F18D8A9D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4C510F6D-4C68-47A0-A33C-756C742037F6}" type="pres">
      <dgm:prSet presAssocID="{A38DDF4C-6183-4CA8-B495-391029E61F53}" presName="spacer" presStyleCnt="0"/>
      <dgm:spPr/>
    </dgm:pt>
    <dgm:pt modelId="{254972D8-5D5C-4D67-B3F6-0309E4F16C2E}" type="pres">
      <dgm:prSet presAssocID="{4CACF339-8E0E-423D-B98D-5C896A3E2B05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727A66E6-FB7D-4DC7-A073-B8CDEA5F3B98}" type="pres">
      <dgm:prSet presAssocID="{F3ED46B5-7BD9-40BC-A481-4ED98695A56C}" presName="spacer" presStyleCnt="0"/>
      <dgm:spPr/>
    </dgm:pt>
    <dgm:pt modelId="{D3203D4B-5950-4093-BBA6-BDF8148CC9B8}" type="pres">
      <dgm:prSet presAssocID="{B3DEC99C-B51C-4789-939F-02776B2DDFB8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523CD1F1-D70A-4214-BC3F-0CFD63E30222}" type="pres">
      <dgm:prSet presAssocID="{AECF656F-FDB7-41BB-A1BF-9584CAD01DD1}" presName="spacer" presStyleCnt="0"/>
      <dgm:spPr/>
    </dgm:pt>
    <dgm:pt modelId="{E51E1454-C530-4975-BC8A-38A3F7E287AA}" type="pres">
      <dgm:prSet presAssocID="{B7E7C6C4-34A2-4415-9BF9-0E2993D66503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08EE8714-61CC-4B86-A766-04E18CDFA03E}" type="pres">
      <dgm:prSet presAssocID="{94C89BAE-1629-4A0A-B05F-2891996B14A3}" presName="spacer" presStyleCnt="0"/>
      <dgm:spPr/>
    </dgm:pt>
    <dgm:pt modelId="{B0DBA723-8A93-4315-A16C-1EC55D2BAF75}" type="pres">
      <dgm:prSet presAssocID="{CBC4A4F0-D985-4E41-A4CE-CFB2DE64B5D6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5A29830C-F4E4-4715-B315-1AC34B0813E8}" type="pres">
      <dgm:prSet presAssocID="{AEF5C715-D153-4F2F-B6F7-C64DE1C50B42}" presName="spacer" presStyleCnt="0"/>
      <dgm:spPr/>
    </dgm:pt>
    <dgm:pt modelId="{CC008B2E-E02D-4790-8DF5-366F57D45E18}" type="pres">
      <dgm:prSet presAssocID="{F5CA84BE-535E-4364-A3DB-05AE4914E8F0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568702FB-8DF1-4DAE-BEBD-7CC2E15B5046}" srcId="{4007F739-AB2F-4EC2-A8E1-D8C39C5D36E9}" destId="{B7E7C6C4-34A2-4415-9BF9-0E2993D66503}" srcOrd="4" destOrd="0" parTransId="{0003595E-6FF0-4270-AE88-02767560D99A}" sibTransId="{94C89BAE-1629-4A0A-B05F-2891996B14A3}"/>
    <dgm:cxn modelId="{705C73B6-22D6-4146-B0FB-B4B2673F1581}" type="presOf" srcId="{235C27AE-8A38-4058-9C82-5E3BBB4C9186}" destId="{BC970BE4-FBD0-4FF9-951A-7184210A4557}" srcOrd="0" destOrd="0" presId="urn:microsoft.com/office/officeart/2005/8/layout/vList2"/>
    <dgm:cxn modelId="{1545527C-9C8B-4D44-B41F-D3D11DC2FF28}" type="presOf" srcId="{4CACF339-8E0E-423D-B98D-5C896A3E2B05}" destId="{254972D8-5D5C-4D67-B3F6-0309E4F16C2E}" srcOrd="0" destOrd="0" presId="urn:microsoft.com/office/officeart/2005/8/layout/vList2"/>
    <dgm:cxn modelId="{2119A14A-ECDC-4662-A31B-ED657E75109E}" type="presOf" srcId="{F5CA84BE-535E-4364-A3DB-05AE4914E8F0}" destId="{CC008B2E-E02D-4790-8DF5-366F57D45E18}" srcOrd="0" destOrd="0" presId="urn:microsoft.com/office/officeart/2005/8/layout/vList2"/>
    <dgm:cxn modelId="{9D000C1B-68DE-4ADF-AA50-A3B62A176AB3}" type="presOf" srcId="{CBC4A4F0-D985-4E41-A4CE-CFB2DE64B5D6}" destId="{B0DBA723-8A93-4315-A16C-1EC55D2BAF75}" srcOrd="0" destOrd="0" presId="urn:microsoft.com/office/officeart/2005/8/layout/vList2"/>
    <dgm:cxn modelId="{2150DA21-2FCB-4B09-B732-FB3BA9BF4477}" srcId="{4007F739-AB2F-4EC2-A8E1-D8C39C5D36E9}" destId="{4CACF339-8E0E-423D-B98D-5C896A3E2B05}" srcOrd="2" destOrd="0" parTransId="{5E5A2FA2-6FA2-4EBD-AAB3-F840F3FA1664}" sibTransId="{F3ED46B5-7BD9-40BC-A481-4ED98695A56C}"/>
    <dgm:cxn modelId="{45D932D2-9121-4EF8-BEDE-8081917222E0}" type="presOf" srcId="{79901CD7-F0ED-4AD0-86FE-87A5F18D8A9D}" destId="{B6973C58-7748-44F8-BF5E-D7D5B36FD8E0}" srcOrd="0" destOrd="0" presId="urn:microsoft.com/office/officeart/2005/8/layout/vList2"/>
    <dgm:cxn modelId="{D876DBF3-AE07-44FB-B283-0BB99FA572CD}" type="presOf" srcId="{4007F739-AB2F-4EC2-A8E1-D8C39C5D36E9}" destId="{4CA86552-A904-4B75-A8B3-F288FCF47418}" srcOrd="0" destOrd="0" presId="urn:microsoft.com/office/officeart/2005/8/layout/vList2"/>
    <dgm:cxn modelId="{B94BF8AC-BB31-4990-A1E9-87E2FE28384C}" srcId="{4007F739-AB2F-4EC2-A8E1-D8C39C5D36E9}" destId="{79901CD7-F0ED-4AD0-86FE-87A5F18D8A9D}" srcOrd="1" destOrd="0" parTransId="{EC3371D3-C927-4E3B-9FDD-16F655A12A8A}" sibTransId="{A38DDF4C-6183-4CA8-B495-391029E61F53}"/>
    <dgm:cxn modelId="{4756CA79-999C-4EEE-AEC3-82106F4EBF1F}" type="presOf" srcId="{B7E7C6C4-34A2-4415-9BF9-0E2993D66503}" destId="{E51E1454-C530-4975-BC8A-38A3F7E287AA}" srcOrd="0" destOrd="0" presId="urn:microsoft.com/office/officeart/2005/8/layout/vList2"/>
    <dgm:cxn modelId="{AE561A17-0360-49B1-9E1F-B877988C2280}" type="presOf" srcId="{B3DEC99C-B51C-4789-939F-02776B2DDFB8}" destId="{D3203D4B-5950-4093-BBA6-BDF8148CC9B8}" srcOrd="0" destOrd="0" presId="urn:microsoft.com/office/officeart/2005/8/layout/vList2"/>
    <dgm:cxn modelId="{15C04A5E-52CE-4249-A9AC-4955CB1CA804}" srcId="{4007F739-AB2F-4EC2-A8E1-D8C39C5D36E9}" destId="{235C27AE-8A38-4058-9C82-5E3BBB4C9186}" srcOrd="0" destOrd="0" parTransId="{10C2493E-B702-4CEC-A36C-9BC17E2493F8}" sibTransId="{AE815033-57C1-4005-ACAD-66ED9F96B944}"/>
    <dgm:cxn modelId="{10BF72A5-4A20-445A-846A-BA9D61F8BC8F}" srcId="{4007F739-AB2F-4EC2-A8E1-D8C39C5D36E9}" destId="{F5CA84BE-535E-4364-A3DB-05AE4914E8F0}" srcOrd="6" destOrd="0" parTransId="{BBF85F1E-69AA-45E0-9D31-D01F85398BDC}" sibTransId="{8120FB92-065C-40D9-AF23-A92B1DC23739}"/>
    <dgm:cxn modelId="{D62D9024-FF63-4DDB-98A5-EF8E9AED357C}" srcId="{4007F739-AB2F-4EC2-A8E1-D8C39C5D36E9}" destId="{B3DEC99C-B51C-4789-939F-02776B2DDFB8}" srcOrd="3" destOrd="0" parTransId="{580062D8-FD8E-483A-90DB-7A4D2A4B3278}" sibTransId="{AECF656F-FDB7-41BB-A1BF-9584CAD01DD1}"/>
    <dgm:cxn modelId="{403FCF59-F81A-4249-9500-DE684ED0607C}" srcId="{4007F739-AB2F-4EC2-A8E1-D8C39C5D36E9}" destId="{CBC4A4F0-D985-4E41-A4CE-CFB2DE64B5D6}" srcOrd="5" destOrd="0" parTransId="{460650BD-957A-44FC-8190-B4F278FC097E}" sibTransId="{AEF5C715-D153-4F2F-B6F7-C64DE1C50B42}"/>
    <dgm:cxn modelId="{25194258-261A-4A01-9B09-88C829AADBDC}" type="presParOf" srcId="{4CA86552-A904-4B75-A8B3-F288FCF47418}" destId="{BC970BE4-FBD0-4FF9-951A-7184210A4557}" srcOrd="0" destOrd="0" presId="urn:microsoft.com/office/officeart/2005/8/layout/vList2"/>
    <dgm:cxn modelId="{36AA9624-68BB-4A69-ADFE-35D13D067646}" type="presParOf" srcId="{4CA86552-A904-4B75-A8B3-F288FCF47418}" destId="{B5C9329E-5B58-485D-B592-ED73BB8D0E0B}" srcOrd="1" destOrd="0" presId="urn:microsoft.com/office/officeart/2005/8/layout/vList2"/>
    <dgm:cxn modelId="{AB6483A8-02B9-4906-AF55-AE753B77E0F9}" type="presParOf" srcId="{4CA86552-A904-4B75-A8B3-F288FCF47418}" destId="{B6973C58-7748-44F8-BF5E-D7D5B36FD8E0}" srcOrd="2" destOrd="0" presId="urn:microsoft.com/office/officeart/2005/8/layout/vList2"/>
    <dgm:cxn modelId="{D212387A-2140-4409-8772-B1B689C9E294}" type="presParOf" srcId="{4CA86552-A904-4B75-A8B3-F288FCF47418}" destId="{4C510F6D-4C68-47A0-A33C-756C742037F6}" srcOrd="3" destOrd="0" presId="urn:microsoft.com/office/officeart/2005/8/layout/vList2"/>
    <dgm:cxn modelId="{DC59F1A9-B41C-482C-880F-85FD7D5B28E7}" type="presParOf" srcId="{4CA86552-A904-4B75-A8B3-F288FCF47418}" destId="{254972D8-5D5C-4D67-B3F6-0309E4F16C2E}" srcOrd="4" destOrd="0" presId="urn:microsoft.com/office/officeart/2005/8/layout/vList2"/>
    <dgm:cxn modelId="{CB9A05ED-0E6D-457A-9DED-4EF7F0053D2B}" type="presParOf" srcId="{4CA86552-A904-4B75-A8B3-F288FCF47418}" destId="{727A66E6-FB7D-4DC7-A073-B8CDEA5F3B98}" srcOrd="5" destOrd="0" presId="urn:microsoft.com/office/officeart/2005/8/layout/vList2"/>
    <dgm:cxn modelId="{49EA96D2-4C37-44CD-98A0-7FFCEF94A58D}" type="presParOf" srcId="{4CA86552-A904-4B75-A8B3-F288FCF47418}" destId="{D3203D4B-5950-4093-BBA6-BDF8148CC9B8}" srcOrd="6" destOrd="0" presId="urn:microsoft.com/office/officeart/2005/8/layout/vList2"/>
    <dgm:cxn modelId="{B8853BCE-F7AA-4E54-8AE0-38934CA784BC}" type="presParOf" srcId="{4CA86552-A904-4B75-A8B3-F288FCF47418}" destId="{523CD1F1-D70A-4214-BC3F-0CFD63E30222}" srcOrd="7" destOrd="0" presId="urn:microsoft.com/office/officeart/2005/8/layout/vList2"/>
    <dgm:cxn modelId="{76ECC937-E631-424D-A027-CBD2D427E3FB}" type="presParOf" srcId="{4CA86552-A904-4B75-A8B3-F288FCF47418}" destId="{E51E1454-C530-4975-BC8A-38A3F7E287AA}" srcOrd="8" destOrd="0" presId="urn:microsoft.com/office/officeart/2005/8/layout/vList2"/>
    <dgm:cxn modelId="{86B11EC6-43BB-4F09-A9D3-76FDA8414AB6}" type="presParOf" srcId="{4CA86552-A904-4B75-A8B3-F288FCF47418}" destId="{08EE8714-61CC-4B86-A766-04E18CDFA03E}" srcOrd="9" destOrd="0" presId="urn:microsoft.com/office/officeart/2005/8/layout/vList2"/>
    <dgm:cxn modelId="{AC64CE45-C703-409F-89A2-D81140ABA254}" type="presParOf" srcId="{4CA86552-A904-4B75-A8B3-F288FCF47418}" destId="{B0DBA723-8A93-4315-A16C-1EC55D2BAF75}" srcOrd="10" destOrd="0" presId="urn:microsoft.com/office/officeart/2005/8/layout/vList2"/>
    <dgm:cxn modelId="{2E8E386E-699B-4725-BB97-56362A31D20A}" type="presParOf" srcId="{4CA86552-A904-4B75-A8B3-F288FCF47418}" destId="{5A29830C-F4E4-4715-B315-1AC34B0813E8}" srcOrd="11" destOrd="0" presId="urn:microsoft.com/office/officeart/2005/8/layout/vList2"/>
    <dgm:cxn modelId="{294C5DD7-7007-42A7-8BEA-E3CD3E6D461B}" type="presParOf" srcId="{4CA86552-A904-4B75-A8B3-F288FCF47418}" destId="{CC008B2E-E02D-4790-8DF5-366F57D45E18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7D3420-8598-456A-A77E-CDAB09EB3A42}">
      <dsp:nvSpPr>
        <dsp:cNvPr id="0" name=""/>
        <dsp:cNvSpPr/>
      </dsp:nvSpPr>
      <dsp:spPr>
        <a:xfrm>
          <a:off x="198460" y="850995"/>
          <a:ext cx="4895361" cy="489536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48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/>
            <a:t>Сланцевий</a:t>
          </a:r>
          <a:r>
            <a:rPr lang="ru-RU" sz="2000" b="1" kern="1200" dirty="0" smtClean="0"/>
            <a:t> газ </a:t>
          </a:r>
          <a:r>
            <a:rPr lang="en-US" sz="2000" kern="1200" dirty="0" smtClean="0"/>
            <a:t> — </a:t>
          </a:r>
          <a:r>
            <a:rPr lang="ru-RU" sz="2000" kern="1200" dirty="0" err="1" smtClean="0"/>
            <a:t>природний</a:t>
          </a:r>
          <a:r>
            <a:rPr lang="ru-RU" sz="2000" kern="1200" dirty="0" smtClean="0"/>
            <a:t> газ (до 95%  </a:t>
          </a:r>
          <a:r>
            <a:rPr lang="en-US" sz="2000" kern="1200" dirty="0" smtClean="0"/>
            <a:t>CH4</a:t>
          </a:r>
          <a:r>
            <a:rPr lang="ru-RU" sz="2000" kern="1200" dirty="0" smtClean="0"/>
            <a:t>), </a:t>
          </a:r>
          <a:r>
            <a:rPr lang="ru-RU" sz="2000" kern="1200" dirty="0" err="1" smtClean="0"/>
            <a:t>що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міститься</a:t>
          </a:r>
          <a:r>
            <a:rPr lang="ru-RU" sz="2000" kern="1200" dirty="0" smtClean="0"/>
            <a:t> у </a:t>
          </a:r>
          <a:r>
            <a:rPr lang="ru-RU" sz="2000" kern="1200" dirty="0" err="1" smtClean="0"/>
            <a:t>низькопористих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і</a:t>
          </a:r>
          <a:r>
            <a:rPr lang="ru-RU" sz="2000" kern="1200" dirty="0" smtClean="0"/>
            <a:t> погано </a:t>
          </a:r>
          <a:r>
            <a:rPr lang="ru-RU" sz="2000" kern="1200" dirty="0" err="1" smtClean="0"/>
            <a:t>проникних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глинисто-алевритових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осадових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гірських</a:t>
          </a:r>
          <a:r>
            <a:rPr lang="ru-RU" sz="2000" kern="1200" dirty="0" smtClean="0"/>
            <a:t> породах на </a:t>
          </a:r>
          <a:r>
            <a:rPr lang="ru-RU" sz="2000" kern="1200" dirty="0" err="1" smtClean="0"/>
            <a:t>глибинах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від</a:t>
          </a:r>
          <a:r>
            <a:rPr lang="ru-RU" sz="2000" kern="1200" dirty="0" smtClean="0"/>
            <a:t> 1 до 5-6 км. </a:t>
          </a:r>
          <a:endParaRPr lang="ru-RU" sz="2000" kern="1200" dirty="0"/>
        </a:p>
      </dsp:txBody>
      <dsp:txXfrm>
        <a:off x="882047" y="1428263"/>
        <a:ext cx="2822551" cy="3740825"/>
      </dsp:txXfrm>
    </dsp:sp>
    <dsp:sp modelId="{AD564AF2-68D0-4C10-8028-7FA640D65EFF}">
      <dsp:nvSpPr>
        <dsp:cNvPr id="0" name=""/>
        <dsp:cNvSpPr/>
      </dsp:nvSpPr>
      <dsp:spPr>
        <a:xfrm>
          <a:off x="3726649" y="850995"/>
          <a:ext cx="4895361" cy="4895361"/>
        </a:xfrm>
        <a:prstGeom prst="ellipse">
          <a:avLst/>
        </a:prstGeom>
        <a:solidFill>
          <a:schemeClr val="accent2">
            <a:alpha val="50000"/>
            <a:hueOff val="9531695"/>
            <a:satOff val="19501"/>
            <a:lumOff val="7451"/>
            <a:alphaOff val="0"/>
          </a:schemeClr>
        </a:solidFill>
        <a:ln w="48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Поклади</a:t>
          </a:r>
          <a:r>
            <a:rPr lang="ru-RU" sz="2000" kern="1200" dirty="0" smtClean="0"/>
            <a:t> сланцевого газу </a:t>
          </a:r>
          <a:r>
            <a:rPr lang="ru-RU" sz="2000" kern="1200" dirty="0" err="1" smtClean="0"/>
            <a:t>знаходяться</a:t>
          </a:r>
          <a:r>
            <a:rPr lang="ru-RU" sz="2000" kern="1200" dirty="0" smtClean="0"/>
            <a:t> не у </a:t>
          </a:r>
          <a:r>
            <a:rPr lang="ru-RU" sz="2000" kern="1200" dirty="0" err="1" smtClean="0"/>
            <a:t>сланцях</a:t>
          </a:r>
          <a:r>
            <a:rPr lang="ru-RU" sz="2000" kern="1200" dirty="0" smtClean="0"/>
            <a:t>, а у </a:t>
          </a:r>
          <a:r>
            <a:rPr lang="ru-RU" sz="2000" kern="1200" dirty="0" err="1" smtClean="0"/>
            <a:t>низькопористих</a:t>
          </a:r>
          <a:r>
            <a:rPr lang="ru-RU" sz="2000" kern="1200" dirty="0" smtClean="0"/>
            <a:t> породах </a:t>
          </a:r>
          <a:r>
            <a:rPr lang="ru-RU" sz="2000" kern="1200" dirty="0" err="1" smtClean="0"/>
            <a:t>змішаної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літології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які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є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одночасно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нафтогазоматеринською</a:t>
          </a:r>
          <a:r>
            <a:rPr lang="ru-RU" sz="2000" kern="1200" dirty="0" smtClean="0"/>
            <a:t> породою </a:t>
          </a:r>
          <a:r>
            <a:rPr lang="ru-RU" sz="2000" kern="1200" dirty="0" err="1" smtClean="0"/>
            <a:t>і</a:t>
          </a:r>
          <a:r>
            <a:rPr lang="ru-RU" sz="2000" kern="1200" dirty="0" smtClean="0"/>
            <a:t> резервуаром. </a:t>
          </a:r>
          <a:endParaRPr lang="ru-RU" sz="2000" kern="1200" dirty="0"/>
        </a:p>
      </dsp:txBody>
      <dsp:txXfrm>
        <a:off x="5115873" y="1428263"/>
        <a:ext cx="2822551" cy="374082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EEC89E-964F-44B7-BB19-5D4A065C3EF2}">
      <dsp:nvSpPr>
        <dsp:cNvPr id="0" name=""/>
        <dsp:cNvSpPr/>
      </dsp:nvSpPr>
      <dsp:spPr>
        <a:xfrm>
          <a:off x="0" y="0"/>
          <a:ext cx="4625609" cy="462560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EF92F6-6407-4965-BD20-089588D78092}">
      <dsp:nvSpPr>
        <dsp:cNvPr id="0" name=""/>
        <dsp:cNvSpPr/>
      </dsp:nvSpPr>
      <dsp:spPr>
        <a:xfrm>
          <a:off x="2312804" y="0"/>
          <a:ext cx="5916795" cy="46256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При </a:t>
          </a:r>
          <a:r>
            <a:rPr lang="ru-RU" sz="2000" kern="1200" dirty="0" err="1" smtClean="0"/>
            <a:t>бурінні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однієї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свердловини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використовуються</a:t>
          </a:r>
          <a:r>
            <a:rPr lang="ru-RU" sz="2000" kern="1200" dirty="0" smtClean="0"/>
            <a:t> десятки тонн </a:t>
          </a:r>
          <a:r>
            <a:rPr lang="ru-RU" sz="2000" kern="1200" dirty="0" err="1" smtClean="0"/>
            <a:t>хімікатів</a:t>
          </a:r>
          <a:r>
            <a:rPr lang="ru-RU" sz="2000" kern="1200" dirty="0" smtClean="0"/>
            <a:t>, склад </a:t>
          </a:r>
          <a:r>
            <a:rPr lang="ru-RU" sz="2000" kern="1200" dirty="0" err="1" smtClean="0"/>
            <a:t>яких</a:t>
          </a:r>
          <a:r>
            <a:rPr lang="ru-RU" sz="2000" kern="1200" dirty="0" smtClean="0"/>
            <a:t> становить «</a:t>
          </a:r>
          <a:r>
            <a:rPr lang="ru-RU" sz="2000" kern="1200" dirty="0" err="1" smtClean="0"/>
            <a:t>комерційну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таємницю</a:t>
          </a:r>
          <a:r>
            <a:rPr lang="ru-RU" sz="2000" kern="1200" dirty="0" smtClean="0"/>
            <a:t>». </a:t>
          </a:r>
          <a:endParaRPr lang="ru-RU" sz="2000" kern="1200" dirty="0"/>
        </a:p>
      </dsp:txBody>
      <dsp:txXfrm>
        <a:off x="2312804" y="0"/>
        <a:ext cx="5916795" cy="2197164"/>
      </dsp:txXfrm>
    </dsp:sp>
    <dsp:sp modelId="{4CC89407-C899-47A2-8AD9-D88D0E997E8A}">
      <dsp:nvSpPr>
        <dsp:cNvPr id="0" name=""/>
        <dsp:cNvSpPr/>
      </dsp:nvSpPr>
      <dsp:spPr>
        <a:xfrm>
          <a:off x="1214222" y="2197164"/>
          <a:ext cx="2197164" cy="219716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F7441A-E8B6-43B8-AB1A-EDCA27056C6E}">
      <dsp:nvSpPr>
        <dsp:cNvPr id="0" name=""/>
        <dsp:cNvSpPr/>
      </dsp:nvSpPr>
      <dsp:spPr>
        <a:xfrm>
          <a:off x="2312804" y="2197164"/>
          <a:ext cx="5916795" cy="21971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Для </a:t>
          </a:r>
          <a:r>
            <a:rPr lang="ru-RU" sz="2000" kern="1200" dirty="0" err="1" smtClean="0"/>
            <a:t>однієї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свердловини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використовується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від</a:t>
          </a:r>
          <a:r>
            <a:rPr lang="ru-RU" sz="2000" kern="1200" dirty="0" smtClean="0"/>
            <a:t> 9 000 до 29 000 м³ води. </a:t>
          </a:r>
          <a:r>
            <a:rPr lang="ru-RU" sz="2000" kern="1200" dirty="0" err="1" smtClean="0"/>
            <a:t>Частина</a:t>
          </a:r>
          <a:r>
            <a:rPr lang="ru-RU" sz="2000" kern="1200" dirty="0" smtClean="0"/>
            <a:t> води </a:t>
          </a:r>
          <a:r>
            <a:rPr lang="ru-RU" sz="2000" kern="1200" dirty="0" err="1" smtClean="0"/>
            <a:t>потім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повертається</a:t>
          </a:r>
          <a:r>
            <a:rPr lang="ru-RU" sz="2000" kern="1200" dirty="0" smtClean="0"/>
            <a:t> на </a:t>
          </a:r>
          <a:r>
            <a:rPr lang="ru-RU" sz="2000" kern="1200" dirty="0" err="1" smtClean="0"/>
            <a:t>поверхню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містить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хімічні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речовини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зі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сланцевих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порід</a:t>
          </a:r>
          <a:r>
            <a:rPr lang="ru-RU" sz="2000" kern="1200" dirty="0" smtClean="0"/>
            <a:t>: </a:t>
          </a:r>
          <a:r>
            <a:rPr lang="ru-RU" sz="2000" kern="1200" dirty="0" err="1" smtClean="0"/>
            <a:t>важкі</a:t>
          </a:r>
          <a:r>
            <a:rPr lang="ru-RU" sz="2000" kern="1200" dirty="0" smtClean="0"/>
            <a:t> метали, </a:t>
          </a:r>
          <a:r>
            <a:rPr lang="ru-RU" sz="2000" kern="1200" dirty="0" err="1" smtClean="0"/>
            <a:t>природні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радіоактивні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матеріали</a:t>
          </a:r>
          <a:r>
            <a:rPr lang="ru-RU" sz="2000" kern="1200" dirty="0" smtClean="0"/>
            <a:t> та </a:t>
          </a:r>
          <a:r>
            <a:rPr lang="ru-RU" sz="2000" kern="1200" dirty="0" err="1" smtClean="0"/>
            <a:t>різноманітні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забруднюючі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речовини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що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використовуються</a:t>
          </a:r>
          <a:r>
            <a:rPr lang="ru-RU" sz="2000" kern="1200" dirty="0" smtClean="0"/>
            <a:t> при </a:t>
          </a:r>
          <a:r>
            <a:rPr lang="ru-RU" sz="2000" kern="1200" dirty="0" err="1" smtClean="0"/>
            <a:t>закачуванні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включаючи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токсичні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речовини</a:t>
          </a:r>
          <a:r>
            <a:rPr lang="ru-RU" sz="2000" kern="1200" dirty="0" smtClean="0"/>
            <a:t>.</a:t>
          </a:r>
          <a:endParaRPr lang="ru-RU" sz="2000" kern="1200" dirty="0"/>
        </a:p>
      </dsp:txBody>
      <dsp:txXfrm>
        <a:off x="2312804" y="2197164"/>
        <a:ext cx="5916795" cy="219716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4EAC2B9-18D5-4A8C-94EC-792348F7AF2C}">
      <dsp:nvSpPr>
        <dsp:cNvPr id="0" name=""/>
        <dsp:cNvSpPr/>
      </dsp:nvSpPr>
      <dsp:spPr>
        <a:xfrm>
          <a:off x="1085" y="114866"/>
          <a:ext cx="4233480" cy="2540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solidFill>
                <a:schemeClr val="tx1"/>
              </a:solidFill>
            </a:rPr>
            <a:t>Розливанням</a:t>
          </a:r>
          <a:r>
            <a:rPr lang="ru-RU" sz="2000" b="1" kern="1200" dirty="0" smtClean="0">
              <a:solidFill>
                <a:schemeClr val="tx1"/>
              </a:solidFill>
            </a:rPr>
            <a:t> бурового </a:t>
          </a:r>
          <a:r>
            <a:rPr lang="ru-RU" sz="2000" b="1" kern="1200" dirty="0" err="1" smtClean="0">
              <a:solidFill>
                <a:schemeClr val="tx1"/>
              </a:solidFill>
            </a:rPr>
            <a:t>розчину</a:t>
          </a:r>
          <a:r>
            <a:rPr lang="ru-RU" sz="2000" b="1" kern="1200" dirty="0" smtClean="0">
              <a:solidFill>
                <a:schemeClr val="tx1"/>
              </a:solidFill>
            </a:rPr>
            <a:t>, </a:t>
          </a:r>
          <a:r>
            <a:rPr lang="ru-RU" sz="2000" b="1" kern="1200" dirty="0" err="1" smtClean="0">
              <a:solidFill>
                <a:schemeClr val="tx1"/>
              </a:solidFill>
            </a:rPr>
            <a:t>зворотнім</a:t>
          </a:r>
          <a:r>
            <a:rPr lang="ru-RU" sz="2000" b="1" kern="1200" dirty="0" smtClean="0">
              <a:solidFill>
                <a:schemeClr val="tx1"/>
              </a:solidFill>
            </a:rPr>
            <a:t> потоком, </a:t>
          </a:r>
          <a:r>
            <a:rPr lang="ru-RU" sz="2000" b="1" kern="1200" dirty="0" err="1" smtClean="0">
              <a:solidFill>
                <a:schemeClr val="tx1"/>
              </a:solidFill>
            </a:rPr>
            <a:t>витіканням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з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транспортних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засобів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під</a:t>
          </a:r>
          <a:r>
            <a:rPr lang="ru-RU" sz="2000" b="1" kern="1200" dirty="0" smtClean="0">
              <a:solidFill>
                <a:schemeClr val="tx1"/>
              </a:solidFill>
            </a:rPr>
            <a:t> час </a:t>
          </a:r>
          <a:r>
            <a:rPr lang="ru-RU" sz="2000" b="1" kern="1200" dirty="0" err="1" smtClean="0">
              <a:solidFill>
                <a:schemeClr val="tx1"/>
              </a:solidFill>
            </a:rPr>
            <a:t>перевезення</a:t>
          </a:r>
          <a:r>
            <a:rPr lang="ru-RU" sz="2000" b="1" kern="1200" dirty="0" smtClean="0">
              <a:solidFill>
                <a:schemeClr val="tx1"/>
              </a:solidFill>
            </a:rPr>
            <a:t>.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1085" y="114866"/>
        <a:ext cx="4233480" cy="2540088"/>
      </dsp:txXfrm>
    </dsp:sp>
    <dsp:sp modelId="{09768B0E-9FDA-4FF3-8FEB-F59BE06A0DF4}">
      <dsp:nvSpPr>
        <dsp:cNvPr id="0" name=""/>
        <dsp:cNvSpPr/>
      </dsp:nvSpPr>
      <dsp:spPr>
        <a:xfrm>
          <a:off x="4657914" y="114866"/>
          <a:ext cx="4233480" cy="2540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solidFill>
                <a:schemeClr val="tx1"/>
              </a:solidFill>
            </a:rPr>
            <a:t>Аваріями</a:t>
          </a:r>
          <a:r>
            <a:rPr lang="ru-RU" sz="2000" b="1" kern="1200" dirty="0" smtClean="0">
              <a:solidFill>
                <a:schemeClr val="tx1"/>
              </a:solidFill>
            </a:rPr>
            <a:t>, </a:t>
          </a:r>
          <a:r>
            <a:rPr lang="ru-RU" sz="2000" b="1" kern="1200" dirty="0" err="1" smtClean="0">
              <a:solidFill>
                <a:schemeClr val="tx1"/>
              </a:solidFill>
            </a:rPr>
            <a:t>спричиненими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непрофесійними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діями</a:t>
          </a:r>
          <a:r>
            <a:rPr lang="ru-RU" sz="2000" b="1" kern="1200" dirty="0" smtClean="0">
              <a:solidFill>
                <a:schemeClr val="tx1"/>
              </a:solidFill>
            </a:rPr>
            <a:t> персоналу </a:t>
          </a:r>
          <a:r>
            <a:rPr lang="ru-RU" sz="2000" b="1" kern="1200" dirty="0" err="1" smtClean="0">
              <a:solidFill>
                <a:schemeClr val="tx1"/>
              </a:solidFill>
            </a:rPr>
            <a:t>або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застарілою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технікою</a:t>
          </a:r>
          <a:r>
            <a:rPr lang="ru-RU" sz="2000" b="1" kern="1200" dirty="0" smtClean="0">
              <a:solidFill>
                <a:schemeClr val="tx1"/>
              </a:solidFill>
            </a:rPr>
            <a:t>.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4657914" y="114866"/>
        <a:ext cx="4233480" cy="2540088"/>
      </dsp:txXfrm>
    </dsp:sp>
    <dsp:sp modelId="{50FE008C-7DC3-4EFE-A49F-8EFC05B493A5}">
      <dsp:nvSpPr>
        <dsp:cNvPr id="0" name=""/>
        <dsp:cNvSpPr/>
      </dsp:nvSpPr>
      <dsp:spPr>
        <a:xfrm>
          <a:off x="1085" y="3078302"/>
          <a:ext cx="4233480" cy="2540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solidFill>
                <a:schemeClr val="tx1"/>
              </a:solidFill>
            </a:rPr>
            <a:t>Протіканнями</a:t>
          </a:r>
          <a:r>
            <a:rPr lang="ru-RU" sz="2000" b="1" kern="1200" dirty="0" smtClean="0">
              <a:solidFill>
                <a:schemeClr val="tx1"/>
              </a:solidFill>
            </a:rPr>
            <a:t>, </a:t>
          </a:r>
          <a:r>
            <a:rPr lang="ru-RU" sz="2000" b="1" kern="1200" dirty="0" err="1" smtClean="0">
              <a:solidFill>
                <a:schemeClr val="tx1"/>
              </a:solidFill>
            </a:rPr>
            <a:t>спричиненими</a:t>
          </a:r>
          <a:r>
            <a:rPr lang="ru-RU" sz="2000" b="1" kern="1200" dirty="0" smtClean="0">
              <a:solidFill>
                <a:schemeClr val="tx1"/>
              </a:solidFill>
            </a:rPr>
            <a:t> дефектами обсадки </a:t>
          </a:r>
          <a:r>
            <a:rPr lang="ru-RU" sz="2000" b="1" kern="1200" dirty="0" err="1" smtClean="0">
              <a:solidFill>
                <a:schemeClr val="tx1"/>
              </a:solidFill>
            </a:rPr>
            <a:t>свердловини</a:t>
          </a:r>
          <a:r>
            <a:rPr lang="ru-RU" sz="2000" b="1" kern="1200" dirty="0" smtClean="0">
              <a:solidFill>
                <a:schemeClr val="tx1"/>
              </a:solidFill>
            </a:rPr>
            <a:t>: </a:t>
          </a:r>
          <a:r>
            <a:rPr lang="ru-RU" sz="2000" b="1" kern="1200" dirty="0" err="1" smtClean="0">
              <a:solidFill>
                <a:schemeClr val="tx1"/>
              </a:solidFill>
            </a:rPr>
            <a:t>документи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свідчать</a:t>
          </a:r>
          <a:r>
            <a:rPr lang="ru-RU" sz="2000" b="1" kern="1200" dirty="0" smtClean="0">
              <a:solidFill>
                <a:schemeClr val="tx1"/>
              </a:solidFill>
            </a:rPr>
            <a:t>, </a:t>
          </a:r>
          <a:r>
            <a:rPr lang="ru-RU" sz="2000" b="1" kern="1200" dirty="0" err="1" smtClean="0">
              <a:solidFill>
                <a:schemeClr val="tx1"/>
              </a:solidFill>
            </a:rPr>
            <a:t>що</a:t>
          </a:r>
          <a:r>
            <a:rPr lang="ru-RU" sz="2000" b="1" kern="1200" dirty="0" smtClean="0">
              <a:solidFill>
                <a:schemeClr val="tx1"/>
              </a:solidFill>
            </a:rPr>
            <a:t> 6% </a:t>
          </a:r>
          <a:r>
            <a:rPr lang="ru-RU" sz="2000" b="1" kern="1200" dirty="0" err="1" smtClean="0">
              <a:solidFill>
                <a:schemeClr val="tx1"/>
              </a:solidFill>
            </a:rPr>
            <a:t>свердловин</a:t>
          </a:r>
          <a:r>
            <a:rPr lang="ru-RU" sz="2000" b="1" kern="1200" dirty="0" smtClean="0">
              <a:solidFill>
                <a:schemeClr val="tx1"/>
              </a:solidFill>
            </a:rPr>
            <a:t> для </a:t>
          </a:r>
          <a:r>
            <a:rPr lang="ru-RU" sz="2000" b="1" kern="1200" dirty="0" err="1" smtClean="0">
              <a:solidFill>
                <a:schemeClr val="tx1"/>
              </a:solidFill>
            </a:rPr>
            <a:t>гідророзриву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виходять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з</a:t>
          </a:r>
          <a:r>
            <a:rPr lang="ru-RU" sz="2000" b="1" kern="1200" dirty="0" smtClean="0">
              <a:solidFill>
                <a:schemeClr val="tx1"/>
              </a:solidFill>
            </a:rPr>
            <a:t> ладу </a:t>
          </a:r>
          <a:r>
            <a:rPr lang="ru-RU" sz="2000" b="1" kern="1200" dirty="0" err="1" smtClean="0">
              <a:solidFill>
                <a:schemeClr val="tx1"/>
              </a:solidFill>
            </a:rPr>
            <a:t>відразу</a:t>
          </a:r>
          <a:r>
            <a:rPr lang="ru-RU" sz="2000" b="1" kern="1200" dirty="0" smtClean="0">
              <a:solidFill>
                <a:schemeClr val="tx1"/>
              </a:solidFill>
            </a:rPr>
            <a:t>, а 50% — </a:t>
          </a:r>
          <a:r>
            <a:rPr lang="ru-RU" sz="2000" b="1" kern="1200" dirty="0" err="1" smtClean="0">
              <a:solidFill>
                <a:schemeClr val="tx1"/>
              </a:solidFill>
            </a:rPr>
            <a:t>протягом</a:t>
          </a:r>
          <a:r>
            <a:rPr lang="ru-RU" sz="2000" b="1" kern="1200" dirty="0" smtClean="0">
              <a:solidFill>
                <a:schemeClr val="tx1"/>
              </a:solidFill>
            </a:rPr>
            <a:t> 15 </a:t>
          </a:r>
          <a:r>
            <a:rPr lang="ru-RU" sz="2000" b="1" kern="1200" dirty="0" err="1" smtClean="0">
              <a:solidFill>
                <a:schemeClr val="tx1"/>
              </a:solidFill>
            </a:rPr>
            <a:t>років</a:t>
          </a:r>
          <a:r>
            <a:rPr lang="ru-RU" sz="2000" b="1" kern="1200" dirty="0" smtClean="0">
              <a:solidFill>
                <a:schemeClr val="tx1"/>
              </a:solidFill>
            </a:rPr>
            <a:t>.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1085" y="3078302"/>
        <a:ext cx="4233480" cy="2540088"/>
      </dsp:txXfrm>
    </dsp:sp>
    <dsp:sp modelId="{96647A3A-02EF-4B0A-8A3D-8E64B627AE04}">
      <dsp:nvSpPr>
        <dsp:cNvPr id="0" name=""/>
        <dsp:cNvSpPr/>
      </dsp:nvSpPr>
      <dsp:spPr>
        <a:xfrm>
          <a:off x="4657914" y="3078302"/>
          <a:ext cx="4233480" cy="2540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solidFill>
                <a:schemeClr val="tx1"/>
              </a:solidFill>
            </a:rPr>
            <a:t>Протіканнями</a:t>
          </a:r>
          <a:r>
            <a:rPr lang="ru-RU" sz="2000" b="1" kern="1200" dirty="0" smtClean="0">
              <a:solidFill>
                <a:schemeClr val="tx1"/>
              </a:solidFill>
            </a:rPr>
            <a:t>, </a:t>
          </a:r>
          <a:r>
            <a:rPr lang="ru-RU" sz="2000" b="1" kern="1200" dirty="0" err="1" smtClean="0">
              <a:solidFill>
                <a:schemeClr val="tx1"/>
              </a:solidFill>
            </a:rPr>
            <a:t>які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сталися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під</a:t>
          </a:r>
          <a:r>
            <a:rPr lang="ru-RU" sz="2000" b="1" kern="1200" dirty="0" smtClean="0">
              <a:solidFill>
                <a:schemeClr val="tx1"/>
              </a:solidFill>
            </a:rPr>
            <a:t> землею, через </a:t>
          </a:r>
          <a:r>
            <a:rPr lang="ru-RU" sz="2000" b="1" kern="1200" dirty="0" err="1" smtClean="0">
              <a:solidFill>
                <a:schemeClr val="tx1"/>
              </a:solidFill>
            </a:rPr>
            <a:t>природні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або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штучні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тріщини</a:t>
          </a:r>
          <a:r>
            <a:rPr lang="ru-RU" sz="2000" b="1" kern="1200" dirty="0" smtClean="0">
              <a:solidFill>
                <a:schemeClr val="tx1"/>
              </a:solidFill>
            </a:rPr>
            <a:t> та ходи. </a:t>
          </a:r>
          <a:r>
            <a:rPr lang="ru-RU" sz="2000" b="1" kern="1200" dirty="0" err="1" smtClean="0">
              <a:solidFill>
                <a:schemeClr val="tx1"/>
              </a:solidFill>
            </a:rPr>
            <a:t>Більша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частина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рідини</a:t>
          </a:r>
          <a:r>
            <a:rPr lang="ru-RU" sz="2000" b="1" kern="1200" dirty="0" smtClean="0">
              <a:solidFill>
                <a:schemeClr val="tx1"/>
              </a:solidFill>
            </a:rPr>
            <a:t> для </a:t>
          </a:r>
          <a:r>
            <a:rPr lang="ru-RU" sz="2000" b="1" kern="1200" dirty="0" err="1" smtClean="0">
              <a:solidFill>
                <a:schemeClr val="tx1"/>
              </a:solidFill>
            </a:rPr>
            <a:t>фрекінгу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залишається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під</a:t>
          </a:r>
          <a:r>
            <a:rPr lang="ru-RU" sz="2000" b="1" kern="1200" dirty="0" smtClean="0">
              <a:solidFill>
                <a:schemeClr val="tx1"/>
              </a:solidFill>
            </a:rPr>
            <a:t> землею. </a:t>
          </a:r>
          <a:r>
            <a:rPr lang="ru-RU" sz="2000" b="1" kern="1200" dirty="0" err="1" smtClean="0">
              <a:solidFill>
                <a:schemeClr val="tx1"/>
              </a:solidFill>
            </a:rPr>
            <a:t>Дослідження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показують</a:t>
          </a:r>
          <a:r>
            <a:rPr lang="ru-RU" sz="2000" b="1" kern="1200" dirty="0" smtClean="0">
              <a:solidFill>
                <a:schemeClr val="tx1"/>
              </a:solidFill>
            </a:rPr>
            <a:t>, </a:t>
          </a:r>
          <a:r>
            <a:rPr lang="ru-RU" sz="2000" b="1" kern="1200" dirty="0" err="1" smtClean="0">
              <a:solidFill>
                <a:schemeClr val="tx1"/>
              </a:solidFill>
            </a:rPr>
            <a:t>що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ця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рідина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може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мігрувати</a:t>
          </a:r>
          <a:r>
            <a:rPr lang="ru-RU" sz="2000" b="1" kern="1200" dirty="0" smtClean="0">
              <a:solidFill>
                <a:schemeClr val="tx1"/>
              </a:solidFill>
            </a:rPr>
            <a:t> до </a:t>
          </a:r>
          <a:r>
            <a:rPr lang="ru-RU" sz="2000" b="1" kern="1200" dirty="0" err="1" smtClean="0">
              <a:solidFill>
                <a:schemeClr val="tx1"/>
              </a:solidFill>
            </a:rPr>
            <a:t>природних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запасів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питної</a:t>
          </a:r>
          <a:r>
            <a:rPr lang="ru-RU" sz="2000" b="1" kern="1200" dirty="0" smtClean="0">
              <a:solidFill>
                <a:schemeClr val="tx1"/>
              </a:solidFill>
            </a:rPr>
            <a:t> води за </a:t>
          </a:r>
          <a:r>
            <a:rPr lang="ru-RU" sz="2000" b="1" kern="1200" dirty="0" err="1" smtClean="0">
              <a:solidFill>
                <a:schemeClr val="tx1"/>
              </a:solidFill>
            </a:rPr>
            <a:t>кілька</a:t>
          </a:r>
          <a:r>
            <a:rPr lang="ru-RU" sz="20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</a:rPr>
            <a:t>років</a:t>
          </a:r>
          <a:r>
            <a:rPr lang="ru-RU" sz="2000" b="1" kern="1200" dirty="0" smtClean="0">
              <a:solidFill>
                <a:schemeClr val="tx1"/>
              </a:solidFill>
            </a:rPr>
            <a:t>.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4657914" y="3078302"/>
        <a:ext cx="4233480" cy="254008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19A68B-7059-4B0D-8534-523B750134EC}">
      <dsp:nvSpPr>
        <dsp:cNvPr id="0" name=""/>
        <dsp:cNvSpPr/>
      </dsp:nvSpPr>
      <dsp:spPr>
        <a:xfrm rot="16200000">
          <a:off x="-1674802" y="1677007"/>
          <a:ext cx="5517231" cy="2163216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060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err="1" smtClean="0">
              <a:solidFill>
                <a:schemeClr val="tx1"/>
              </a:solidFill>
            </a:rPr>
            <a:t>видобуток</a:t>
          </a:r>
          <a:r>
            <a:rPr lang="ru-RU" sz="1500" b="1" kern="1200" dirty="0" smtClean="0">
              <a:solidFill>
                <a:schemeClr val="tx1"/>
              </a:solidFill>
            </a:rPr>
            <a:t> сланцевого газу –</a:t>
          </a:r>
          <a:r>
            <a:rPr lang="ru-RU" sz="1500" b="1" kern="1200" dirty="0" err="1" smtClean="0">
              <a:solidFill>
                <a:schemeClr val="tx1"/>
              </a:solidFill>
            </a:rPr>
            <a:t>високотехнологічний</a:t>
          </a:r>
          <a:r>
            <a:rPr lang="ru-RU" sz="1500" b="1" kern="1200" dirty="0" smtClean="0">
              <a:solidFill>
                <a:schemeClr val="tx1"/>
              </a:solidFill>
            </a:rPr>
            <a:t> </a:t>
          </a:r>
          <a:r>
            <a:rPr lang="ru-RU" sz="1500" b="1" kern="1200" dirty="0" err="1" smtClean="0">
              <a:solidFill>
                <a:schemeClr val="tx1"/>
              </a:solidFill>
            </a:rPr>
            <a:t>процес</a:t>
          </a:r>
          <a:r>
            <a:rPr lang="ru-RU" sz="1500" b="1" kern="1200" dirty="0" smtClean="0">
              <a:solidFill>
                <a:schemeClr val="tx1"/>
              </a:solidFill>
            </a:rPr>
            <a:t>, </a:t>
          </a:r>
          <a:r>
            <a:rPr lang="ru-RU" sz="1500" b="1" kern="1200" dirty="0" err="1" smtClean="0">
              <a:solidFill>
                <a:schemeClr val="tx1"/>
              </a:solidFill>
            </a:rPr>
            <a:t>необхідне</a:t>
          </a:r>
          <a:r>
            <a:rPr lang="ru-RU" sz="1500" b="1" kern="1200" dirty="0" smtClean="0">
              <a:solidFill>
                <a:schemeClr val="tx1"/>
              </a:solidFill>
            </a:rPr>
            <a:t> </a:t>
          </a:r>
          <a:r>
            <a:rPr lang="ru-RU" sz="1500" b="1" kern="1200" dirty="0" err="1" smtClean="0">
              <a:solidFill>
                <a:schemeClr val="tx1"/>
              </a:solidFill>
            </a:rPr>
            <a:t>потужне</a:t>
          </a:r>
          <a:r>
            <a:rPr lang="ru-RU" sz="1500" b="1" kern="1200" dirty="0" smtClean="0">
              <a:solidFill>
                <a:schemeClr val="tx1"/>
              </a:solidFill>
            </a:rPr>
            <a:t> </a:t>
          </a:r>
          <a:r>
            <a:rPr lang="ru-RU" sz="1500" b="1" kern="1200" dirty="0" err="1" smtClean="0">
              <a:solidFill>
                <a:schemeClr val="tx1"/>
              </a:solidFill>
            </a:rPr>
            <a:t>обладнання</a:t>
          </a:r>
          <a:r>
            <a:rPr lang="ru-RU" sz="1500" b="1" kern="1200" dirty="0" smtClean="0">
              <a:solidFill>
                <a:schemeClr val="tx1"/>
              </a:solidFill>
            </a:rPr>
            <a:t>, </a:t>
          </a:r>
          <a:r>
            <a:rPr lang="ru-RU" sz="1500" b="1" kern="1200" dirty="0" err="1" smtClean="0">
              <a:solidFill>
                <a:schemeClr val="tx1"/>
              </a:solidFill>
            </a:rPr>
            <a:t>висококваліфікований</a:t>
          </a:r>
          <a:r>
            <a:rPr lang="ru-RU" sz="1500" b="1" kern="1200" dirty="0" smtClean="0">
              <a:solidFill>
                <a:schemeClr val="tx1"/>
              </a:solidFill>
            </a:rPr>
            <a:t> персонал та </a:t>
          </a:r>
          <a:r>
            <a:rPr lang="ru-RU" sz="1500" b="1" kern="1200" dirty="0" err="1" smtClean="0">
              <a:solidFill>
                <a:schemeClr val="tx1"/>
              </a:solidFill>
            </a:rPr>
            <a:t>значні</a:t>
          </a:r>
          <a:r>
            <a:rPr lang="ru-RU" sz="1500" b="1" kern="1200" dirty="0" smtClean="0">
              <a:solidFill>
                <a:schemeClr val="tx1"/>
              </a:solidFill>
            </a:rPr>
            <a:t> </a:t>
          </a:r>
          <a:r>
            <a:rPr lang="ru-RU" sz="1500" b="1" kern="1200" dirty="0" err="1" smtClean="0">
              <a:solidFill>
                <a:schemeClr val="tx1"/>
              </a:solidFill>
            </a:rPr>
            <a:t>інвестиції</a:t>
          </a:r>
          <a:endParaRPr lang="ru-RU" sz="1500" b="1" kern="1200" dirty="0">
            <a:solidFill>
              <a:schemeClr val="tx1"/>
            </a:solidFill>
          </a:endParaRPr>
        </a:p>
      </dsp:txBody>
      <dsp:txXfrm rot="16200000">
        <a:off x="-1674802" y="1677007"/>
        <a:ext cx="5517231" cy="2163216"/>
      </dsp:txXfrm>
    </dsp:sp>
    <dsp:sp modelId="{BF994BA7-C4ED-42C2-B0CA-75FF81EE96DB}">
      <dsp:nvSpPr>
        <dsp:cNvPr id="0" name=""/>
        <dsp:cNvSpPr/>
      </dsp:nvSpPr>
      <dsp:spPr>
        <a:xfrm rot="16200000">
          <a:off x="650655" y="1677007"/>
          <a:ext cx="5517231" cy="2163216"/>
        </a:xfrm>
        <a:prstGeom prst="flowChartManualOperation">
          <a:avLst/>
        </a:prstGeom>
        <a:solidFill>
          <a:schemeClr val="accent4">
            <a:hueOff val="-2010380"/>
            <a:satOff val="14035"/>
            <a:lumOff val="1503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060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err="1" smtClean="0">
              <a:solidFill>
                <a:schemeClr val="tx1"/>
              </a:solidFill>
            </a:rPr>
            <a:t>малий</a:t>
          </a:r>
          <a:r>
            <a:rPr lang="ru-RU" sz="1500" b="1" kern="1200" dirty="0" smtClean="0">
              <a:solidFill>
                <a:schemeClr val="tx1"/>
              </a:solidFill>
            </a:rPr>
            <a:t> строк </a:t>
          </a:r>
          <a:r>
            <a:rPr lang="ru-RU" sz="1500" b="1" kern="1200" dirty="0" err="1" smtClean="0">
              <a:solidFill>
                <a:schemeClr val="tx1"/>
              </a:solidFill>
            </a:rPr>
            <a:t>функціонування</a:t>
          </a:r>
          <a:r>
            <a:rPr lang="ru-RU" sz="1500" b="1" kern="1200" dirty="0" smtClean="0">
              <a:solidFill>
                <a:schemeClr val="tx1"/>
              </a:solidFill>
            </a:rPr>
            <a:t> </a:t>
          </a:r>
          <a:r>
            <a:rPr lang="ru-RU" sz="1500" b="1" kern="1200" dirty="0" err="1" smtClean="0">
              <a:solidFill>
                <a:schemeClr val="tx1"/>
              </a:solidFill>
            </a:rPr>
            <a:t>свердловин</a:t>
          </a:r>
          <a:r>
            <a:rPr lang="ru-RU" sz="1500" b="1" kern="1200" dirty="0" smtClean="0">
              <a:solidFill>
                <a:schemeClr val="tx1"/>
              </a:solidFill>
            </a:rPr>
            <a:t> </a:t>
          </a:r>
          <a:endParaRPr lang="ru-RU" sz="1500" b="1" kern="1200" dirty="0">
            <a:solidFill>
              <a:schemeClr val="tx1"/>
            </a:solidFill>
          </a:endParaRPr>
        </a:p>
      </dsp:txBody>
      <dsp:txXfrm rot="16200000">
        <a:off x="650655" y="1677007"/>
        <a:ext cx="5517231" cy="2163216"/>
      </dsp:txXfrm>
    </dsp:sp>
    <dsp:sp modelId="{C5DA5E7C-26F8-4F6C-A641-AA43DC508F19}">
      <dsp:nvSpPr>
        <dsp:cNvPr id="0" name=""/>
        <dsp:cNvSpPr/>
      </dsp:nvSpPr>
      <dsp:spPr>
        <a:xfrm rot="16200000">
          <a:off x="2976113" y="1677007"/>
          <a:ext cx="5517231" cy="2163216"/>
        </a:xfrm>
        <a:prstGeom prst="flowChartManualOperation">
          <a:avLst/>
        </a:prstGeom>
        <a:solidFill>
          <a:schemeClr val="accent4">
            <a:hueOff val="-4020761"/>
            <a:satOff val="28070"/>
            <a:lumOff val="3006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060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err="1" smtClean="0">
              <a:solidFill>
                <a:schemeClr val="tx1"/>
              </a:solidFill>
            </a:rPr>
            <a:t>висока</a:t>
          </a:r>
          <a:r>
            <a:rPr lang="ru-RU" sz="1500" b="1" kern="1200" dirty="0" smtClean="0">
              <a:solidFill>
                <a:schemeClr val="tx1"/>
              </a:solidFill>
            </a:rPr>
            <a:t>, </a:t>
          </a:r>
          <a:r>
            <a:rPr lang="ru-RU" sz="1500" b="1" kern="1200" dirty="0" err="1" smtClean="0">
              <a:solidFill>
                <a:schemeClr val="tx1"/>
              </a:solidFill>
            </a:rPr>
            <a:t>порівняно</a:t>
          </a:r>
          <a:r>
            <a:rPr lang="ru-RU" sz="1500" b="1" kern="1200" dirty="0" smtClean="0">
              <a:solidFill>
                <a:schemeClr val="tx1"/>
              </a:solidFill>
            </a:rPr>
            <a:t> </a:t>
          </a:r>
          <a:r>
            <a:rPr lang="ru-RU" sz="1500" b="1" kern="1200" dirty="0" err="1" smtClean="0">
              <a:solidFill>
                <a:schemeClr val="tx1"/>
              </a:solidFill>
            </a:rPr>
            <a:t>з</a:t>
          </a:r>
          <a:r>
            <a:rPr lang="ru-RU" sz="1500" b="1" kern="1200" dirty="0" smtClean="0">
              <a:solidFill>
                <a:schemeClr val="tx1"/>
              </a:solidFill>
            </a:rPr>
            <a:t> </a:t>
          </a:r>
          <a:r>
            <a:rPr lang="ru-RU" sz="1500" b="1" kern="1200" dirty="0" err="1" smtClean="0">
              <a:solidFill>
                <a:schemeClr val="tx1"/>
              </a:solidFill>
            </a:rPr>
            <a:t>природним</a:t>
          </a:r>
          <a:r>
            <a:rPr lang="ru-RU" sz="1500" b="1" kern="1200" dirty="0" smtClean="0">
              <a:solidFill>
                <a:schemeClr val="tx1"/>
              </a:solidFill>
            </a:rPr>
            <a:t>, </a:t>
          </a:r>
          <a:r>
            <a:rPr lang="ru-RU" sz="1500" b="1" kern="1200" dirty="0" err="1" smtClean="0">
              <a:solidFill>
                <a:schemeClr val="tx1"/>
              </a:solidFill>
            </a:rPr>
            <a:t>собівартість</a:t>
          </a:r>
          <a:r>
            <a:rPr lang="ru-RU" sz="1500" b="1" kern="1200" dirty="0" smtClean="0">
              <a:solidFill>
                <a:schemeClr val="tx1"/>
              </a:solidFill>
            </a:rPr>
            <a:t> газу (США – </a:t>
          </a:r>
          <a:r>
            <a:rPr lang="ru-RU" sz="1500" b="1" kern="1200" dirty="0" err="1" smtClean="0">
              <a:solidFill>
                <a:schemeClr val="tx1"/>
              </a:solidFill>
            </a:rPr>
            <a:t>реальні</a:t>
          </a:r>
          <a:r>
            <a:rPr lang="ru-RU" sz="1500" b="1" kern="1200" dirty="0" smtClean="0">
              <a:solidFill>
                <a:schemeClr val="tx1"/>
              </a:solidFill>
            </a:rPr>
            <a:t> </a:t>
          </a:r>
          <a:r>
            <a:rPr lang="ru-RU" sz="1500" b="1" kern="1200" dirty="0" err="1" smtClean="0">
              <a:solidFill>
                <a:schemeClr val="tx1"/>
              </a:solidFill>
            </a:rPr>
            <a:t>витрати</a:t>
          </a:r>
          <a:r>
            <a:rPr lang="ru-RU" sz="1500" b="1" kern="1200" dirty="0" smtClean="0">
              <a:solidFill>
                <a:schemeClr val="tx1"/>
              </a:solidFill>
            </a:rPr>
            <a:t> 212-283$ на 1 тис. м3 сланцевого газу, а у Газпрому </a:t>
          </a:r>
          <a:r>
            <a:rPr lang="ru-RU" sz="1500" b="1" kern="1200" dirty="0" err="1" smtClean="0">
              <a:solidFill>
                <a:schemeClr val="tx1"/>
              </a:solidFill>
            </a:rPr>
            <a:t>Росії</a:t>
          </a:r>
          <a:r>
            <a:rPr lang="ru-RU" sz="1500" b="1" kern="1200" dirty="0" smtClean="0">
              <a:solidFill>
                <a:schemeClr val="tx1"/>
              </a:solidFill>
            </a:rPr>
            <a:t> – 19$ на 1 тис м3 природного газу; </a:t>
          </a:r>
          <a:r>
            <a:rPr lang="ru-RU" sz="1500" b="1" kern="1200" dirty="0" err="1" smtClean="0">
              <a:solidFill>
                <a:schemeClr val="tx1"/>
              </a:solidFill>
            </a:rPr>
            <a:t>окупність</a:t>
          </a:r>
          <a:r>
            <a:rPr lang="ru-RU" sz="1500" b="1" kern="1200" dirty="0" smtClean="0">
              <a:solidFill>
                <a:schemeClr val="tx1"/>
              </a:solidFill>
            </a:rPr>
            <a:t> </a:t>
          </a:r>
          <a:r>
            <a:rPr lang="ru-RU" sz="1500" b="1" kern="1200" dirty="0" err="1" smtClean="0">
              <a:solidFill>
                <a:schemeClr val="tx1"/>
              </a:solidFill>
            </a:rPr>
            <a:t>інвестицій</a:t>
          </a:r>
          <a:r>
            <a:rPr lang="ru-RU" sz="1500" b="1" kern="1200" dirty="0" smtClean="0">
              <a:solidFill>
                <a:schemeClr val="tx1"/>
              </a:solidFill>
            </a:rPr>
            <a:t> – 10-12 </a:t>
          </a:r>
          <a:r>
            <a:rPr lang="ru-RU" sz="1500" b="1" kern="1200" dirty="0" err="1" smtClean="0">
              <a:solidFill>
                <a:schemeClr val="tx1"/>
              </a:solidFill>
            </a:rPr>
            <a:t>років</a:t>
          </a:r>
          <a:r>
            <a:rPr lang="ru-RU" sz="1500" b="1" kern="1200" dirty="0" smtClean="0">
              <a:solidFill>
                <a:schemeClr val="tx1"/>
              </a:solidFill>
            </a:rPr>
            <a:t> (</a:t>
          </a:r>
          <a:r>
            <a:rPr lang="ru-RU" sz="1500" b="1" kern="1200" dirty="0" err="1" smtClean="0">
              <a:solidFill>
                <a:schemeClr val="tx1"/>
              </a:solidFill>
            </a:rPr>
            <a:t>проти</a:t>
          </a:r>
          <a:r>
            <a:rPr lang="ru-RU" sz="1500" b="1" kern="1200" dirty="0" smtClean="0">
              <a:solidFill>
                <a:schemeClr val="tx1"/>
              </a:solidFill>
            </a:rPr>
            <a:t> 5-7 </a:t>
          </a:r>
          <a:r>
            <a:rPr lang="ru-RU" sz="1500" b="1" kern="1200" dirty="0" err="1" smtClean="0">
              <a:solidFill>
                <a:schemeClr val="tx1"/>
              </a:solidFill>
            </a:rPr>
            <a:t>років</a:t>
          </a:r>
          <a:r>
            <a:rPr lang="ru-RU" sz="1500" b="1" kern="1200" dirty="0" smtClean="0">
              <a:solidFill>
                <a:schemeClr val="tx1"/>
              </a:solidFill>
            </a:rPr>
            <a:t> при </a:t>
          </a:r>
          <a:r>
            <a:rPr lang="ru-RU" sz="1500" b="1" kern="1200" dirty="0" err="1" smtClean="0">
              <a:solidFill>
                <a:schemeClr val="tx1"/>
              </a:solidFill>
            </a:rPr>
            <a:t>звичайному</a:t>
          </a:r>
          <a:r>
            <a:rPr lang="ru-RU" sz="1500" b="1" kern="1200" dirty="0" smtClean="0">
              <a:solidFill>
                <a:schemeClr val="tx1"/>
              </a:solidFill>
            </a:rPr>
            <a:t> </a:t>
          </a:r>
          <a:r>
            <a:rPr lang="ru-RU" sz="1500" b="1" kern="1200" dirty="0" err="1" smtClean="0">
              <a:solidFill>
                <a:schemeClr val="tx1"/>
              </a:solidFill>
            </a:rPr>
            <a:t>видобутку</a:t>
          </a:r>
          <a:r>
            <a:rPr lang="ru-RU" sz="1500" b="1" kern="1200" dirty="0" smtClean="0">
              <a:solidFill>
                <a:schemeClr val="tx1"/>
              </a:solidFill>
            </a:rPr>
            <a:t> газу); </a:t>
          </a:r>
          <a:endParaRPr lang="ru-RU" sz="1500" b="1" kern="1200" dirty="0">
            <a:solidFill>
              <a:schemeClr val="tx1"/>
            </a:solidFill>
          </a:endParaRPr>
        </a:p>
      </dsp:txBody>
      <dsp:txXfrm rot="16200000">
        <a:off x="2976113" y="1677007"/>
        <a:ext cx="5517231" cy="2163216"/>
      </dsp:txXfrm>
    </dsp:sp>
    <dsp:sp modelId="{026FCC0D-BFC2-4E4C-95D1-0FD264672248}">
      <dsp:nvSpPr>
        <dsp:cNvPr id="0" name=""/>
        <dsp:cNvSpPr/>
      </dsp:nvSpPr>
      <dsp:spPr>
        <a:xfrm rot="16200000">
          <a:off x="5301571" y="1677007"/>
          <a:ext cx="5517231" cy="2163216"/>
        </a:xfrm>
        <a:prstGeom prst="flowChartManualOperation">
          <a:avLst/>
        </a:prstGeom>
        <a:solidFill>
          <a:schemeClr val="accent4">
            <a:hueOff val="-6031141"/>
            <a:satOff val="42105"/>
            <a:lumOff val="4509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060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err="1" smtClean="0">
              <a:solidFill>
                <a:schemeClr val="tx1"/>
              </a:solidFill>
            </a:rPr>
            <a:t>невивченість</a:t>
          </a:r>
          <a:r>
            <a:rPr lang="ru-RU" sz="1500" b="1" kern="1200" dirty="0" smtClean="0">
              <a:solidFill>
                <a:schemeClr val="tx1"/>
              </a:solidFill>
            </a:rPr>
            <a:t> </a:t>
          </a:r>
          <a:r>
            <a:rPr lang="ru-RU" sz="1500" b="1" kern="1200" dirty="0" err="1" smtClean="0">
              <a:solidFill>
                <a:schemeClr val="tx1"/>
              </a:solidFill>
            </a:rPr>
            <a:t>питання</a:t>
          </a:r>
          <a:r>
            <a:rPr lang="ru-RU" sz="1500" b="1" kern="1200" dirty="0" smtClean="0">
              <a:solidFill>
                <a:schemeClr val="tx1"/>
              </a:solidFill>
            </a:rPr>
            <a:t> </a:t>
          </a:r>
          <a:r>
            <a:rPr lang="ru-RU" sz="1500" b="1" kern="1200" dirty="0" err="1" smtClean="0">
              <a:solidFill>
                <a:schemeClr val="tx1"/>
              </a:solidFill>
            </a:rPr>
            <a:t>реакції</a:t>
          </a:r>
          <a:r>
            <a:rPr lang="ru-RU" sz="1500" b="1" kern="1200" dirty="0" smtClean="0">
              <a:solidFill>
                <a:schemeClr val="tx1"/>
              </a:solidFill>
            </a:rPr>
            <a:t> природного </a:t>
          </a:r>
          <a:r>
            <a:rPr lang="ru-RU" sz="1500" b="1" kern="1200" dirty="0" err="1" smtClean="0">
              <a:solidFill>
                <a:schemeClr val="tx1"/>
              </a:solidFill>
            </a:rPr>
            <a:t>середовища</a:t>
          </a:r>
          <a:endParaRPr lang="ru-RU" sz="1500" b="1" kern="1200" dirty="0">
            <a:solidFill>
              <a:schemeClr val="tx1"/>
            </a:solidFill>
          </a:endParaRPr>
        </a:p>
      </dsp:txBody>
      <dsp:txXfrm rot="16200000">
        <a:off x="5301571" y="1677007"/>
        <a:ext cx="5517231" cy="216321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7B66DB-27AE-47A3-A64B-0B3C704674F9}">
      <dsp:nvSpPr>
        <dsp:cNvPr id="0" name=""/>
        <dsp:cNvSpPr/>
      </dsp:nvSpPr>
      <dsp:spPr>
        <a:xfrm>
          <a:off x="0" y="0"/>
          <a:ext cx="6336792" cy="832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Використання великих площ землі під бурильні майданчики, </a:t>
          </a:r>
          <a:r>
            <a:rPr lang="uk-UA" sz="1500" kern="1200" dirty="0" err="1" smtClean="0"/>
            <a:t>паркувальні</a:t>
          </a:r>
          <a:r>
            <a:rPr lang="uk-UA" sz="1500" kern="1200" dirty="0" smtClean="0"/>
            <a:t> і </a:t>
          </a:r>
          <a:r>
            <a:rPr lang="uk-UA" sz="1500" kern="1200" dirty="0" err="1" smtClean="0"/>
            <a:t>маневрувальні</a:t>
          </a:r>
          <a:r>
            <a:rPr lang="uk-UA" sz="1500" kern="1200" dirty="0" smtClean="0"/>
            <a:t> зони для вантажних автомобілів, обладнання, об’єкти переробки і транспортування газу </a:t>
          </a:r>
          <a:endParaRPr lang="uk-UA" sz="1500" kern="1200" dirty="0"/>
        </a:p>
      </dsp:txBody>
      <dsp:txXfrm>
        <a:off x="0" y="0"/>
        <a:ext cx="5389698" cy="832609"/>
      </dsp:txXfrm>
    </dsp:sp>
    <dsp:sp modelId="{30EB64E9-2819-48ED-B4B1-47CDD5956A2A}">
      <dsp:nvSpPr>
        <dsp:cNvPr id="0" name=""/>
        <dsp:cNvSpPr/>
      </dsp:nvSpPr>
      <dsp:spPr>
        <a:xfrm>
          <a:off x="473202" y="948249"/>
          <a:ext cx="6336792" cy="832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/>
            <a:t>порушення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поверхні</a:t>
          </a:r>
          <a:r>
            <a:rPr lang="ru-RU" sz="1500" kern="1200" dirty="0" smtClean="0"/>
            <a:t> та </a:t>
          </a:r>
          <a:r>
            <a:rPr lang="ru-RU" sz="1500" kern="1200" dirty="0" err="1" smtClean="0"/>
            <a:t>сейсмічні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явища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викиди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парникових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газів</a:t>
          </a:r>
          <a:endParaRPr lang="ru-RU" sz="1500" kern="1200" dirty="0"/>
        </a:p>
      </dsp:txBody>
      <dsp:txXfrm>
        <a:off x="473202" y="948249"/>
        <a:ext cx="5322393" cy="832609"/>
      </dsp:txXfrm>
    </dsp:sp>
    <dsp:sp modelId="{B1FCF5D5-2FC4-4AAD-B96D-16CB234C4B86}">
      <dsp:nvSpPr>
        <dsp:cNvPr id="0" name=""/>
        <dsp:cNvSpPr/>
      </dsp:nvSpPr>
      <dsp:spPr>
        <a:xfrm>
          <a:off x="946404" y="1896499"/>
          <a:ext cx="6336792" cy="832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/>
            <a:t>залученням</a:t>
          </a:r>
          <a:r>
            <a:rPr lang="ru-RU" sz="1500" kern="1200" dirty="0" smtClean="0"/>
            <a:t> великих </a:t>
          </a:r>
          <a:r>
            <a:rPr lang="ru-RU" sz="1500" kern="1200" dirty="0" err="1" smtClean="0"/>
            <a:t>обсягів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прісних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водних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ресурсів</a:t>
          </a:r>
          <a:r>
            <a:rPr lang="ru-RU" sz="1500" kern="1200" dirty="0" smtClean="0"/>
            <a:t> (4-20 тис. м3 на одну </a:t>
          </a:r>
          <a:r>
            <a:rPr lang="ru-RU" sz="1500" kern="1200" dirty="0" err="1" smtClean="0"/>
            <a:t>видобувну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свердловину</a:t>
          </a:r>
          <a:r>
            <a:rPr lang="ru-RU" sz="1500" kern="1200" dirty="0" smtClean="0"/>
            <a:t>), </a:t>
          </a:r>
          <a:endParaRPr lang="ru-RU" sz="1500" kern="1200" dirty="0"/>
        </a:p>
      </dsp:txBody>
      <dsp:txXfrm>
        <a:off x="946404" y="1896499"/>
        <a:ext cx="5322393" cy="832609"/>
      </dsp:txXfrm>
    </dsp:sp>
    <dsp:sp modelId="{03338BCE-4297-479A-93BF-54CBEE710DAD}">
      <dsp:nvSpPr>
        <dsp:cNvPr id="0" name=""/>
        <dsp:cNvSpPr/>
      </dsp:nvSpPr>
      <dsp:spPr>
        <a:xfrm>
          <a:off x="1419605" y="2844749"/>
          <a:ext cx="6336792" cy="832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забруднення підземних вод неконтрольованими газовими та рідинними потоками, витік бурильних рідин та неконтрольоване скидання відпрацьованої води</a:t>
          </a:r>
          <a:endParaRPr lang="ru-RU" sz="1500" kern="1200" dirty="0"/>
        </a:p>
      </dsp:txBody>
      <dsp:txXfrm>
        <a:off x="1419605" y="2844749"/>
        <a:ext cx="5322393" cy="832609"/>
      </dsp:txXfrm>
    </dsp:sp>
    <dsp:sp modelId="{AE12C808-3E73-4CAB-8F03-46DDFEFD4445}">
      <dsp:nvSpPr>
        <dsp:cNvPr id="0" name=""/>
        <dsp:cNvSpPr/>
      </dsp:nvSpPr>
      <dsp:spPr>
        <a:xfrm>
          <a:off x="1892808" y="3792999"/>
          <a:ext cx="6336792" cy="8326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/>
            <a:t>додатковим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навантаженням</a:t>
          </a:r>
          <a:r>
            <a:rPr lang="ru-RU" sz="1500" kern="1200" dirty="0" smtClean="0"/>
            <a:t> на </a:t>
          </a:r>
          <a:r>
            <a:rPr lang="ru-RU" sz="1500" kern="1200" dirty="0" err="1" smtClean="0"/>
            <a:t>підприємства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знешкодження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відходів</a:t>
          </a:r>
          <a:r>
            <a:rPr lang="ru-RU" sz="1500" kern="1200" dirty="0" smtClean="0"/>
            <a:t> та </a:t>
          </a:r>
          <a:r>
            <a:rPr lang="ru-RU" sz="1500" kern="1200" dirty="0" err="1" smtClean="0"/>
            <a:t>транспортні</a:t>
          </a:r>
          <a:r>
            <a:rPr lang="ru-RU" sz="1500" kern="1200" dirty="0" smtClean="0"/>
            <a:t> шляхи</a:t>
          </a:r>
          <a:endParaRPr lang="ru-RU" sz="1500" kern="1200" dirty="0"/>
        </a:p>
      </dsp:txBody>
      <dsp:txXfrm>
        <a:off x="1892808" y="3792999"/>
        <a:ext cx="5322393" cy="832609"/>
      </dsp:txXfrm>
    </dsp:sp>
    <dsp:sp modelId="{54F67ECB-7E69-4C97-AB51-7EC48944D9FC}">
      <dsp:nvSpPr>
        <dsp:cNvPr id="0" name=""/>
        <dsp:cNvSpPr/>
      </dsp:nvSpPr>
      <dsp:spPr>
        <a:xfrm>
          <a:off x="5795595" y="608267"/>
          <a:ext cx="541196" cy="5411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5795595" y="608267"/>
        <a:ext cx="541196" cy="541196"/>
      </dsp:txXfrm>
    </dsp:sp>
    <dsp:sp modelId="{CE2EFEA4-CD24-4A8C-839D-02291B0DBDFA}">
      <dsp:nvSpPr>
        <dsp:cNvPr id="0" name=""/>
        <dsp:cNvSpPr/>
      </dsp:nvSpPr>
      <dsp:spPr>
        <a:xfrm>
          <a:off x="6268797" y="1556517"/>
          <a:ext cx="541196" cy="5411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6268797" y="1556517"/>
        <a:ext cx="541196" cy="541196"/>
      </dsp:txXfrm>
    </dsp:sp>
    <dsp:sp modelId="{581B3B65-2251-42C3-94CE-4D95952E0F98}">
      <dsp:nvSpPr>
        <dsp:cNvPr id="0" name=""/>
        <dsp:cNvSpPr/>
      </dsp:nvSpPr>
      <dsp:spPr>
        <a:xfrm>
          <a:off x="6741999" y="2490890"/>
          <a:ext cx="541196" cy="5411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6741999" y="2490890"/>
        <a:ext cx="541196" cy="541196"/>
      </dsp:txXfrm>
    </dsp:sp>
    <dsp:sp modelId="{56BEB150-5F2F-4089-90B3-1DB55A8A94E5}">
      <dsp:nvSpPr>
        <dsp:cNvPr id="0" name=""/>
        <dsp:cNvSpPr/>
      </dsp:nvSpPr>
      <dsp:spPr>
        <a:xfrm>
          <a:off x="7215201" y="3448391"/>
          <a:ext cx="541196" cy="5411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7215201" y="3448391"/>
        <a:ext cx="541196" cy="54119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37E356-4E56-4A5D-9E40-2D85DA1004E5}">
      <dsp:nvSpPr>
        <dsp:cNvPr id="0" name=""/>
        <dsp:cNvSpPr/>
      </dsp:nvSpPr>
      <dsp:spPr>
        <a:xfrm>
          <a:off x="378581" y="0"/>
          <a:ext cx="5616623" cy="5616623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65FA87-A79C-42CA-BD7D-0BFDE34EEB32}">
      <dsp:nvSpPr>
        <dsp:cNvPr id="0" name=""/>
        <dsp:cNvSpPr/>
      </dsp:nvSpPr>
      <dsp:spPr>
        <a:xfrm>
          <a:off x="2039901" y="562210"/>
          <a:ext cx="5944788" cy="19965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Вода в </a:t>
          </a:r>
          <a:r>
            <a:rPr lang="ru-RU" sz="2000" b="1" kern="1200" dirty="0" err="1" smtClean="0"/>
            <a:t>Україні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є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дорожчою</a:t>
          </a:r>
          <a:r>
            <a:rPr lang="ru-RU" sz="2000" b="1" kern="1200" dirty="0" smtClean="0"/>
            <a:t> за </a:t>
          </a:r>
          <a:r>
            <a:rPr lang="ru-RU" sz="2000" b="1" kern="1200" dirty="0" err="1" smtClean="0"/>
            <a:t>сланцевий</a:t>
          </a:r>
          <a:r>
            <a:rPr lang="ru-RU" sz="2000" b="1" kern="1200" dirty="0" smtClean="0"/>
            <a:t> газ, а </a:t>
          </a:r>
          <a:r>
            <a:rPr lang="ru-RU" sz="2000" b="1" kern="1200" dirty="0" err="1" smtClean="0"/>
            <a:t>перспективи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екологічно</a:t>
          </a:r>
          <a:r>
            <a:rPr lang="ru-RU" sz="2000" b="1" kern="1200" dirty="0" smtClean="0"/>
            <a:t> чистого </a:t>
          </a:r>
          <a:r>
            <a:rPr lang="ru-RU" sz="2000" b="1" kern="1200" dirty="0" err="1" smtClean="0"/>
            <a:t>розвитку</a:t>
          </a:r>
          <a:r>
            <a:rPr lang="ru-RU" sz="2000" b="1" kern="1200" dirty="0" smtClean="0"/>
            <a:t> аграрного сектору, </a:t>
          </a:r>
          <a:r>
            <a:rPr lang="ru-RU" sz="2000" b="1" kern="1200" dirty="0" err="1" smtClean="0"/>
            <a:t>які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неможливі</a:t>
          </a:r>
          <a:r>
            <a:rPr lang="ru-RU" sz="2000" b="1" kern="1200" dirty="0" smtClean="0"/>
            <a:t> без </a:t>
          </a:r>
          <a:r>
            <a:rPr lang="ru-RU" sz="2000" b="1" kern="1200" dirty="0" err="1" smtClean="0"/>
            <a:t>чистої</a:t>
          </a:r>
          <a:r>
            <a:rPr lang="ru-RU" sz="2000" b="1" kern="1200" dirty="0" smtClean="0"/>
            <a:t> води </a:t>
          </a:r>
          <a:r>
            <a:rPr lang="ru-RU" sz="2000" b="1" kern="1200" dirty="0" err="1" smtClean="0"/>
            <a:t>і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землі</a:t>
          </a:r>
          <a:r>
            <a:rPr lang="ru-RU" sz="2000" b="1" kern="1200" dirty="0" smtClean="0"/>
            <a:t>, </a:t>
          </a:r>
          <a:r>
            <a:rPr lang="ru-RU" sz="2000" b="1" kern="1200" dirty="0" err="1" smtClean="0"/>
            <a:t>є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більш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привабливими</a:t>
          </a:r>
          <a:r>
            <a:rPr lang="ru-RU" sz="2000" b="1" kern="1200" dirty="0" smtClean="0"/>
            <a:t> для </a:t>
          </a:r>
          <a:r>
            <a:rPr lang="ru-RU" sz="2000" b="1" kern="1200" dirty="0" err="1" smtClean="0"/>
            <a:t>країни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і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світу</a:t>
          </a:r>
          <a:r>
            <a:rPr lang="ru-RU" sz="2000" b="1" kern="1200" dirty="0" smtClean="0"/>
            <a:t>, </a:t>
          </a:r>
          <a:r>
            <a:rPr lang="ru-RU" sz="2000" b="1" kern="1200" dirty="0" err="1" smtClean="0"/>
            <a:t>ніж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розвиток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екологічно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брудної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енергоємної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промисловості</a:t>
          </a:r>
          <a:r>
            <a:rPr lang="ru-RU" sz="2000" b="1" kern="1200" dirty="0" smtClean="0"/>
            <a:t>.</a:t>
          </a:r>
          <a:r>
            <a:rPr lang="ru-RU" sz="2000" kern="1200" dirty="0" smtClean="0"/>
            <a:t> </a:t>
          </a:r>
          <a:endParaRPr lang="ru-RU" sz="2000" kern="1200" dirty="0"/>
        </a:p>
      </dsp:txBody>
      <dsp:txXfrm>
        <a:off x="2039901" y="562210"/>
        <a:ext cx="5944788" cy="1996533"/>
      </dsp:txXfrm>
    </dsp:sp>
    <dsp:sp modelId="{EBFF3544-89DA-4061-ADD7-EDBB266C2B22}">
      <dsp:nvSpPr>
        <dsp:cNvPr id="0" name=""/>
        <dsp:cNvSpPr/>
      </dsp:nvSpPr>
      <dsp:spPr>
        <a:xfrm>
          <a:off x="2098570" y="2808311"/>
          <a:ext cx="5827451" cy="19965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2">
              <a:hueOff val="9531695"/>
              <a:satOff val="19501"/>
              <a:lumOff val="74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Слід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враховувати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що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довгострокові</a:t>
          </a:r>
          <a:r>
            <a:rPr lang="ru-RU" sz="2000" kern="1200" dirty="0" smtClean="0"/>
            <a:t> </a:t>
          </a:r>
          <a:r>
            <a:rPr lang="ru-RU" sz="2000" b="1" kern="1200" dirty="0" err="1" smtClean="0"/>
            <a:t>екологічні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імперативи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мають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вищість</a:t>
          </a:r>
          <a:r>
            <a:rPr lang="ru-RU" sz="2000" b="1" kern="1200" dirty="0" smtClean="0"/>
            <a:t> </a:t>
          </a:r>
          <a:r>
            <a:rPr lang="ru-RU" sz="2000" kern="1200" dirty="0" smtClean="0"/>
            <a:t>над </a:t>
          </a:r>
          <a:r>
            <a:rPr lang="ru-RU" sz="2000" kern="1200" dirty="0" err="1" smtClean="0"/>
            <a:t>тимчасовими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економічними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вигодами</a:t>
          </a:r>
          <a:r>
            <a:rPr lang="ru-RU" sz="2000" kern="1200" dirty="0" smtClean="0"/>
            <a:t>, коли </a:t>
          </a:r>
          <a:r>
            <a:rPr lang="ru-RU" sz="2000" kern="1200" dirty="0" err="1" smtClean="0"/>
            <a:t>йдеться</a:t>
          </a:r>
          <a:r>
            <a:rPr lang="ru-RU" sz="2000" kern="1200" dirty="0" smtClean="0"/>
            <a:t>, як у </a:t>
          </a:r>
          <a:r>
            <a:rPr lang="ru-RU" sz="2000" kern="1200" dirty="0" err="1" smtClean="0"/>
            <a:t>ситуації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із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сланцевим</a:t>
          </a:r>
          <a:r>
            <a:rPr lang="ru-RU" sz="2000" kern="1200" dirty="0" smtClean="0"/>
            <a:t> газом, </a:t>
          </a:r>
          <a:r>
            <a:rPr lang="ru-RU" sz="2000" b="1" kern="1200" dirty="0" smtClean="0"/>
            <a:t>про </a:t>
          </a:r>
          <a:r>
            <a:rPr lang="ru-RU" sz="2000" b="1" kern="1200" dirty="0" err="1" smtClean="0"/>
            <a:t>екологічну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безпеку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Землі</a:t>
          </a:r>
          <a:r>
            <a:rPr lang="ru-RU" sz="2000" kern="1200" dirty="0" smtClean="0"/>
            <a:t>. </a:t>
          </a:r>
          <a:endParaRPr lang="ru-RU" sz="2000" kern="1200" dirty="0"/>
        </a:p>
      </dsp:txBody>
      <dsp:txXfrm>
        <a:off x="2098570" y="2808311"/>
        <a:ext cx="5827451" cy="1996533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760D7A-01D8-45E6-B690-8E75415DBC86}">
      <dsp:nvSpPr>
        <dsp:cNvPr id="0" name=""/>
        <dsp:cNvSpPr/>
      </dsp:nvSpPr>
      <dsp:spPr>
        <a:xfrm>
          <a:off x="0" y="4824175"/>
          <a:ext cx="8964488" cy="158340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8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На думку </a:t>
          </a:r>
          <a:r>
            <a:rPr lang="ru-RU" sz="1800" b="1" kern="1200" dirty="0" err="1" smtClean="0"/>
            <a:t>Юрія</a:t>
          </a:r>
          <a:r>
            <a:rPr lang="ru-RU" sz="1800" b="1" kern="1200" dirty="0" smtClean="0"/>
            <a:t> Щербака, </a:t>
          </a:r>
          <a:r>
            <a:rPr lang="ru-RU" sz="1800" b="1" kern="1200" dirty="0" err="1" smtClean="0"/>
            <a:t>першого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міністра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екології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України</a:t>
          </a:r>
          <a:r>
            <a:rPr lang="ru-RU" sz="1800" b="1" kern="1200" dirty="0" smtClean="0"/>
            <a:t>, дипломата, </a:t>
          </a:r>
          <a:r>
            <a:rPr lang="ru-RU" sz="1800" b="1" kern="1200" dirty="0" err="1" smtClean="0"/>
            <a:t>письменника,життя</a:t>
          </a:r>
          <a:r>
            <a:rPr lang="ru-RU" sz="1800" b="1" kern="1200" dirty="0" smtClean="0"/>
            <a:t> на </a:t>
          </a:r>
          <a:r>
            <a:rPr lang="ru-RU" sz="1800" b="1" kern="1200" dirty="0" err="1" smtClean="0"/>
            <a:t>Марсі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зникло</a:t>
          </a:r>
          <a:r>
            <a:rPr lang="ru-RU" sz="1800" b="1" kern="1200" dirty="0" smtClean="0"/>
            <a:t> в </a:t>
          </a:r>
          <a:r>
            <a:rPr lang="ru-RU" sz="1800" b="1" kern="1200" dirty="0" err="1" smtClean="0"/>
            <a:t>результаті</a:t>
          </a:r>
          <a:r>
            <a:rPr lang="ru-RU" sz="1800" b="1" kern="1200" dirty="0" smtClean="0"/>
            <a:t> того, </a:t>
          </a:r>
          <a:r>
            <a:rPr lang="ru-RU" sz="1800" b="1" kern="1200" dirty="0" err="1" smtClean="0"/>
            <a:t>що</a:t>
          </a:r>
          <a:r>
            <a:rPr lang="ru-RU" sz="1800" b="1" kern="1200" dirty="0" smtClean="0"/>
            <a:t> там </a:t>
          </a:r>
          <a:r>
            <a:rPr lang="ru-RU" sz="1800" b="1" kern="1200" dirty="0" err="1" smtClean="0"/>
            <a:t>було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винайдено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зброю</a:t>
          </a:r>
          <a:r>
            <a:rPr lang="ru-RU" sz="1800" b="1" kern="1200" dirty="0" smtClean="0"/>
            <a:t> для </a:t>
          </a:r>
          <a:r>
            <a:rPr lang="ru-RU" sz="1800" b="1" kern="1200" dirty="0" err="1" smtClean="0"/>
            <a:t>знищення</a:t>
          </a:r>
          <a:r>
            <a:rPr lang="ru-RU" sz="1800" b="1" kern="1200" dirty="0" smtClean="0"/>
            <a:t> води.</a:t>
          </a:r>
          <a:endParaRPr lang="ru-RU" sz="1800" b="1" kern="1200" dirty="0"/>
        </a:p>
      </dsp:txBody>
      <dsp:txXfrm>
        <a:off x="0" y="4824175"/>
        <a:ext cx="8964488" cy="1583402"/>
      </dsp:txXfrm>
    </dsp:sp>
    <dsp:sp modelId="{E2B9E574-D7E5-4B27-AB76-B8069220BAE7}">
      <dsp:nvSpPr>
        <dsp:cNvPr id="0" name=""/>
        <dsp:cNvSpPr/>
      </dsp:nvSpPr>
      <dsp:spPr>
        <a:xfrm rot="10800000">
          <a:off x="0" y="2412654"/>
          <a:ext cx="8964488" cy="2435272"/>
        </a:xfrm>
        <a:prstGeom prst="upArrowCallout">
          <a:avLst/>
        </a:prstGeom>
        <a:solidFill>
          <a:schemeClr val="accent4">
            <a:hueOff val="-3015570"/>
            <a:satOff val="21052"/>
            <a:lumOff val="2255"/>
            <a:alphaOff val="0"/>
          </a:schemeClr>
        </a:solidFill>
        <a:ln w="48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/>
            <a:t>Проводити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політику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структурної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перебудови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національного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господарства</a:t>
          </a:r>
          <a:r>
            <a:rPr lang="ru-RU" sz="1800" b="1" kern="1200" dirty="0" smtClean="0"/>
            <a:t>, </a:t>
          </a:r>
          <a:r>
            <a:rPr lang="ru-RU" sz="1800" b="1" kern="1200" dirty="0" err="1" smtClean="0"/>
            <a:t>зменшення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енергоспоживання</a:t>
          </a:r>
          <a:r>
            <a:rPr lang="ru-RU" sz="1800" b="1" kern="1200" dirty="0" smtClean="0"/>
            <a:t> та </a:t>
          </a:r>
          <a:r>
            <a:rPr lang="ru-RU" sz="1800" b="1" kern="1200" dirty="0" err="1" smtClean="0"/>
            <a:t>підвищення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енергоефективності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економіки</a:t>
          </a:r>
          <a:r>
            <a:rPr lang="ru-RU" sz="1800" b="1" kern="1200" dirty="0" smtClean="0"/>
            <a:t>.  За </a:t>
          </a:r>
          <a:r>
            <a:rPr lang="ru-RU" sz="1800" b="1" kern="1200" dirty="0" err="1" smtClean="0"/>
            <a:t>розрахунками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експертів</a:t>
          </a:r>
          <a:r>
            <a:rPr lang="ru-RU" sz="1800" b="1" kern="1200" dirty="0" smtClean="0"/>
            <a:t>, </a:t>
          </a:r>
          <a:r>
            <a:rPr lang="ru-RU" sz="1800" b="1" kern="1200" dirty="0" err="1" smtClean="0"/>
            <a:t>Україна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може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безболісно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зменшити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споживання</a:t>
          </a:r>
          <a:r>
            <a:rPr lang="ru-RU" sz="1800" b="1" kern="1200" dirty="0" smtClean="0"/>
            <a:t> природного газу </a:t>
          </a:r>
          <a:r>
            <a:rPr lang="ru-RU" sz="1800" b="1" kern="1200" dirty="0" err="1" smtClean="0"/>
            <a:t>принаймні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удвічі</a:t>
          </a:r>
          <a:r>
            <a:rPr lang="ru-RU" sz="1800" b="1" kern="1200" dirty="0" smtClean="0"/>
            <a:t>. </a:t>
          </a:r>
          <a:endParaRPr lang="ru-RU" sz="1800" b="1" kern="1200" dirty="0"/>
        </a:p>
      </dsp:txBody>
      <dsp:txXfrm rot="10800000">
        <a:off x="0" y="2412654"/>
        <a:ext cx="8964488" cy="2435272"/>
      </dsp:txXfrm>
    </dsp:sp>
    <dsp:sp modelId="{DCCE6771-412D-46B9-A386-2BAC0AA3F0D8}">
      <dsp:nvSpPr>
        <dsp:cNvPr id="0" name=""/>
        <dsp:cNvSpPr/>
      </dsp:nvSpPr>
      <dsp:spPr>
        <a:xfrm rot="10800000">
          <a:off x="0" y="1132"/>
          <a:ext cx="8964488" cy="2435272"/>
        </a:xfrm>
        <a:prstGeom prst="upArrowCallout">
          <a:avLst/>
        </a:prstGeom>
        <a:solidFill>
          <a:schemeClr val="accent4">
            <a:hueOff val="-6031141"/>
            <a:satOff val="42105"/>
            <a:lumOff val="4509"/>
            <a:alphaOff val="0"/>
          </a:schemeClr>
        </a:solidFill>
        <a:ln w="48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/>
            <a:t>Проводити</a:t>
          </a:r>
          <a:r>
            <a:rPr lang="ru-RU" sz="1800" b="1" kern="1200" dirty="0" smtClean="0"/>
            <a:t> </a:t>
          </a:r>
          <a:r>
            <a:rPr lang="ru-RU" sz="1800" b="1" kern="1200" dirty="0" err="1" smtClean="0"/>
            <a:t>випереджальну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інформаційну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кампанію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серед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місцевих</a:t>
          </a:r>
          <a:r>
            <a:rPr lang="ru-RU" sz="1800" b="1" kern="1200" dirty="0" smtClean="0"/>
            <a:t> громад </a:t>
          </a:r>
          <a:r>
            <a:rPr lang="ru-RU" sz="1800" b="1" kern="1200" dirty="0" err="1" smtClean="0"/>
            <a:t>щодо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ризиків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видобутку</a:t>
          </a:r>
          <a:r>
            <a:rPr lang="ru-RU" sz="1800" b="1" kern="1200" dirty="0" smtClean="0"/>
            <a:t> сланцевого газу.</a:t>
          </a:r>
          <a:endParaRPr lang="ru-RU" sz="1800" b="1" kern="1200" dirty="0"/>
        </a:p>
      </dsp:txBody>
      <dsp:txXfrm rot="10800000">
        <a:off x="0" y="1132"/>
        <a:ext cx="8964488" cy="2435272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970BE4-FBD0-4FF9-951A-7184210A4557}">
      <dsp:nvSpPr>
        <dsp:cNvPr id="0" name=""/>
        <dsp:cNvSpPr/>
      </dsp:nvSpPr>
      <dsp:spPr>
        <a:xfrm>
          <a:off x="0" y="651375"/>
          <a:ext cx="5148064" cy="71954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err="1" smtClean="0"/>
            <a:t>сонячне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випромінювання</a:t>
          </a:r>
          <a:endParaRPr lang="ru-RU" sz="3000" kern="1200" dirty="0"/>
        </a:p>
      </dsp:txBody>
      <dsp:txXfrm>
        <a:off x="0" y="651375"/>
        <a:ext cx="5148064" cy="719549"/>
      </dsp:txXfrm>
    </dsp:sp>
    <dsp:sp modelId="{B6973C58-7748-44F8-BF5E-D7D5B36FD8E0}">
      <dsp:nvSpPr>
        <dsp:cNvPr id="0" name=""/>
        <dsp:cNvSpPr/>
      </dsp:nvSpPr>
      <dsp:spPr>
        <a:xfrm>
          <a:off x="0" y="1457324"/>
          <a:ext cx="5148064" cy="719549"/>
        </a:xfrm>
        <a:prstGeom prst="roundRect">
          <a:avLst/>
        </a:prstGeom>
        <a:solidFill>
          <a:schemeClr val="accent3">
            <a:hueOff val="-2300600"/>
            <a:satOff val="-6064"/>
            <a:lumOff val="-1569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err="1" smtClean="0"/>
            <a:t>енергія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вітру</a:t>
          </a:r>
          <a:endParaRPr lang="ru-RU" sz="3000" kern="1200" dirty="0"/>
        </a:p>
      </dsp:txBody>
      <dsp:txXfrm>
        <a:off x="0" y="1457324"/>
        <a:ext cx="5148064" cy="719549"/>
      </dsp:txXfrm>
    </dsp:sp>
    <dsp:sp modelId="{254972D8-5D5C-4D67-B3F6-0309E4F16C2E}">
      <dsp:nvSpPr>
        <dsp:cNvPr id="0" name=""/>
        <dsp:cNvSpPr/>
      </dsp:nvSpPr>
      <dsp:spPr>
        <a:xfrm>
          <a:off x="0" y="2263274"/>
          <a:ext cx="5148064" cy="719549"/>
        </a:xfrm>
        <a:prstGeom prst="roundRect">
          <a:avLst/>
        </a:prstGeom>
        <a:solidFill>
          <a:schemeClr val="accent3">
            <a:hueOff val="-4601200"/>
            <a:satOff val="-12128"/>
            <a:lumOff val="-3137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err="1" smtClean="0"/>
            <a:t>біомаса</a:t>
          </a:r>
          <a:endParaRPr lang="ru-RU" sz="3000" kern="1200" dirty="0"/>
        </a:p>
      </dsp:txBody>
      <dsp:txXfrm>
        <a:off x="0" y="2263274"/>
        <a:ext cx="5148064" cy="719549"/>
      </dsp:txXfrm>
    </dsp:sp>
    <dsp:sp modelId="{D3203D4B-5950-4093-BBA6-BDF8148CC9B8}">
      <dsp:nvSpPr>
        <dsp:cNvPr id="0" name=""/>
        <dsp:cNvSpPr/>
      </dsp:nvSpPr>
      <dsp:spPr>
        <a:xfrm>
          <a:off x="0" y="3069224"/>
          <a:ext cx="5148064" cy="719549"/>
        </a:xfrm>
        <a:prstGeom prst="roundRect">
          <a:avLst/>
        </a:prstGeom>
        <a:solidFill>
          <a:schemeClr val="accent3">
            <a:hueOff val="-6901799"/>
            <a:satOff val="-18192"/>
            <a:lumOff val="-4706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err="1" smtClean="0"/>
            <a:t>гідроенергія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малих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рі</a:t>
          </a:r>
          <a:r>
            <a:rPr lang="uk-UA" sz="3000" kern="1200" dirty="0" err="1" smtClean="0"/>
            <a:t>чок</a:t>
          </a:r>
          <a:endParaRPr lang="ru-RU" sz="3000" kern="1200" dirty="0"/>
        </a:p>
      </dsp:txBody>
      <dsp:txXfrm>
        <a:off x="0" y="3069224"/>
        <a:ext cx="5148064" cy="719549"/>
      </dsp:txXfrm>
    </dsp:sp>
    <dsp:sp modelId="{E51E1454-C530-4975-BC8A-38A3F7E287AA}">
      <dsp:nvSpPr>
        <dsp:cNvPr id="0" name=""/>
        <dsp:cNvSpPr/>
      </dsp:nvSpPr>
      <dsp:spPr>
        <a:xfrm>
          <a:off x="0" y="3875175"/>
          <a:ext cx="5148064" cy="719549"/>
        </a:xfrm>
        <a:prstGeom prst="roundRect">
          <a:avLst/>
        </a:prstGeom>
        <a:solidFill>
          <a:schemeClr val="accent3">
            <a:hueOff val="-9202399"/>
            <a:satOff val="-24257"/>
            <a:lumOff val="-6275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err="1" smtClean="0"/>
            <a:t>теплову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енергія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довкілля</a:t>
          </a:r>
          <a:endParaRPr lang="ru-RU" sz="3000" kern="1200" dirty="0"/>
        </a:p>
      </dsp:txBody>
      <dsp:txXfrm>
        <a:off x="0" y="3875175"/>
        <a:ext cx="5148064" cy="719549"/>
      </dsp:txXfrm>
    </dsp:sp>
    <dsp:sp modelId="{B0DBA723-8A93-4315-A16C-1EC55D2BAF75}">
      <dsp:nvSpPr>
        <dsp:cNvPr id="0" name=""/>
        <dsp:cNvSpPr/>
      </dsp:nvSpPr>
      <dsp:spPr>
        <a:xfrm>
          <a:off x="0" y="4681125"/>
          <a:ext cx="5148064" cy="719549"/>
        </a:xfrm>
        <a:prstGeom prst="roundRect">
          <a:avLst/>
        </a:prstGeom>
        <a:solidFill>
          <a:schemeClr val="accent3">
            <a:hueOff val="-11502998"/>
            <a:satOff val="-30321"/>
            <a:lumOff val="-7843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err="1" smtClean="0"/>
            <a:t>енергія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морських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хвиль</a:t>
          </a:r>
          <a:endParaRPr lang="ru-RU" sz="3000" kern="1200" dirty="0"/>
        </a:p>
      </dsp:txBody>
      <dsp:txXfrm>
        <a:off x="0" y="4681125"/>
        <a:ext cx="5148064" cy="719549"/>
      </dsp:txXfrm>
    </dsp:sp>
    <dsp:sp modelId="{CC008B2E-E02D-4790-8DF5-366F57D45E18}">
      <dsp:nvSpPr>
        <dsp:cNvPr id="0" name=""/>
        <dsp:cNvSpPr/>
      </dsp:nvSpPr>
      <dsp:spPr>
        <a:xfrm>
          <a:off x="0" y="5487075"/>
          <a:ext cx="5148064" cy="719549"/>
        </a:xfrm>
        <a:prstGeom prst="roundRect">
          <a:avLst/>
        </a:prstGeom>
        <a:solidFill>
          <a:schemeClr val="accent3">
            <a:hueOff val="-13803598"/>
            <a:satOff val="-36385"/>
            <a:lumOff val="-9412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err="1" smtClean="0"/>
            <a:t>теплові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скиди</a:t>
          </a:r>
          <a:r>
            <a:rPr lang="ru-RU" sz="3000" kern="1200" dirty="0" smtClean="0"/>
            <a:t> </a:t>
          </a:r>
          <a:r>
            <a:rPr lang="ru-RU" sz="3000" kern="1200" dirty="0" err="1" smtClean="0"/>
            <a:t>промисловості</a:t>
          </a:r>
          <a:endParaRPr lang="ru-RU" sz="3000" kern="1200" dirty="0"/>
        </a:p>
      </dsp:txBody>
      <dsp:txXfrm>
        <a:off x="0" y="5487075"/>
        <a:ext cx="5148064" cy="7195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8.jpeg"/><Relationship Id="rId7" Type="http://schemas.openxmlformats.org/officeDocument/2006/relationships/diagramColors" Target="../diagrams/colors8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zfront.org/19_oktabra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cs319717.vk.me/v319717783/118e/soMp8Q9ET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3459099" cy="48245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95936" y="1628801"/>
            <a:ext cx="4462264" cy="197165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Охорона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uk-UA" dirty="0" smtClean="0"/>
              <a:t>під </a:t>
            </a:r>
            <a:r>
              <a:rPr lang="uk-UA" dirty="0" smtClean="0"/>
              <a:t>час видобутку сланцевих газів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105400"/>
            <a:ext cx="6400800" cy="1752600"/>
          </a:xfrm>
        </p:spPr>
        <p:txBody>
          <a:bodyPr>
            <a:normAutofit/>
          </a:bodyPr>
          <a:lstStyle/>
          <a:p>
            <a:r>
              <a:rPr lang="uk-UA" sz="2800" dirty="0" err="1" smtClean="0"/>
              <a:t>Алєксєєнко</a:t>
            </a:r>
            <a:r>
              <a:rPr lang="uk-UA" sz="2800" dirty="0" smtClean="0"/>
              <a:t> </a:t>
            </a:r>
            <a:r>
              <a:rPr lang="uk-UA" sz="2800" dirty="0" smtClean="0"/>
              <a:t>В. 11-Б</a:t>
            </a:r>
            <a:endParaRPr lang="ru-RU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Висновок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52736"/>
          <a:ext cx="8363272" cy="5616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60648"/>
          <a:ext cx="8964488" cy="6408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Downloads\16365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-171400"/>
            <a:ext cx="3635896" cy="46465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3" descr="D:\Downloads\energiya_soln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4387433"/>
            <a:ext cx="4104456" cy="24705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5058" name="Rectangle 3"/>
          <p:cNvSpPr>
            <a:spLocks noGrp="1"/>
          </p:cNvSpPr>
          <p:nvPr>
            <p:ph idx="1"/>
          </p:nvPr>
        </p:nvSpPr>
        <p:spPr>
          <a:xfrm>
            <a:off x="251520" y="0"/>
            <a:ext cx="5184576" cy="11247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None/>
            </a:pPr>
            <a:r>
              <a:rPr lang="ru-RU" sz="2800" dirty="0" smtClean="0"/>
              <a:t>    </a:t>
            </a:r>
            <a:r>
              <a:rPr lang="ru-RU" sz="2800" dirty="0" err="1" smtClean="0"/>
              <a:t>А</a:t>
            </a:r>
            <a:r>
              <a:rPr lang="ru-RU" sz="2800" dirty="0" err="1" smtClean="0"/>
              <a:t>льтернативні</a:t>
            </a:r>
            <a:r>
              <a:rPr lang="ru-RU" sz="2800" dirty="0" smtClean="0"/>
              <a:t> </a:t>
            </a:r>
            <a:r>
              <a:rPr lang="ru-RU" sz="2800" dirty="0" err="1" smtClean="0"/>
              <a:t>джерела</a:t>
            </a:r>
            <a:r>
              <a:rPr lang="ru-RU" sz="2800" dirty="0" smtClean="0"/>
              <a:t> </a:t>
            </a:r>
            <a:r>
              <a:rPr lang="ru-RU" sz="2800" dirty="0" err="1" smtClean="0"/>
              <a:t>енергії</a:t>
            </a:r>
            <a:r>
              <a:rPr lang="ru-RU" sz="2800" dirty="0" smtClean="0"/>
              <a:t> :</a:t>
            </a:r>
            <a:endParaRPr lang="ru-RU" sz="2800" dirty="0" smtClean="0"/>
          </a:p>
        </p:txBody>
      </p:sp>
      <p:graphicFrame>
        <p:nvGraphicFramePr>
          <p:cNvPr id="7" name="Схема 6"/>
          <p:cNvGraphicFramePr/>
          <p:nvPr/>
        </p:nvGraphicFramePr>
        <p:xfrm>
          <a:off x="251520" y="476672"/>
          <a:ext cx="514806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60648"/>
          <a:ext cx="8820472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653136"/>
            <a:ext cx="8229600" cy="220486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err="1" smtClean="0"/>
              <a:t>Типи</a:t>
            </a:r>
            <a:r>
              <a:rPr lang="ru-RU" dirty="0" smtClean="0"/>
              <a:t> природного газу: </a:t>
            </a:r>
            <a:endParaRPr lang="ru-RU" dirty="0" smtClean="0"/>
          </a:p>
          <a:p>
            <a:r>
              <a:rPr lang="ru-RU" dirty="0" err="1" smtClean="0"/>
              <a:t>звичайний</a:t>
            </a:r>
            <a:r>
              <a:rPr lang="ru-RU" dirty="0" smtClean="0"/>
              <a:t> </a:t>
            </a:r>
            <a:r>
              <a:rPr lang="ru-RU" dirty="0" smtClean="0"/>
              <a:t>(A), </a:t>
            </a:r>
            <a:endParaRPr lang="ru-RU" dirty="0" smtClean="0"/>
          </a:p>
          <a:p>
            <a:r>
              <a:rPr lang="ru-RU" dirty="0" err="1" smtClean="0"/>
              <a:t>сланцевий</a:t>
            </a:r>
            <a:r>
              <a:rPr lang="ru-RU" dirty="0" smtClean="0"/>
              <a:t> </a:t>
            </a:r>
            <a:r>
              <a:rPr lang="ru-RU" dirty="0" smtClean="0"/>
              <a:t>(C), </a:t>
            </a:r>
            <a:endParaRPr lang="ru-RU" dirty="0" smtClean="0"/>
          </a:p>
          <a:p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жорсткого</a:t>
            </a:r>
            <a:r>
              <a:rPr lang="ru-RU" dirty="0" smtClean="0"/>
              <a:t> </a:t>
            </a:r>
            <a:r>
              <a:rPr lang="ru-RU" dirty="0" err="1" smtClean="0"/>
              <a:t>піску</a:t>
            </a:r>
            <a:r>
              <a:rPr lang="ru-RU" dirty="0" smtClean="0"/>
              <a:t> (D), </a:t>
            </a:r>
            <a:endParaRPr lang="ru-RU" dirty="0" smtClean="0"/>
          </a:p>
          <a:p>
            <a:r>
              <a:rPr lang="ru-RU" dirty="0" err="1" smtClean="0"/>
              <a:t>попутний</a:t>
            </a:r>
            <a:r>
              <a:rPr lang="ru-RU" dirty="0" smtClean="0"/>
              <a:t> </a:t>
            </a:r>
            <a:r>
              <a:rPr lang="ru-RU" dirty="0" smtClean="0"/>
              <a:t>(F), </a:t>
            </a:r>
            <a:endParaRPr lang="ru-RU" dirty="0" smtClean="0"/>
          </a:p>
          <a:p>
            <a:r>
              <a:rPr lang="ru-RU" dirty="0" err="1" smtClean="0"/>
              <a:t>вугільний</a:t>
            </a:r>
            <a:r>
              <a:rPr lang="ru-RU" dirty="0" smtClean="0"/>
              <a:t> </a:t>
            </a:r>
            <a:r>
              <a:rPr lang="ru-RU" dirty="0" smtClean="0"/>
              <a:t>метан (G)</a:t>
            </a:r>
            <a:endParaRPr lang="ru-RU" dirty="0"/>
          </a:p>
        </p:txBody>
      </p:sp>
      <p:pic>
        <p:nvPicPr>
          <p:cNvPr id="22530" name="Picture 2" descr="http://upload.wikimedia.org/wikipedia/commons/thumb/d/d1/GasDepositDiagram.svg/300px-GasDepositDiagram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8064896" cy="47155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/>
              <a:t>Фрекінг</a:t>
            </a:r>
            <a:endParaRPr lang="ru-RU" dirty="0"/>
          </a:p>
        </p:txBody>
      </p:sp>
      <p:pic>
        <p:nvPicPr>
          <p:cNvPr id="7170" name="Picture 2" descr="https://encrypted-tbn1.gstatic.com/images?q=tbn:ANd9GcRWqXYufxcAvGM4XAqDzTH7Lz2FLdojqhGs5rHHd78UNKPkm20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0"/>
            <a:ext cx="2133600" cy="21336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232391"/>
            <a:ext cx="8229600" cy="429295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b="1" dirty="0" smtClean="0"/>
              <a:t>     </a:t>
            </a:r>
            <a:r>
              <a:rPr lang="vi-VN" b="1" dirty="0" smtClean="0"/>
              <a:t>Гідравлі́чний </a:t>
            </a:r>
            <a:r>
              <a:rPr lang="vi-VN" b="1" dirty="0" smtClean="0"/>
              <a:t>розри́в пласті́в</a:t>
            </a:r>
            <a:r>
              <a:rPr lang="vi-VN" dirty="0" smtClean="0"/>
              <a:t> (або коротко «</a:t>
            </a:r>
            <a:r>
              <a:rPr lang="vi-VN" b="1" dirty="0" smtClean="0"/>
              <a:t>фре́кінг</a:t>
            </a:r>
            <a:r>
              <a:rPr lang="vi-VN" dirty="0" smtClean="0"/>
              <a:t>», від «англ. </a:t>
            </a:r>
            <a:r>
              <a:rPr lang="en-US" i="1" dirty="0" err="1" smtClean="0"/>
              <a:t>fracking</a:t>
            </a:r>
            <a:r>
              <a:rPr lang="en-US" dirty="0" smtClean="0"/>
              <a:t>») </a:t>
            </a:r>
            <a:r>
              <a:rPr lang="vi-VN" dirty="0" smtClean="0"/>
              <a:t>передбачає нагнітання у породи великих кількостей води під великим тиском, що спричиняє тріщини у породі, а потім закачування суміші води та твердої речовини «пропанту» (дрібнозернистий пісок та невеликі кількості інших додатків, відомих як хімічні речовини для фрекінгу, які допомагають утримувати тріщини відкритими) у свердловину і через перфоратори в обсадженні у сланцеву породу для видобутку нетрадиційних видів викопного палива </a:t>
            </a:r>
            <a:r>
              <a:rPr lang="vi-VN" dirty="0" smtClean="0"/>
              <a:t>(метан </a:t>
            </a:r>
            <a:r>
              <a:rPr lang="vi-VN" dirty="0" smtClean="0"/>
              <a:t>вугільних пластів, ущільнені пісковики та сланцевий газ</a:t>
            </a:r>
            <a:r>
              <a:rPr lang="vi-VN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Технологія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775191"/>
          <a:ext cx="82296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err="1" smtClean="0"/>
              <a:t>Ризик</a:t>
            </a:r>
            <a:r>
              <a:rPr lang="ru-RU" sz="3200" dirty="0" smtClean="0"/>
              <a:t> </a:t>
            </a:r>
            <a:r>
              <a:rPr lang="ru-RU" sz="3200" dirty="0" err="1" smtClean="0"/>
              <a:t>потрапляння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хімікатів</a:t>
            </a:r>
            <a:r>
              <a:rPr lang="ru-RU" sz="3200" dirty="0" smtClean="0"/>
              <a:t> </a:t>
            </a:r>
            <a:r>
              <a:rPr lang="ru-RU" sz="3200" dirty="0" smtClean="0"/>
              <a:t>у </a:t>
            </a:r>
            <a:r>
              <a:rPr lang="ru-RU" sz="3200" dirty="0" err="1" smtClean="0"/>
              <a:t>ґрунтові</a:t>
            </a:r>
            <a:r>
              <a:rPr lang="ru-RU" sz="3200" dirty="0" smtClean="0"/>
              <a:t> води </a:t>
            </a:r>
            <a:r>
              <a:rPr lang="ru-RU" sz="3200" dirty="0" err="1" smtClean="0"/>
              <a:t>під</a:t>
            </a:r>
            <a:r>
              <a:rPr lang="ru-RU" sz="3200" dirty="0" smtClean="0"/>
              <a:t> час </a:t>
            </a:r>
            <a:r>
              <a:rPr lang="ru-RU" sz="3200" dirty="0" err="1" smtClean="0"/>
              <a:t>фрекінгу</a:t>
            </a:r>
            <a:r>
              <a:rPr lang="ru-RU" sz="3200" dirty="0" smtClean="0"/>
              <a:t> </a:t>
            </a:r>
            <a:r>
              <a:rPr lang="ru-RU" sz="3200" dirty="0" err="1" smtClean="0"/>
              <a:t>пов'язаний</a:t>
            </a:r>
            <a:r>
              <a:rPr lang="ru-RU" sz="3200" dirty="0" smtClean="0"/>
              <a:t> з: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0" y="1124744"/>
          <a:ext cx="8892480" cy="5733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Недоліки</a:t>
            </a:r>
            <a:r>
              <a:rPr lang="ru-RU" dirty="0" smtClean="0"/>
              <a:t>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природним</a:t>
            </a:r>
            <a:r>
              <a:rPr lang="ru-RU" dirty="0" smtClean="0"/>
              <a:t> газом:</a:t>
            </a: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340768"/>
          <a:ext cx="9144000" cy="5517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Вплив на навколишнє природне середовище</a:t>
            </a:r>
            <a:br>
              <a:rPr lang="uk-UA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75191"/>
          <a:ext cx="82296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hlinkClick r:id="rId2" tooltip="Permanent Link to 19 октября — Международный антифрекинговый день"/>
              </a:rPr>
              <a:t>19 </a:t>
            </a:r>
            <a:r>
              <a:rPr lang="ru-RU" dirty="0" err="1" smtClean="0">
                <a:solidFill>
                  <a:schemeClr val="bg1"/>
                </a:solidFill>
                <a:hlinkClick r:id="rId2" tooltip="Permanent Link to 19 октября — Международный антифрекинговый день"/>
              </a:rPr>
              <a:t>жовтня</a:t>
            </a:r>
            <a:r>
              <a:rPr lang="ru-RU" dirty="0" smtClean="0">
                <a:solidFill>
                  <a:schemeClr val="bg1"/>
                </a:solidFill>
                <a:hlinkClick r:id="rId2" tooltip="Permanent Link to 19 октября — Международный антифрекинговый день"/>
              </a:rPr>
              <a:t> </a:t>
            </a:r>
            <a:r>
              <a:rPr lang="ru-RU" dirty="0" smtClean="0">
                <a:solidFill>
                  <a:schemeClr val="bg1"/>
                </a:solidFill>
                <a:hlinkClick r:id="rId2" tooltip="Permanent Link to 19 октября — Международный антифрекинговый день"/>
              </a:rPr>
              <a:t>— </a:t>
            </a:r>
            <a:r>
              <a:rPr lang="ru-RU" dirty="0" err="1" smtClean="0">
                <a:solidFill>
                  <a:schemeClr val="bg1"/>
                </a:solidFill>
                <a:hlinkClick r:id="rId2" tooltip="Permanent Link to 19 октября — Международный антифрекинговый день"/>
              </a:rPr>
              <a:t>Міжнародний</a:t>
            </a:r>
            <a:r>
              <a:rPr lang="ru-RU" dirty="0" smtClean="0">
                <a:solidFill>
                  <a:schemeClr val="bg1"/>
                </a:solidFill>
                <a:hlinkClick r:id="rId2" tooltip="Permanent Link to 19 октября — Международный антифрекинговый день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hlinkClick r:id="rId2" tooltip="Permanent Link to 19 октября — Международный антифрекинговый день"/>
              </a:rPr>
              <a:t>антифрекінговий</a:t>
            </a:r>
            <a:r>
              <a:rPr lang="ru-RU" dirty="0" smtClean="0">
                <a:solidFill>
                  <a:schemeClr val="bg1"/>
                </a:solidFill>
                <a:hlinkClick r:id="rId2" tooltip="Permanent Link to 19 октября — Международный антифрекинговый день"/>
              </a:rPr>
              <a:t> </a:t>
            </a:r>
            <a:r>
              <a:rPr lang="ru-RU" dirty="0" smtClean="0">
                <a:solidFill>
                  <a:schemeClr val="bg1"/>
                </a:solidFill>
                <a:hlinkClick r:id="rId2" tooltip="Permanent Link to 19 октября — Международный антифрекинговый день"/>
              </a:rPr>
              <a:t>день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628800"/>
            <a:ext cx="3419872" cy="501675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err="1" smtClean="0"/>
              <a:t>Серед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зарубіжних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країн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роботи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видобутку</a:t>
            </a:r>
            <a:r>
              <a:rPr lang="ru-RU" sz="2000" b="1" dirty="0" smtClean="0"/>
              <a:t> сланцевого газу</a:t>
            </a:r>
            <a:r>
              <a:rPr lang="ru-RU" sz="2000" dirty="0" smtClean="0"/>
              <a:t> </a:t>
            </a:r>
            <a:r>
              <a:rPr lang="ru-RU" sz="2000" b="1" dirty="0" err="1" smtClean="0"/>
              <a:t>повністю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заборонені</a:t>
            </a:r>
            <a:r>
              <a:rPr lang="ru-RU" sz="2000" dirty="0" smtClean="0"/>
              <a:t> у </a:t>
            </a:r>
            <a:r>
              <a:rPr lang="ru-RU" sz="2000" dirty="0" err="1" smtClean="0"/>
              <a:t>Франції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Болгарії</a:t>
            </a:r>
            <a:r>
              <a:rPr lang="ru-RU" sz="2000" dirty="0" smtClean="0"/>
              <a:t>, </a:t>
            </a:r>
            <a:r>
              <a:rPr lang="ru-RU" sz="2000" dirty="0" err="1" smtClean="0"/>
              <a:t>призупинялися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продовжуються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пильним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екологічним</a:t>
            </a:r>
            <a:r>
              <a:rPr lang="ru-RU" sz="2000" dirty="0" smtClean="0"/>
              <a:t> контролем у </a:t>
            </a:r>
            <a:r>
              <a:rPr lang="ru-RU" sz="2000" dirty="0" err="1" smtClean="0"/>
              <a:t>Великобританії</a:t>
            </a:r>
            <a:r>
              <a:rPr lang="ru-RU" sz="2000" dirty="0" smtClean="0"/>
              <a:t>, на два роки введено </a:t>
            </a:r>
            <a:r>
              <a:rPr lang="ru-RU" sz="2000" dirty="0" err="1" smtClean="0"/>
              <a:t>мораторій</a:t>
            </a:r>
            <a:r>
              <a:rPr lang="ru-RU" sz="2000" dirty="0" smtClean="0"/>
              <a:t> у </a:t>
            </a:r>
            <a:r>
              <a:rPr lang="ru-RU" sz="2000" dirty="0" err="1" smtClean="0"/>
              <a:t>провінції</a:t>
            </a:r>
            <a:r>
              <a:rPr lang="ru-RU" sz="2000" dirty="0" smtClean="0"/>
              <a:t> Квебек в </a:t>
            </a:r>
            <a:r>
              <a:rPr lang="ru-RU" sz="2000" dirty="0" err="1" smtClean="0"/>
              <a:t>Канаді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проведення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досліджень</a:t>
            </a:r>
            <a:r>
              <a:rPr lang="ru-RU" sz="2000" dirty="0" smtClean="0"/>
              <a:t>, </a:t>
            </a:r>
            <a:r>
              <a:rPr lang="ru-RU" sz="2000" dirty="0" err="1" smtClean="0"/>
              <a:t>супроводжувалися</a:t>
            </a:r>
            <a:r>
              <a:rPr lang="ru-RU" sz="2000" dirty="0" smtClean="0"/>
              <a:t> скандалом у </a:t>
            </a:r>
            <a:r>
              <a:rPr lang="ru-RU" sz="2000" dirty="0" err="1" smtClean="0"/>
              <a:t>штаті</a:t>
            </a:r>
            <a:r>
              <a:rPr lang="ru-RU" sz="2000" dirty="0" smtClean="0"/>
              <a:t> Огайо в США </a:t>
            </a:r>
            <a:r>
              <a:rPr lang="ru-RU" sz="2000" dirty="0" smtClean="0"/>
              <a:t>через </a:t>
            </a:r>
            <a:r>
              <a:rPr lang="ru-RU" sz="2000" dirty="0" err="1" smtClean="0"/>
              <a:t>порушення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технології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зливання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забрудненої</a:t>
            </a:r>
            <a:r>
              <a:rPr lang="ru-RU" sz="2000" dirty="0" smtClean="0"/>
              <a:t> води у </a:t>
            </a:r>
            <a:r>
              <a:rPr lang="ru-RU" sz="2000" dirty="0" err="1" smtClean="0"/>
              <a:t>водойми</a:t>
            </a:r>
            <a:r>
              <a:rPr lang="ru-RU" sz="2000" dirty="0" smtClean="0"/>
              <a:t>.</a:t>
            </a:r>
            <a:endParaRPr lang="ru-RU" sz="2000" dirty="0" smtClean="0"/>
          </a:p>
        </p:txBody>
      </p:sp>
      <p:pic>
        <p:nvPicPr>
          <p:cNvPr id="2050" name="Picture 2" descr="http://www.energyburrito.com/wp-content/uploads/2012/04/anti-fracking-proteste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1484784"/>
            <a:ext cx="5340970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http://laudyms.files.wordpress.com/2011/07/fracking-protes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3849636"/>
            <a:ext cx="3438128" cy="30083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77</TotalTime>
  <Words>538</Words>
  <Application>Microsoft Office PowerPoint</Application>
  <PresentationFormat>Экран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Модульная</vt:lpstr>
      <vt:lpstr>Охорона навколишнього середовища під час видобутку сланцевих газів</vt:lpstr>
      <vt:lpstr>Слайд 2</vt:lpstr>
      <vt:lpstr>Слайд 3</vt:lpstr>
      <vt:lpstr>Фрекінг</vt:lpstr>
      <vt:lpstr>Технологія</vt:lpstr>
      <vt:lpstr>Ризик потрапляння хімікатів у ґрунтові води під час фрекінгу пов'язаний з: </vt:lpstr>
      <vt:lpstr>Недоліки порівняно з природним газом:  </vt:lpstr>
      <vt:lpstr>Вплив на навколишнє природне середовище </vt:lpstr>
      <vt:lpstr>19 жовтня — Міжнародний антифрекінговий день </vt:lpstr>
      <vt:lpstr>Висновок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Охорона навколишнього середовища під час видобутку сланцевих газів</dc:title>
  <dc:creator>admin</dc:creator>
  <cp:lastModifiedBy>admin</cp:lastModifiedBy>
  <cp:revision>9</cp:revision>
  <dcterms:created xsi:type="dcterms:W3CDTF">2013-11-26T21:59:11Z</dcterms:created>
  <dcterms:modified xsi:type="dcterms:W3CDTF">2013-11-26T23:26:21Z</dcterms:modified>
</cp:coreProperties>
</file>