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>
        <p:scale>
          <a:sx n="80" d="100"/>
          <a:sy n="80" d="100"/>
        </p:scale>
        <p:origin x="-87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3A0E9-B1FA-4F43-99C0-0F7E0ACCE5E5}" type="doc">
      <dgm:prSet loTypeId="urn:microsoft.com/office/officeart/2005/8/layout/venn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90345D-9732-408A-82C6-351CFFA1359E}">
      <dgm:prSet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pPr rtl="0"/>
          <a:r>
            <a:rPr lang="ru-RU" b="1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Розвиток</a:t>
          </a:r>
          <a:r>
            <a: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</a:t>
          </a:r>
          <a:r>
            <a:rPr lang="ru-RU" b="1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металургії</a:t>
          </a:r>
          <a:r>
            <a: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на </a:t>
          </a:r>
          <a:r>
            <a:rPr lang="ru-RU" b="1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Україні</a:t>
          </a:r>
          <a:endParaRPr lang="ru-RU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BB3CDB40-B339-46B8-BAA8-A2B984149C23}" type="parTrans" cxnId="{FB267F15-C42C-4432-8CEC-9FF9ACC1A444}">
      <dgm:prSet/>
      <dgm:spPr/>
      <dgm:t>
        <a:bodyPr/>
        <a:lstStyle/>
        <a:p>
          <a:endParaRPr lang="ru-RU"/>
        </a:p>
      </dgm:t>
    </dgm:pt>
    <dgm:pt modelId="{1228CB83-0C32-4E55-A2AD-F55A94BD6B60}" type="sibTrans" cxnId="{FB267F15-C42C-4432-8CEC-9FF9ACC1A444}">
      <dgm:prSet/>
      <dgm:spPr/>
      <dgm:t>
        <a:bodyPr/>
        <a:lstStyle/>
        <a:p>
          <a:endParaRPr lang="ru-RU"/>
        </a:p>
      </dgm:t>
    </dgm:pt>
    <dgm:pt modelId="{8C4C1EF4-D17E-4069-9C0A-83F9401E103E}" type="pres">
      <dgm:prSet presAssocID="{66E3A0E9-B1FA-4F43-99C0-0F7E0ACCE5E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610FE6-2D6A-4252-92B0-965254D76951}" type="pres">
      <dgm:prSet presAssocID="{B690345D-9732-408A-82C6-351CFFA1359E}" presName="circ1TxSh" presStyleLbl="vennNode1" presStyleIdx="0" presStyleCnt="1" custScaleX="130758"/>
      <dgm:spPr/>
      <dgm:t>
        <a:bodyPr/>
        <a:lstStyle/>
        <a:p>
          <a:endParaRPr lang="ru-RU"/>
        </a:p>
      </dgm:t>
    </dgm:pt>
  </dgm:ptLst>
  <dgm:cxnLst>
    <dgm:cxn modelId="{FB267F15-C42C-4432-8CEC-9FF9ACC1A444}" srcId="{66E3A0E9-B1FA-4F43-99C0-0F7E0ACCE5E5}" destId="{B690345D-9732-408A-82C6-351CFFA1359E}" srcOrd="0" destOrd="0" parTransId="{BB3CDB40-B339-46B8-BAA8-A2B984149C23}" sibTransId="{1228CB83-0C32-4E55-A2AD-F55A94BD6B60}"/>
    <dgm:cxn modelId="{C1DC6C03-8BF2-4524-A1F6-B5F90A97E0A0}" type="presOf" srcId="{B690345D-9732-408A-82C6-351CFFA1359E}" destId="{81610FE6-2D6A-4252-92B0-965254D76951}" srcOrd="0" destOrd="0" presId="urn:microsoft.com/office/officeart/2005/8/layout/venn1"/>
    <dgm:cxn modelId="{6E5476C9-847C-4278-96BA-77691A2E44FB}" type="presOf" srcId="{66E3A0E9-B1FA-4F43-99C0-0F7E0ACCE5E5}" destId="{8C4C1EF4-D17E-4069-9C0A-83F9401E103E}" srcOrd="0" destOrd="0" presId="urn:microsoft.com/office/officeart/2005/8/layout/venn1"/>
    <dgm:cxn modelId="{37CB3085-C886-453A-8CFF-CC1DAC3E5531}" type="presParOf" srcId="{8C4C1EF4-D17E-4069-9C0A-83F9401E103E}" destId="{81610FE6-2D6A-4252-92B0-965254D7695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0FAB52-E01F-4441-A85B-0CE9C869217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D53D8F1-64FB-46DA-91E5-0873BCF58236}">
      <dgm:prSet/>
      <dgm:spPr/>
      <dgm:t>
        <a:bodyPr/>
        <a:lstStyle/>
        <a:p>
          <a:pPr rtl="0"/>
          <a:r>
            <a:rPr lang="ru-RU" smtClean="0"/>
            <a:t>За попередніми прогнозами, Україна на перспективу зможе видобувати від 15 до 25 тонн золота щороку. Для цього потрібно 800 млн. дол. інвестицій.</a:t>
          </a:r>
          <a:endParaRPr lang="ru-RU"/>
        </a:p>
      </dgm:t>
    </dgm:pt>
    <dgm:pt modelId="{FA4745B7-48CC-4A36-937A-9B19A1E8C2D0}" type="parTrans" cxnId="{53059FD0-3B99-4870-840C-95C14CD8FB0D}">
      <dgm:prSet/>
      <dgm:spPr/>
      <dgm:t>
        <a:bodyPr/>
        <a:lstStyle/>
        <a:p>
          <a:endParaRPr lang="ru-RU"/>
        </a:p>
      </dgm:t>
    </dgm:pt>
    <dgm:pt modelId="{02EBE724-DC85-4913-9B34-76AFF9B2FE1F}" type="sibTrans" cxnId="{53059FD0-3B99-4870-840C-95C14CD8FB0D}">
      <dgm:prSet/>
      <dgm:spPr/>
      <dgm:t>
        <a:bodyPr/>
        <a:lstStyle/>
        <a:p>
          <a:endParaRPr lang="ru-RU"/>
        </a:p>
      </dgm:t>
    </dgm:pt>
    <dgm:pt modelId="{82F4DE8E-3D7C-4630-ACE3-665DA7146E7F}" type="pres">
      <dgm:prSet presAssocID="{BE0FAB52-E01F-4441-A85B-0CE9C86921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AC7D08-23D7-45CE-9629-DDFB918E30CB}" type="pres">
      <dgm:prSet presAssocID="{1D53D8F1-64FB-46DA-91E5-0873BCF5823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886B33-7BB7-4CFF-BA18-2AC531F34A27}" type="presOf" srcId="{BE0FAB52-E01F-4441-A85B-0CE9C8692176}" destId="{82F4DE8E-3D7C-4630-ACE3-665DA7146E7F}" srcOrd="0" destOrd="0" presId="urn:microsoft.com/office/officeart/2005/8/layout/vList2"/>
    <dgm:cxn modelId="{34DC2180-9931-4B93-9592-4318C444642A}" type="presOf" srcId="{1D53D8F1-64FB-46DA-91E5-0873BCF58236}" destId="{E2AC7D08-23D7-45CE-9629-DDFB918E30CB}" srcOrd="0" destOrd="0" presId="urn:microsoft.com/office/officeart/2005/8/layout/vList2"/>
    <dgm:cxn modelId="{53059FD0-3B99-4870-840C-95C14CD8FB0D}" srcId="{BE0FAB52-E01F-4441-A85B-0CE9C8692176}" destId="{1D53D8F1-64FB-46DA-91E5-0873BCF58236}" srcOrd="0" destOrd="0" parTransId="{FA4745B7-48CC-4A36-937A-9B19A1E8C2D0}" sibTransId="{02EBE724-DC85-4913-9B34-76AFF9B2FE1F}"/>
    <dgm:cxn modelId="{49206A9E-CFD3-426C-A4A0-1C7D6B153424}" type="presParOf" srcId="{82F4DE8E-3D7C-4630-ACE3-665DA7146E7F}" destId="{E2AC7D08-23D7-45CE-9629-DDFB918E30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906957-0DE8-45DB-9495-DBABFC0B4E0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0B725B-0AE6-4D57-91C6-768DBBEE8525}">
      <dgm:prSet/>
      <dgm:spPr/>
      <dgm:t>
        <a:bodyPr/>
        <a:lstStyle/>
        <a:p>
          <a:pPr rtl="0"/>
          <a:r>
            <a:rPr lang="ru-RU" dirty="0" err="1" smtClean="0"/>
            <a:t>Налагоджено</a:t>
          </a:r>
          <a:r>
            <a:rPr lang="ru-RU" dirty="0" smtClean="0"/>
            <a:t> </a:t>
          </a:r>
          <a:r>
            <a:rPr lang="ru-RU" dirty="0" err="1" smtClean="0"/>
            <a:t>випуск</a:t>
          </a:r>
          <a:r>
            <a:rPr lang="ru-RU" dirty="0" smtClean="0"/>
            <a:t> золота, </a:t>
          </a:r>
          <a:r>
            <a:rPr lang="ru-RU" dirty="0" err="1" smtClean="0"/>
            <a:t>платини</a:t>
          </a:r>
          <a:r>
            <a:rPr lang="ru-RU" dirty="0" smtClean="0"/>
            <a:t> та </a:t>
          </a:r>
          <a:r>
            <a:rPr lang="ru-RU" dirty="0" err="1" smtClean="0"/>
            <a:t>срібла</a:t>
          </a:r>
          <a:r>
            <a:rPr lang="ru-RU" dirty="0" smtClean="0"/>
            <a:t> </a:t>
          </a:r>
          <a:r>
            <a:rPr lang="ru-RU" dirty="0" err="1" smtClean="0"/>
            <a:t>із</a:t>
          </a:r>
          <a:r>
            <a:rPr lang="ru-RU" dirty="0" smtClean="0"/>
            <a:t> </a:t>
          </a:r>
          <a:r>
            <a:rPr lang="ru-RU" dirty="0" err="1" smtClean="0"/>
            <a:t>вторинної</a:t>
          </a:r>
          <a:r>
            <a:rPr lang="ru-RU" dirty="0" smtClean="0"/>
            <a:t> </a:t>
          </a:r>
          <a:r>
            <a:rPr lang="ru-RU" dirty="0" err="1" smtClean="0"/>
            <a:t>сировини</a:t>
          </a:r>
          <a:r>
            <a:rPr lang="ru-RU" dirty="0" smtClean="0"/>
            <a:t>. На </a:t>
          </a:r>
          <a:r>
            <a:rPr lang="ru-RU" dirty="0" err="1" smtClean="0"/>
            <a:t>південному</a:t>
          </a:r>
          <a:r>
            <a:rPr lang="ru-RU" dirty="0" smtClean="0"/>
            <a:t> </a:t>
          </a:r>
          <a:r>
            <a:rPr lang="ru-RU" dirty="0" err="1" smtClean="0"/>
            <a:t>машинобудівному</a:t>
          </a:r>
          <a:r>
            <a:rPr lang="ru-RU" dirty="0" smtClean="0"/>
            <a:t> </a:t>
          </a:r>
          <a:r>
            <a:rPr lang="ru-RU" dirty="0" err="1" smtClean="0"/>
            <a:t>заводі</a:t>
          </a:r>
          <a:r>
            <a:rPr lang="ru-RU" dirty="0" smtClean="0"/>
            <a:t> у </a:t>
          </a:r>
          <a:r>
            <a:rPr lang="ru-RU" dirty="0" err="1" smtClean="0"/>
            <a:t>Дніпропетровську</a:t>
          </a:r>
          <a:r>
            <a:rPr lang="ru-RU" dirty="0" smtClean="0"/>
            <a:t>, </a:t>
          </a:r>
          <a:r>
            <a:rPr lang="ru-RU" dirty="0" err="1" smtClean="0"/>
            <a:t>об’єднанні</a:t>
          </a:r>
          <a:r>
            <a:rPr lang="ru-RU" dirty="0" smtClean="0"/>
            <a:t> “</a:t>
          </a:r>
          <a:r>
            <a:rPr lang="ru-RU" dirty="0" err="1" smtClean="0"/>
            <a:t>Свема</a:t>
          </a:r>
          <a:r>
            <a:rPr lang="ru-RU" dirty="0" smtClean="0"/>
            <a:t>” у </a:t>
          </a:r>
          <a:r>
            <a:rPr lang="ru-RU" dirty="0" err="1" smtClean="0"/>
            <a:t>Шостці</a:t>
          </a:r>
          <a:r>
            <a:rPr lang="ru-RU" dirty="0" smtClean="0"/>
            <a:t>.</a:t>
          </a:r>
          <a:endParaRPr lang="ru-RU" dirty="0"/>
        </a:p>
      </dgm:t>
    </dgm:pt>
    <dgm:pt modelId="{4796F662-BE4C-484C-B71A-08EFABC72E58}" type="parTrans" cxnId="{5B503551-C34A-401B-9C28-3A985791EDDA}">
      <dgm:prSet/>
      <dgm:spPr/>
      <dgm:t>
        <a:bodyPr/>
        <a:lstStyle/>
        <a:p>
          <a:endParaRPr lang="ru-RU"/>
        </a:p>
      </dgm:t>
    </dgm:pt>
    <dgm:pt modelId="{97C797AA-93C6-4906-9939-DA0E319E1E82}" type="sibTrans" cxnId="{5B503551-C34A-401B-9C28-3A985791EDDA}">
      <dgm:prSet/>
      <dgm:spPr/>
      <dgm:t>
        <a:bodyPr/>
        <a:lstStyle/>
        <a:p>
          <a:endParaRPr lang="ru-RU"/>
        </a:p>
      </dgm:t>
    </dgm:pt>
    <dgm:pt modelId="{5963F4E8-0B6E-4745-85A6-D071853A0578}" type="pres">
      <dgm:prSet presAssocID="{A4906957-0DE8-45DB-9495-DBABFC0B4E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169088-46F7-4AA1-A389-C3AFFE27533F}" type="pres">
      <dgm:prSet presAssocID="{640B725B-0AE6-4D57-91C6-768DBBEE852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304BC8-18B6-4675-AAD2-5978A3602704}" type="presOf" srcId="{A4906957-0DE8-45DB-9495-DBABFC0B4E02}" destId="{5963F4E8-0B6E-4745-85A6-D071853A0578}" srcOrd="0" destOrd="0" presId="urn:microsoft.com/office/officeart/2005/8/layout/vList2"/>
    <dgm:cxn modelId="{D5C5163F-E58B-4424-A44F-2C5C3536D53A}" type="presOf" srcId="{640B725B-0AE6-4D57-91C6-768DBBEE8525}" destId="{C0169088-46F7-4AA1-A389-C3AFFE27533F}" srcOrd="0" destOrd="0" presId="urn:microsoft.com/office/officeart/2005/8/layout/vList2"/>
    <dgm:cxn modelId="{5B503551-C34A-401B-9C28-3A985791EDDA}" srcId="{A4906957-0DE8-45DB-9495-DBABFC0B4E02}" destId="{640B725B-0AE6-4D57-91C6-768DBBEE8525}" srcOrd="0" destOrd="0" parTransId="{4796F662-BE4C-484C-B71A-08EFABC72E58}" sibTransId="{97C797AA-93C6-4906-9939-DA0E319E1E82}"/>
    <dgm:cxn modelId="{7D0E742C-A600-48E0-A47A-507E27FDE8AC}" type="presParOf" srcId="{5963F4E8-0B6E-4745-85A6-D071853A0578}" destId="{C0169088-46F7-4AA1-A389-C3AFFE2753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0F2024C-5756-4399-9AEF-A6999D0E0B3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A588E23-CFAE-4FC0-BBEE-29DD35452492}">
      <dgm:prSet/>
      <dgm:spPr/>
      <dgm:t>
        <a:bodyPr/>
        <a:lstStyle/>
        <a:p>
          <a:pPr rtl="0"/>
          <a:r>
            <a:rPr lang="ru-RU" smtClean="0"/>
            <a:t>Запорізький :</a:t>
          </a:r>
          <a:endParaRPr lang="ru-RU"/>
        </a:p>
      </dgm:t>
    </dgm:pt>
    <dgm:pt modelId="{3F47F666-613B-499C-BC34-3CAB812C568A}" type="parTrans" cxnId="{321F3F55-48BE-434A-A0F8-5709A5EE8B93}">
      <dgm:prSet/>
      <dgm:spPr/>
      <dgm:t>
        <a:bodyPr/>
        <a:lstStyle/>
        <a:p>
          <a:endParaRPr lang="ru-RU"/>
        </a:p>
      </dgm:t>
    </dgm:pt>
    <dgm:pt modelId="{F02F4A4A-8572-428E-B113-3964A4B4FA48}" type="sibTrans" cxnId="{321F3F55-48BE-434A-A0F8-5709A5EE8B93}">
      <dgm:prSet/>
      <dgm:spPr/>
      <dgm:t>
        <a:bodyPr/>
        <a:lstStyle/>
        <a:p>
          <a:endParaRPr lang="ru-RU"/>
        </a:p>
      </dgm:t>
    </dgm:pt>
    <dgm:pt modelId="{1217517D-A41C-4189-996C-2E186A93DE95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Алюміній</a:t>
          </a:r>
          <a:endParaRPr lang="ru-RU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FD34464F-A2D0-4D89-A921-E7CC37943096}" type="parTrans" cxnId="{CA649ED7-18DD-460F-A5E8-09B78A22E459}">
      <dgm:prSet/>
      <dgm:spPr/>
      <dgm:t>
        <a:bodyPr/>
        <a:lstStyle/>
        <a:p>
          <a:endParaRPr lang="ru-RU"/>
        </a:p>
      </dgm:t>
    </dgm:pt>
    <dgm:pt modelId="{5122E878-8A80-4D15-90BD-62A222E46BC3}" type="sibTrans" cxnId="{CA649ED7-18DD-460F-A5E8-09B78A22E459}">
      <dgm:prSet/>
      <dgm:spPr/>
      <dgm:t>
        <a:bodyPr/>
        <a:lstStyle/>
        <a:p>
          <a:endParaRPr lang="ru-RU"/>
        </a:p>
      </dgm:t>
    </dgm:pt>
    <dgm:pt modelId="{82342102-8C4E-4765-9C67-A8C7F0E7D43D}">
      <dgm:prSet/>
      <dgm:spPr/>
      <dgm:t>
        <a:bodyPr/>
        <a:lstStyle/>
        <a:p>
          <a:pPr rtl="0"/>
          <a:r>
            <a:rPr lang="ru-RU" dirty="0" smtClean="0">
              <a:solidFill>
                <a:schemeClr val="tx2">
                  <a:lumMod val="20000"/>
                  <a:lumOff val="80000"/>
                </a:schemeClr>
              </a:solidFill>
            </a:rPr>
            <a:t>Титан</a:t>
          </a:r>
          <a:endParaRPr lang="ru-RU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7F786EC2-A766-4E19-B993-C81F09A75B47}" type="parTrans" cxnId="{23B5EB40-1CF9-4C3B-89D6-E2BE92DCA2F4}">
      <dgm:prSet/>
      <dgm:spPr/>
      <dgm:t>
        <a:bodyPr/>
        <a:lstStyle/>
        <a:p>
          <a:endParaRPr lang="ru-RU"/>
        </a:p>
      </dgm:t>
    </dgm:pt>
    <dgm:pt modelId="{B1A3ADED-2858-40A3-B6DC-0C7F1FBD9623}" type="sibTrans" cxnId="{23B5EB40-1CF9-4C3B-89D6-E2BE92DCA2F4}">
      <dgm:prSet/>
      <dgm:spPr/>
      <dgm:t>
        <a:bodyPr/>
        <a:lstStyle/>
        <a:p>
          <a:endParaRPr lang="ru-RU"/>
        </a:p>
      </dgm:t>
    </dgm:pt>
    <dgm:pt modelId="{620B1905-197B-4709-A9D6-74446DBC2510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Магній</a:t>
          </a:r>
          <a:r>
            <a:rPr lang="en-US" dirty="0" smtClean="0">
              <a:solidFill>
                <a:schemeClr val="tx2">
                  <a:lumMod val="20000"/>
                  <a:lumOff val="80000"/>
                </a:schemeClr>
              </a:solidFill>
            </a:rPr>
            <a:t>.</a:t>
          </a:r>
          <a:endParaRPr lang="ru-RU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80D21C38-553E-47AB-8505-6488A1D254F1}" type="parTrans" cxnId="{F361D8FF-2E08-4620-884B-005AFF84BBF4}">
      <dgm:prSet/>
      <dgm:spPr/>
      <dgm:t>
        <a:bodyPr/>
        <a:lstStyle/>
        <a:p>
          <a:endParaRPr lang="ru-RU"/>
        </a:p>
      </dgm:t>
    </dgm:pt>
    <dgm:pt modelId="{3791D708-D1BF-4F53-BBFA-134AB69AF327}" type="sibTrans" cxnId="{F361D8FF-2E08-4620-884B-005AFF84BBF4}">
      <dgm:prSet/>
      <dgm:spPr/>
      <dgm:t>
        <a:bodyPr/>
        <a:lstStyle/>
        <a:p>
          <a:endParaRPr lang="ru-RU"/>
        </a:p>
      </dgm:t>
    </dgm:pt>
    <dgm:pt modelId="{295606AE-8FCA-420C-B3F7-9F20024BE6F5}" type="pres">
      <dgm:prSet presAssocID="{E0F2024C-5756-4399-9AEF-A6999D0E0B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64F44C-67B3-4207-B77A-219A00B43E52}" type="pres">
      <dgm:prSet presAssocID="{8A588E23-CFAE-4FC0-BBEE-29DD354524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71514-0D24-4FD4-BA0D-A37CD39346A6}" type="pres">
      <dgm:prSet presAssocID="{8A588E23-CFAE-4FC0-BBEE-29DD3545249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5F1253-38DA-4D36-AF4D-2EEACC6F9123}" type="presOf" srcId="{8A588E23-CFAE-4FC0-BBEE-29DD35452492}" destId="{2664F44C-67B3-4207-B77A-219A00B43E52}" srcOrd="0" destOrd="0" presId="urn:microsoft.com/office/officeart/2005/8/layout/vList2"/>
    <dgm:cxn modelId="{321F3F55-48BE-434A-A0F8-5709A5EE8B93}" srcId="{E0F2024C-5756-4399-9AEF-A6999D0E0B30}" destId="{8A588E23-CFAE-4FC0-BBEE-29DD35452492}" srcOrd="0" destOrd="0" parTransId="{3F47F666-613B-499C-BC34-3CAB812C568A}" sibTransId="{F02F4A4A-8572-428E-B113-3964A4B4FA48}"/>
    <dgm:cxn modelId="{720707C8-5773-4DEE-8669-923CDA5DACE0}" type="presOf" srcId="{1217517D-A41C-4189-996C-2E186A93DE95}" destId="{F8471514-0D24-4FD4-BA0D-A37CD39346A6}" srcOrd="0" destOrd="0" presId="urn:microsoft.com/office/officeart/2005/8/layout/vList2"/>
    <dgm:cxn modelId="{26D27DC3-F888-4C41-887C-F2E06EC75884}" type="presOf" srcId="{620B1905-197B-4709-A9D6-74446DBC2510}" destId="{F8471514-0D24-4FD4-BA0D-A37CD39346A6}" srcOrd="0" destOrd="2" presId="urn:microsoft.com/office/officeart/2005/8/layout/vList2"/>
    <dgm:cxn modelId="{CA649ED7-18DD-460F-A5E8-09B78A22E459}" srcId="{8A588E23-CFAE-4FC0-BBEE-29DD35452492}" destId="{1217517D-A41C-4189-996C-2E186A93DE95}" srcOrd="0" destOrd="0" parTransId="{FD34464F-A2D0-4D89-A921-E7CC37943096}" sibTransId="{5122E878-8A80-4D15-90BD-62A222E46BC3}"/>
    <dgm:cxn modelId="{2E9481C1-D144-4DA3-B79D-A45A48D0BF68}" type="presOf" srcId="{82342102-8C4E-4765-9C67-A8C7F0E7D43D}" destId="{F8471514-0D24-4FD4-BA0D-A37CD39346A6}" srcOrd="0" destOrd="1" presId="urn:microsoft.com/office/officeart/2005/8/layout/vList2"/>
    <dgm:cxn modelId="{F361D8FF-2E08-4620-884B-005AFF84BBF4}" srcId="{8A588E23-CFAE-4FC0-BBEE-29DD35452492}" destId="{620B1905-197B-4709-A9D6-74446DBC2510}" srcOrd="2" destOrd="0" parTransId="{80D21C38-553E-47AB-8505-6488A1D254F1}" sibTransId="{3791D708-D1BF-4F53-BBFA-134AB69AF327}"/>
    <dgm:cxn modelId="{23B5EB40-1CF9-4C3B-89D6-E2BE92DCA2F4}" srcId="{8A588E23-CFAE-4FC0-BBEE-29DD35452492}" destId="{82342102-8C4E-4765-9C67-A8C7F0E7D43D}" srcOrd="1" destOrd="0" parTransId="{7F786EC2-A766-4E19-B993-C81F09A75B47}" sibTransId="{B1A3ADED-2858-40A3-B6DC-0C7F1FBD9623}"/>
    <dgm:cxn modelId="{BAF7452F-A072-402E-BCF3-F934E1E2132D}" type="presOf" srcId="{E0F2024C-5756-4399-9AEF-A6999D0E0B30}" destId="{295606AE-8FCA-420C-B3F7-9F20024BE6F5}" srcOrd="0" destOrd="0" presId="urn:microsoft.com/office/officeart/2005/8/layout/vList2"/>
    <dgm:cxn modelId="{724EA7DC-7641-4E30-9284-89E1B9DF22E1}" type="presParOf" srcId="{295606AE-8FCA-420C-B3F7-9F20024BE6F5}" destId="{2664F44C-67B3-4207-B77A-219A00B43E52}" srcOrd="0" destOrd="0" presId="urn:microsoft.com/office/officeart/2005/8/layout/vList2"/>
    <dgm:cxn modelId="{06F1C6A0-CC91-47DD-837D-381A9C56F82A}" type="presParOf" srcId="{295606AE-8FCA-420C-B3F7-9F20024BE6F5}" destId="{F8471514-0D24-4FD4-BA0D-A37CD39346A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621BEB3-7E4F-42F9-8EBA-EF99FE283579}" type="doc">
      <dgm:prSet loTypeId="urn:microsoft.com/office/officeart/2005/8/layout/vList2" loCatId="list" qsTypeId="urn:microsoft.com/office/officeart/2005/8/quickstyle/3d1" qsCatId="3D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6AF656D8-4F77-49E2-B671-10975F1BDDB8}">
      <dgm:prSet/>
      <dgm:spPr/>
      <dgm:t>
        <a:bodyPr/>
        <a:lstStyle/>
        <a:p>
          <a:pPr rtl="0"/>
          <a:r>
            <a:rPr lang="ru-RU" dirty="0" smtClean="0"/>
            <a:t>При </a:t>
          </a:r>
          <a:r>
            <a:rPr lang="ru-RU" dirty="0" err="1" smtClean="0"/>
            <a:t>розміщенні</a:t>
          </a:r>
          <a:r>
            <a:rPr lang="ru-RU" dirty="0" smtClean="0"/>
            <a:t> </a:t>
          </a:r>
          <a:r>
            <a:rPr lang="ru-RU" dirty="0" err="1" smtClean="0"/>
            <a:t>галузей</a:t>
          </a:r>
          <a:r>
            <a:rPr lang="ru-RU" dirty="0" smtClean="0"/>
            <a:t> </a:t>
          </a:r>
          <a:r>
            <a:rPr lang="ru-RU" dirty="0" err="1" smtClean="0"/>
            <a:t>кольорової</a:t>
          </a:r>
          <a:r>
            <a:rPr lang="ru-RU" dirty="0" smtClean="0"/>
            <a:t> </a:t>
          </a:r>
          <a:r>
            <a:rPr lang="ru-RU" dirty="0" err="1" smtClean="0"/>
            <a:t>металургії</a:t>
          </a:r>
          <a:r>
            <a:rPr lang="ru-RU" dirty="0" smtClean="0"/>
            <a:t> </a:t>
          </a:r>
          <a:r>
            <a:rPr lang="ru-RU" dirty="0" err="1" smtClean="0"/>
            <a:t>обов’язково</a:t>
          </a:r>
          <a:r>
            <a:rPr lang="ru-RU" dirty="0" smtClean="0"/>
            <a:t> </a:t>
          </a:r>
          <a:r>
            <a:rPr lang="ru-RU" dirty="0" err="1" smtClean="0"/>
            <a:t>потрібно</a:t>
          </a:r>
          <a:r>
            <a:rPr lang="ru-RU" dirty="0" smtClean="0"/>
            <a:t> </a:t>
          </a:r>
          <a:r>
            <a:rPr lang="ru-RU" dirty="0" err="1" smtClean="0"/>
            <a:t>враховувати</a:t>
          </a:r>
          <a:r>
            <a:rPr lang="ru-RU" dirty="0" smtClean="0"/>
            <a:t> </a:t>
          </a:r>
          <a:r>
            <a:rPr lang="ru-RU" dirty="0" err="1" smtClean="0"/>
            <a:t>екологічний</a:t>
          </a:r>
          <a:r>
            <a:rPr lang="ru-RU" dirty="0" smtClean="0"/>
            <a:t> фактор (</a:t>
          </a:r>
          <a:r>
            <a:rPr lang="ru-RU" dirty="0" err="1" smtClean="0"/>
            <a:t>галузь</a:t>
          </a:r>
          <a:r>
            <a:rPr lang="ru-RU" dirty="0" smtClean="0"/>
            <a:t> є одним з </a:t>
          </a:r>
          <a:r>
            <a:rPr lang="ru-RU" dirty="0" err="1" smtClean="0"/>
            <a:t>найбільших</a:t>
          </a:r>
          <a:r>
            <a:rPr lang="ru-RU" dirty="0" smtClean="0"/>
            <a:t> </a:t>
          </a:r>
          <a:r>
            <a:rPr lang="ru-RU" dirty="0" err="1" smtClean="0"/>
            <a:t>забруднювачів</a:t>
          </a:r>
          <a:r>
            <a:rPr lang="ru-RU" dirty="0" smtClean="0"/>
            <a:t> природного </a:t>
          </a:r>
          <a:r>
            <a:rPr lang="ru-RU" dirty="0" err="1" smtClean="0"/>
            <a:t>середовища</a:t>
          </a:r>
          <a:r>
            <a:rPr lang="ru-RU" dirty="0" smtClean="0"/>
            <a:t> у </a:t>
          </a:r>
          <a:r>
            <a:rPr lang="ru-RU" dirty="0" err="1" smtClean="0"/>
            <a:t>промисловості</a:t>
          </a:r>
          <a:r>
            <a:rPr lang="ru-RU" dirty="0" smtClean="0"/>
            <a:t>).</a:t>
          </a:r>
          <a:endParaRPr lang="ru-RU" dirty="0"/>
        </a:p>
      </dgm:t>
    </dgm:pt>
    <dgm:pt modelId="{12222734-7B18-475A-90DB-829E84A6CBA5}" type="parTrans" cxnId="{0AB8AA0A-1998-44C2-AA48-A444FD80DBEC}">
      <dgm:prSet/>
      <dgm:spPr/>
      <dgm:t>
        <a:bodyPr/>
        <a:lstStyle/>
        <a:p>
          <a:endParaRPr lang="ru-RU"/>
        </a:p>
      </dgm:t>
    </dgm:pt>
    <dgm:pt modelId="{3E268978-4BAC-44C1-95B0-D0350B82142A}" type="sibTrans" cxnId="{0AB8AA0A-1998-44C2-AA48-A444FD80DBEC}">
      <dgm:prSet/>
      <dgm:spPr/>
      <dgm:t>
        <a:bodyPr/>
        <a:lstStyle/>
        <a:p>
          <a:endParaRPr lang="ru-RU"/>
        </a:p>
      </dgm:t>
    </dgm:pt>
    <dgm:pt modelId="{7BF929C3-FEE7-4180-A039-7A01ADF432D6}" type="pres">
      <dgm:prSet presAssocID="{B621BEB3-7E4F-42F9-8EBA-EF99FE2835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D1E670-7666-4827-87A8-D711F6DAE006}" type="pres">
      <dgm:prSet presAssocID="{6AF656D8-4F77-49E2-B671-10975F1BDDB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418BB2-F896-4C54-93A9-EBC089EA15C4}" type="presOf" srcId="{6AF656D8-4F77-49E2-B671-10975F1BDDB8}" destId="{B9D1E670-7666-4827-87A8-D711F6DAE006}" srcOrd="0" destOrd="0" presId="urn:microsoft.com/office/officeart/2005/8/layout/vList2"/>
    <dgm:cxn modelId="{0AB8AA0A-1998-44C2-AA48-A444FD80DBEC}" srcId="{B621BEB3-7E4F-42F9-8EBA-EF99FE283579}" destId="{6AF656D8-4F77-49E2-B671-10975F1BDDB8}" srcOrd="0" destOrd="0" parTransId="{12222734-7B18-475A-90DB-829E84A6CBA5}" sibTransId="{3E268978-4BAC-44C1-95B0-D0350B82142A}"/>
    <dgm:cxn modelId="{BE966715-DBA3-4D63-B00D-B3E4E789E245}" type="presOf" srcId="{B621BEB3-7E4F-42F9-8EBA-EF99FE283579}" destId="{7BF929C3-FEE7-4180-A039-7A01ADF432D6}" srcOrd="0" destOrd="0" presId="urn:microsoft.com/office/officeart/2005/8/layout/vList2"/>
    <dgm:cxn modelId="{E3E96D5B-B494-44DD-91F8-97E4E28E3EB4}" type="presParOf" srcId="{7BF929C3-FEE7-4180-A039-7A01ADF432D6}" destId="{B9D1E670-7666-4827-87A8-D711F6DAE0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FC2B58-1E2C-4FFE-A79E-1D112F3ACB29}" type="doc">
      <dgm:prSet loTypeId="urn:microsoft.com/office/officeart/2005/8/layout/venn1" loCatId="relationship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72EE2C3-7B5A-4BB6-8C79-918D85376520}">
      <dgm:prSet custT="1"/>
      <dgm:spPr/>
      <dgm:t>
        <a:bodyPr/>
        <a:lstStyle/>
        <a:p>
          <a:pPr rtl="0"/>
          <a:r>
            <a:rPr lang="ru-RU" sz="3200" dirty="0" err="1" smtClean="0">
              <a:solidFill>
                <a:schemeClr val="tx2"/>
              </a:solidFill>
              <a:latin typeface="Century Gothic" pitchFamily="34" charset="0"/>
            </a:rPr>
            <a:t>Кольорова</a:t>
          </a:r>
          <a:r>
            <a:rPr lang="ru-RU" sz="3200" dirty="0" smtClean="0">
              <a:solidFill>
                <a:schemeClr val="tx2"/>
              </a:solidFill>
              <a:latin typeface="Century Gothic" pitchFamily="34" charset="0"/>
            </a:rPr>
            <a:t> </a:t>
          </a:r>
          <a:r>
            <a:rPr lang="ru-RU" sz="3200" dirty="0" err="1" smtClean="0">
              <a:solidFill>
                <a:schemeClr val="tx2"/>
              </a:solidFill>
              <a:latin typeface="Century Gothic" pitchFamily="34" charset="0"/>
            </a:rPr>
            <a:t>металургія</a:t>
          </a:r>
          <a:r>
            <a:rPr lang="ru-RU" sz="3200" dirty="0" smtClean="0">
              <a:solidFill>
                <a:schemeClr val="tx2"/>
              </a:solidFill>
              <a:latin typeface="Century Gothic" pitchFamily="34" charset="0"/>
            </a:rPr>
            <a:t> на </a:t>
          </a:r>
          <a:r>
            <a:rPr lang="ru-RU" sz="3200" dirty="0" err="1" smtClean="0">
              <a:solidFill>
                <a:schemeClr val="tx2"/>
              </a:solidFill>
              <a:latin typeface="Century Gothic" pitchFamily="34" charset="0"/>
            </a:rPr>
            <a:t>Україні</a:t>
          </a:r>
          <a:r>
            <a:rPr lang="ru-RU" sz="3200" dirty="0" smtClean="0">
              <a:solidFill>
                <a:schemeClr val="tx2"/>
              </a:solidFill>
              <a:latin typeface="Century Gothic" pitchFamily="34" charset="0"/>
            </a:rPr>
            <a:t>, </a:t>
          </a:r>
          <a:r>
            <a:rPr lang="ru-RU" sz="3200" dirty="0" err="1" smtClean="0">
              <a:solidFill>
                <a:schemeClr val="tx2"/>
              </a:solidFill>
              <a:latin typeface="Century Gothic" pitchFamily="34" charset="0"/>
            </a:rPr>
            <a:t>порівняно</a:t>
          </a:r>
          <a:r>
            <a:rPr lang="ru-RU" sz="3200" dirty="0" smtClean="0">
              <a:solidFill>
                <a:schemeClr val="tx2"/>
              </a:solidFill>
              <a:latin typeface="Century Gothic" pitchFamily="34" charset="0"/>
            </a:rPr>
            <a:t> з </a:t>
          </a:r>
          <a:r>
            <a:rPr lang="ru-RU" sz="3200" dirty="0" err="1" smtClean="0">
              <a:solidFill>
                <a:schemeClr val="tx2"/>
              </a:solidFill>
              <a:latin typeface="Century Gothic" pitchFamily="34" charset="0"/>
            </a:rPr>
            <a:t>чорною</a:t>
          </a:r>
          <a:r>
            <a:rPr lang="ru-RU" sz="3200" dirty="0" smtClean="0">
              <a:solidFill>
                <a:schemeClr val="tx2"/>
              </a:solidFill>
              <a:latin typeface="Century Gothic" pitchFamily="34" charset="0"/>
            </a:rPr>
            <a:t>, </a:t>
          </a:r>
          <a:r>
            <a:rPr lang="ru-RU" sz="3200" dirty="0" err="1" smtClean="0">
              <a:solidFill>
                <a:schemeClr val="tx2"/>
              </a:solidFill>
              <a:latin typeface="Century Gothic" pitchFamily="34" charset="0"/>
            </a:rPr>
            <a:t>менш</a:t>
          </a:r>
          <a:r>
            <a:rPr lang="ru-RU" sz="3200" dirty="0" smtClean="0">
              <a:solidFill>
                <a:schemeClr val="tx2"/>
              </a:solidFill>
              <a:latin typeface="Century Gothic" pitchFamily="34" charset="0"/>
            </a:rPr>
            <a:t> </a:t>
          </a:r>
          <a:r>
            <a:rPr lang="ru-RU" sz="3200" dirty="0" err="1" smtClean="0">
              <a:solidFill>
                <a:schemeClr val="tx2"/>
              </a:solidFill>
              <a:latin typeface="Century Gothic" pitchFamily="34" charset="0"/>
            </a:rPr>
            <a:t>розвинена</a:t>
          </a:r>
          <a:r>
            <a:rPr lang="ru-RU" sz="3200" dirty="0" smtClean="0">
              <a:solidFill>
                <a:schemeClr val="tx2"/>
              </a:solidFill>
              <a:latin typeface="Century Gothic" pitchFamily="34" charset="0"/>
            </a:rPr>
            <a:t>, в першу </a:t>
          </a:r>
          <a:r>
            <a:rPr lang="ru-RU" sz="3200" dirty="0" err="1" smtClean="0">
              <a:solidFill>
                <a:schemeClr val="tx2"/>
              </a:solidFill>
              <a:latin typeface="Century Gothic" pitchFamily="34" charset="0"/>
            </a:rPr>
            <a:t>чергу</a:t>
          </a:r>
          <a:r>
            <a:rPr lang="ru-RU" sz="3200" dirty="0" smtClean="0">
              <a:solidFill>
                <a:schemeClr val="tx2"/>
              </a:solidFill>
              <a:latin typeface="Century Gothic" pitchFamily="34" charset="0"/>
            </a:rPr>
            <a:t> через </a:t>
          </a:r>
          <a:r>
            <a:rPr lang="ru-RU" sz="3200" dirty="0" err="1" smtClean="0">
              <a:solidFill>
                <a:schemeClr val="tx2"/>
              </a:solidFill>
              <a:latin typeface="Century Gothic" pitchFamily="34" charset="0"/>
            </a:rPr>
            <a:t>відсутність</a:t>
          </a:r>
          <a:r>
            <a:rPr lang="ru-RU" sz="3200" dirty="0" smtClean="0">
              <a:solidFill>
                <a:schemeClr val="tx2"/>
              </a:solidFill>
              <a:latin typeface="Century Gothic" pitchFamily="34" charset="0"/>
            </a:rPr>
            <a:t> </a:t>
          </a:r>
          <a:r>
            <a:rPr lang="ru-RU" sz="3200" dirty="0" err="1" smtClean="0">
              <a:solidFill>
                <a:schemeClr val="tx2"/>
              </a:solidFill>
              <a:latin typeface="Century Gothic" pitchFamily="34" charset="0"/>
            </a:rPr>
            <a:t>розвіданих</a:t>
          </a:r>
          <a:r>
            <a:rPr lang="ru-RU" sz="3200" dirty="0" smtClean="0">
              <a:solidFill>
                <a:schemeClr val="tx2"/>
              </a:solidFill>
              <a:latin typeface="Century Gothic" pitchFamily="34" charset="0"/>
            </a:rPr>
            <a:t> до </a:t>
          </a:r>
          <a:r>
            <a:rPr lang="ru-RU" sz="3200" dirty="0" err="1" smtClean="0">
              <a:solidFill>
                <a:schemeClr val="tx2"/>
              </a:solidFill>
              <a:latin typeface="Century Gothic" pitchFamily="34" charset="0"/>
            </a:rPr>
            <a:t>промислових</a:t>
          </a:r>
          <a:r>
            <a:rPr lang="ru-RU" sz="3200" dirty="0" smtClean="0">
              <a:solidFill>
                <a:schemeClr val="tx2"/>
              </a:solidFill>
              <a:latin typeface="Century Gothic" pitchFamily="34" charset="0"/>
            </a:rPr>
            <a:t> </a:t>
          </a:r>
          <a:r>
            <a:rPr lang="ru-RU" sz="3200" dirty="0" err="1" smtClean="0">
              <a:solidFill>
                <a:schemeClr val="tx2"/>
              </a:solidFill>
              <a:latin typeface="Century Gothic" pitchFamily="34" charset="0"/>
            </a:rPr>
            <a:t>категорій</a:t>
          </a:r>
          <a:r>
            <a:rPr lang="ru-RU" sz="3200" dirty="0" smtClean="0">
              <a:solidFill>
                <a:schemeClr val="tx2"/>
              </a:solidFill>
              <a:latin typeface="Century Gothic" pitchFamily="34" charset="0"/>
            </a:rPr>
            <a:t> </a:t>
          </a:r>
          <a:r>
            <a:rPr lang="ru-RU" sz="3200" dirty="0" err="1" smtClean="0">
              <a:solidFill>
                <a:schemeClr val="tx2"/>
              </a:solidFill>
              <a:latin typeface="Century Gothic" pitchFamily="34" charset="0"/>
            </a:rPr>
            <a:t>сировинних</a:t>
          </a:r>
          <a:r>
            <a:rPr lang="ru-RU" sz="3200" dirty="0" smtClean="0">
              <a:solidFill>
                <a:schemeClr val="tx2"/>
              </a:solidFill>
              <a:latin typeface="Century Gothic" pitchFamily="34" charset="0"/>
            </a:rPr>
            <a:t> </a:t>
          </a:r>
          <a:r>
            <a:rPr lang="ru-RU" sz="3200" dirty="0" err="1" smtClean="0">
              <a:solidFill>
                <a:schemeClr val="tx2"/>
              </a:solidFill>
              <a:latin typeface="Century Gothic" pitchFamily="34" charset="0"/>
            </a:rPr>
            <a:t>ресурсів</a:t>
          </a:r>
          <a:r>
            <a:rPr lang="ru-RU" sz="3200" dirty="0" smtClean="0">
              <a:solidFill>
                <a:schemeClr val="tx2"/>
              </a:solidFill>
              <a:latin typeface="Century Gothic" pitchFamily="34" charset="0"/>
            </a:rPr>
            <a:t>. У </a:t>
          </a:r>
          <a:r>
            <a:rPr lang="ru-RU" sz="3200" dirty="0" err="1" smtClean="0">
              <a:solidFill>
                <a:schemeClr val="tx2"/>
              </a:solidFill>
              <a:latin typeface="Century Gothic" pitchFamily="34" charset="0"/>
            </a:rPr>
            <a:t>добу</a:t>
          </a:r>
          <a:r>
            <a:rPr lang="ru-RU" sz="3200" dirty="0" smtClean="0">
              <a:solidFill>
                <a:schemeClr val="tx2"/>
              </a:solidFill>
              <a:latin typeface="Century Gothic" pitchFamily="34" charset="0"/>
            </a:rPr>
            <a:t> НТР </a:t>
          </a:r>
          <a:r>
            <a:rPr lang="ru-RU" sz="3200" dirty="0" err="1" smtClean="0">
              <a:solidFill>
                <a:schemeClr val="tx2"/>
              </a:solidFill>
              <a:latin typeface="Century Gothic" pitchFamily="34" charset="0"/>
            </a:rPr>
            <a:t>кольорові</a:t>
          </a:r>
          <a:r>
            <a:rPr lang="ru-RU" sz="3200" dirty="0" smtClean="0">
              <a:solidFill>
                <a:schemeClr val="tx2"/>
              </a:solidFill>
              <a:latin typeface="Century Gothic" pitchFamily="34" charset="0"/>
            </a:rPr>
            <a:t> метали </a:t>
          </a:r>
          <a:r>
            <a:rPr lang="ru-RU" sz="3200" dirty="0" err="1" smtClean="0">
              <a:solidFill>
                <a:schemeClr val="tx2"/>
              </a:solidFill>
              <a:latin typeface="Century Gothic" pitchFamily="34" charset="0"/>
            </a:rPr>
            <a:t>посідають</a:t>
          </a:r>
          <a:r>
            <a:rPr lang="ru-RU" sz="3200" dirty="0" smtClean="0">
              <a:solidFill>
                <a:schemeClr val="tx2"/>
              </a:solidFill>
              <a:latin typeface="Century Gothic" pitchFamily="34" charset="0"/>
            </a:rPr>
            <a:t> </a:t>
          </a:r>
          <a:r>
            <a:rPr lang="ru-RU" sz="3200" dirty="0" err="1" smtClean="0">
              <a:solidFill>
                <a:schemeClr val="tx2"/>
              </a:solidFill>
              <a:latin typeface="Century Gothic" pitchFamily="34" charset="0"/>
            </a:rPr>
            <a:t>особливе</a:t>
          </a:r>
          <a:r>
            <a:rPr lang="ru-RU" sz="3200" dirty="0" smtClean="0">
              <a:solidFill>
                <a:schemeClr val="tx2"/>
              </a:solidFill>
              <a:latin typeface="Century Gothic" pitchFamily="34" charset="0"/>
            </a:rPr>
            <a:t> </a:t>
          </a:r>
          <a:r>
            <a:rPr lang="ru-RU" sz="3200" dirty="0" err="1" smtClean="0">
              <a:solidFill>
                <a:schemeClr val="tx2"/>
              </a:solidFill>
              <a:latin typeface="Century Gothic" pitchFamily="34" charset="0"/>
            </a:rPr>
            <a:t>місце</a:t>
          </a:r>
          <a:r>
            <a:rPr lang="ru-RU" sz="3200" dirty="0" smtClean="0">
              <a:solidFill>
                <a:schemeClr val="tx2"/>
              </a:solidFill>
              <a:latin typeface="Century Gothic" pitchFamily="34" charset="0"/>
            </a:rPr>
            <a:t> </a:t>
          </a:r>
          <a:r>
            <a:rPr lang="ru-RU" sz="3200" dirty="0" err="1" smtClean="0">
              <a:solidFill>
                <a:schemeClr val="tx2"/>
              </a:solidFill>
              <a:latin typeface="Century Gothic" pitchFamily="34" charset="0"/>
            </a:rPr>
            <a:t>серед</a:t>
          </a:r>
          <a:r>
            <a:rPr lang="ru-RU" sz="3200" dirty="0" smtClean="0">
              <a:solidFill>
                <a:schemeClr val="tx2"/>
              </a:solidFill>
              <a:latin typeface="Century Gothic" pitchFamily="34" charset="0"/>
            </a:rPr>
            <a:t> </a:t>
          </a:r>
          <a:r>
            <a:rPr lang="ru-RU" sz="3200" dirty="0" err="1" smtClean="0">
              <a:solidFill>
                <a:schemeClr val="tx2"/>
              </a:solidFill>
              <a:latin typeface="Century Gothic" pitchFamily="34" charset="0"/>
            </a:rPr>
            <a:t>мінеральних</a:t>
          </a:r>
          <a:r>
            <a:rPr lang="ru-RU" sz="3200" dirty="0" smtClean="0">
              <a:solidFill>
                <a:schemeClr val="tx2"/>
              </a:solidFill>
              <a:latin typeface="Century Gothic" pitchFamily="34" charset="0"/>
            </a:rPr>
            <a:t> </a:t>
          </a:r>
          <a:r>
            <a:rPr lang="ru-RU" sz="3200" dirty="0" err="1" smtClean="0">
              <a:solidFill>
                <a:schemeClr val="tx2"/>
              </a:solidFill>
              <a:latin typeface="Century Gothic" pitchFamily="34" charset="0"/>
            </a:rPr>
            <a:t>ресурсів</a:t>
          </a:r>
          <a:r>
            <a:rPr lang="ru-RU" sz="3200" dirty="0" smtClean="0">
              <a:solidFill>
                <a:schemeClr val="tx2"/>
              </a:solidFill>
              <a:latin typeface="Century Gothic" pitchFamily="34" charset="0"/>
            </a:rPr>
            <a:t>.</a:t>
          </a:r>
          <a:endParaRPr lang="ru-RU" sz="3200" dirty="0">
            <a:solidFill>
              <a:schemeClr val="tx2"/>
            </a:solidFill>
            <a:latin typeface="Century Gothic" pitchFamily="34" charset="0"/>
          </a:endParaRPr>
        </a:p>
      </dgm:t>
    </dgm:pt>
    <dgm:pt modelId="{EFC4C1AE-E774-489C-BEEB-D62E519F102F}" type="parTrans" cxnId="{1AB894DD-A570-41DF-B664-F77FD60DCF82}">
      <dgm:prSet/>
      <dgm:spPr/>
      <dgm:t>
        <a:bodyPr/>
        <a:lstStyle/>
        <a:p>
          <a:endParaRPr lang="ru-RU"/>
        </a:p>
      </dgm:t>
    </dgm:pt>
    <dgm:pt modelId="{6FC08963-60DC-44D8-A108-832B211CE70E}" type="sibTrans" cxnId="{1AB894DD-A570-41DF-B664-F77FD60DCF82}">
      <dgm:prSet/>
      <dgm:spPr/>
      <dgm:t>
        <a:bodyPr/>
        <a:lstStyle/>
        <a:p>
          <a:endParaRPr lang="ru-RU"/>
        </a:p>
      </dgm:t>
    </dgm:pt>
    <dgm:pt modelId="{84EAB87C-AA84-4038-9470-3B1496D7B0C8}" type="pres">
      <dgm:prSet presAssocID="{2FFC2B58-1E2C-4FFE-A79E-1D112F3ACB2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C58573-C4DD-4DC7-8E17-E7B66342F9A7}" type="pres">
      <dgm:prSet presAssocID="{672EE2C3-7B5A-4BB6-8C79-918D85376520}" presName="circ1TxSh" presStyleLbl="vennNode1" presStyleIdx="0" presStyleCnt="1" custScaleX="132858"/>
      <dgm:spPr/>
      <dgm:t>
        <a:bodyPr/>
        <a:lstStyle/>
        <a:p>
          <a:endParaRPr lang="ru-RU"/>
        </a:p>
      </dgm:t>
    </dgm:pt>
  </dgm:ptLst>
  <dgm:cxnLst>
    <dgm:cxn modelId="{1AB894DD-A570-41DF-B664-F77FD60DCF82}" srcId="{2FFC2B58-1E2C-4FFE-A79E-1D112F3ACB29}" destId="{672EE2C3-7B5A-4BB6-8C79-918D85376520}" srcOrd="0" destOrd="0" parTransId="{EFC4C1AE-E774-489C-BEEB-D62E519F102F}" sibTransId="{6FC08963-60DC-44D8-A108-832B211CE70E}"/>
    <dgm:cxn modelId="{082F879F-8230-4C52-8698-8592A0A761A6}" type="presOf" srcId="{672EE2C3-7B5A-4BB6-8C79-918D85376520}" destId="{6FC58573-C4DD-4DC7-8E17-E7B66342F9A7}" srcOrd="0" destOrd="0" presId="urn:microsoft.com/office/officeart/2005/8/layout/venn1"/>
    <dgm:cxn modelId="{D24E0066-7271-4700-B8C4-186E2AE7C6EB}" type="presOf" srcId="{2FFC2B58-1E2C-4FFE-A79E-1D112F3ACB29}" destId="{84EAB87C-AA84-4038-9470-3B1496D7B0C8}" srcOrd="0" destOrd="0" presId="urn:microsoft.com/office/officeart/2005/8/layout/venn1"/>
    <dgm:cxn modelId="{F10A5F99-809D-4064-83F9-419E16AB2AAB}" type="presParOf" srcId="{84EAB87C-AA84-4038-9470-3B1496D7B0C8}" destId="{6FC58573-C4DD-4DC7-8E17-E7B66342F9A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9B7E8C-CF0B-4051-8392-D770E37597CB}" type="doc">
      <dgm:prSet loTypeId="urn:microsoft.com/office/officeart/2005/8/layout/vList5" loCatId="list" qsTypeId="urn:microsoft.com/office/officeart/2005/8/quickstyle/3d1" qsCatId="3D" csTypeId="urn:microsoft.com/office/officeart/2005/8/colors/accent1_3" csCatId="accent1"/>
      <dgm:spPr/>
      <dgm:t>
        <a:bodyPr/>
        <a:lstStyle/>
        <a:p>
          <a:endParaRPr lang="ru-RU"/>
        </a:p>
      </dgm:t>
    </dgm:pt>
    <dgm:pt modelId="{288F9B7C-0324-4AA1-8146-5BFF4266EADD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bg1"/>
              </a:solidFill>
            </a:rPr>
            <a:t>Провідними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галузями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кольорової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металургії</a:t>
          </a:r>
          <a:r>
            <a:rPr lang="ru-RU" dirty="0" smtClean="0">
              <a:solidFill>
                <a:schemeClr val="bg1"/>
              </a:solidFill>
            </a:rPr>
            <a:t> є:</a:t>
          </a:r>
          <a:endParaRPr lang="ru-RU" dirty="0">
            <a:solidFill>
              <a:schemeClr val="bg1"/>
            </a:solidFill>
          </a:endParaRPr>
        </a:p>
      </dgm:t>
    </dgm:pt>
    <dgm:pt modelId="{06A7B0F9-FD62-470E-B08D-7EE793B1B4F6}" type="parTrans" cxnId="{BE23A00B-E533-4F8D-8540-80B22F8E62A9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3B2388F7-1C5C-401D-AB45-26FED8A16E39}" type="sibTrans" cxnId="{BE23A00B-E533-4F8D-8540-80B22F8E62A9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642875AE-86D9-41CC-90AB-C402920BEF11}">
      <dgm:prSet/>
      <dgm:spPr/>
      <dgm:t>
        <a:bodyPr/>
        <a:lstStyle/>
        <a:p>
          <a:pPr rtl="0"/>
          <a:r>
            <a:rPr lang="ru-RU" smtClean="0">
              <a:solidFill>
                <a:schemeClr val="tx2"/>
              </a:solidFill>
            </a:rPr>
            <a:t>Алюмінієва; </a:t>
          </a:r>
          <a:endParaRPr lang="ru-RU">
            <a:solidFill>
              <a:schemeClr val="tx2"/>
            </a:solidFill>
          </a:endParaRPr>
        </a:p>
      </dgm:t>
    </dgm:pt>
    <dgm:pt modelId="{6FCDC6B6-263D-41E4-8B7E-B8931C1B1D7E}" type="parTrans" cxnId="{AE65D977-44C1-4386-92A2-AC3FA1F23DD1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A8654853-DB5C-4474-8FBE-4156E1427E25}" type="sibTrans" cxnId="{AE65D977-44C1-4386-92A2-AC3FA1F23DD1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CBDBF886-7768-4AC2-A6E5-AAFAE7951E0C}">
      <dgm:prSet/>
      <dgm:spPr/>
      <dgm:t>
        <a:bodyPr/>
        <a:lstStyle/>
        <a:p>
          <a:pPr rtl="0"/>
          <a:r>
            <a:rPr lang="ru-RU" smtClean="0">
              <a:solidFill>
                <a:schemeClr val="tx2"/>
              </a:solidFill>
            </a:rPr>
            <a:t>Цинкова; </a:t>
          </a:r>
          <a:endParaRPr lang="ru-RU">
            <a:solidFill>
              <a:schemeClr val="tx2"/>
            </a:solidFill>
          </a:endParaRPr>
        </a:p>
      </dgm:t>
    </dgm:pt>
    <dgm:pt modelId="{43804D57-83E3-4474-ACB4-74BA05B8B89C}" type="parTrans" cxnId="{6E6773CE-21FD-4F22-81C1-1EC53E26DC31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BBEA7044-EE8E-40A8-A529-55585E938FD0}" type="sibTrans" cxnId="{6E6773CE-21FD-4F22-81C1-1EC53E26DC31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6D23ED6A-D283-4417-9159-4FDF54CB8EE5}">
      <dgm:prSet/>
      <dgm:spPr/>
      <dgm:t>
        <a:bodyPr/>
        <a:lstStyle/>
        <a:p>
          <a:pPr rtl="0"/>
          <a:r>
            <a:rPr lang="ru-RU" smtClean="0">
              <a:solidFill>
                <a:schemeClr val="tx2"/>
              </a:solidFill>
            </a:rPr>
            <a:t>Магнієва; </a:t>
          </a:r>
          <a:endParaRPr lang="ru-RU">
            <a:solidFill>
              <a:schemeClr val="tx2"/>
            </a:solidFill>
          </a:endParaRPr>
        </a:p>
      </dgm:t>
    </dgm:pt>
    <dgm:pt modelId="{A485172E-79EC-4EAA-8B78-4D223503A818}" type="parTrans" cxnId="{68E6E2D8-EA44-48BD-9949-874DABC26330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B6AC2C5F-D145-4E6F-AE12-91490DD76379}" type="sibTrans" cxnId="{68E6E2D8-EA44-48BD-9949-874DABC26330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63E5161A-5892-40AB-831D-F9FD0F1DBCC4}">
      <dgm:prSet/>
      <dgm:spPr/>
      <dgm:t>
        <a:bodyPr/>
        <a:lstStyle/>
        <a:p>
          <a:pPr rtl="0"/>
          <a:r>
            <a:rPr lang="ru-RU" smtClean="0">
              <a:solidFill>
                <a:schemeClr val="tx2"/>
              </a:solidFill>
            </a:rPr>
            <a:t>Титанова; </a:t>
          </a:r>
          <a:endParaRPr lang="ru-RU">
            <a:solidFill>
              <a:schemeClr val="tx2"/>
            </a:solidFill>
          </a:endParaRPr>
        </a:p>
      </dgm:t>
    </dgm:pt>
    <dgm:pt modelId="{E86B2853-A0AB-4422-A8E2-A4935A8A8D03}" type="parTrans" cxnId="{BBDA619B-FC0D-4919-BC21-365F00286849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70E39F07-21D2-4B94-9417-CFDE8D6A50E2}" type="sibTrans" cxnId="{BBDA619B-FC0D-4919-BC21-365F00286849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73ACC3AB-18AB-4780-A043-CD6695DE217A}">
      <dgm:prSet/>
      <dgm:spPr/>
      <dgm:t>
        <a:bodyPr/>
        <a:lstStyle/>
        <a:p>
          <a:pPr rtl="0"/>
          <a:r>
            <a:rPr lang="ru-RU" smtClean="0">
              <a:solidFill>
                <a:schemeClr val="tx2"/>
              </a:solidFill>
            </a:rPr>
            <a:t>Ртутна; </a:t>
          </a:r>
          <a:endParaRPr lang="ru-RU">
            <a:solidFill>
              <a:schemeClr val="tx2"/>
            </a:solidFill>
          </a:endParaRPr>
        </a:p>
      </dgm:t>
    </dgm:pt>
    <dgm:pt modelId="{C1925E32-AA89-4989-BBA2-8DF4169C5734}" type="parTrans" cxnId="{F465BC0D-3B1D-429F-86A6-4849837157CB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1909FB3D-EE45-48A3-B3DA-863745F1FA74}" type="sibTrans" cxnId="{F465BC0D-3B1D-429F-86A6-4849837157CB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7CBAC8C2-09A1-4F32-BA05-D51E7E8BCA7D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tx2"/>
              </a:solidFill>
            </a:rPr>
            <a:t>Феронікелева</a:t>
          </a:r>
          <a:r>
            <a:rPr lang="ru-RU" dirty="0" smtClean="0">
              <a:solidFill>
                <a:schemeClr val="tx2"/>
              </a:solidFill>
            </a:rPr>
            <a:t>.</a:t>
          </a:r>
          <a:endParaRPr lang="ru-RU" dirty="0">
            <a:solidFill>
              <a:schemeClr val="tx2"/>
            </a:solidFill>
          </a:endParaRPr>
        </a:p>
      </dgm:t>
    </dgm:pt>
    <dgm:pt modelId="{D16AD789-9785-4E93-B0BE-E8E25FBDB70D}" type="parTrans" cxnId="{7132E3F4-5067-4303-83D7-46E6C771DDD2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2B0BE0BF-500D-48D7-923F-48040714CBA9}" type="sibTrans" cxnId="{7132E3F4-5067-4303-83D7-46E6C771DDD2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DE0CF2B8-313E-45A4-900B-15AECE32B1D7}" type="pres">
      <dgm:prSet presAssocID="{299B7E8C-CF0B-4051-8392-D770E37597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193F17-9469-45A8-B790-AE5EF78B6446}" type="pres">
      <dgm:prSet presAssocID="{288F9B7C-0324-4AA1-8146-5BFF4266EADD}" presName="linNode" presStyleCnt="0"/>
      <dgm:spPr/>
    </dgm:pt>
    <dgm:pt modelId="{08BE94D8-B267-4C82-B010-DFDD6CAC1CBA}" type="pres">
      <dgm:prSet presAssocID="{288F9B7C-0324-4AA1-8146-5BFF4266EADD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3CCD6-FD36-4A04-8275-54AB9CF4BFF1}" type="pres">
      <dgm:prSet presAssocID="{288F9B7C-0324-4AA1-8146-5BFF4266EADD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23A00B-E533-4F8D-8540-80B22F8E62A9}" srcId="{299B7E8C-CF0B-4051-8392-D770E37597CB}" destId="{288F9B7C-0324-4AA1-8146-5BFF4266EADD}" srcOrd="0" destOrd="0" parTransId="{06A7B0F9-FD62-470E-B08D-7EE793B1B4F6}" sibTransId="{3B2388F7-1C5C-401D-AB45-26FED8A16E39}"/>
    <dgm:cxn modelId="{BB640AF9-366F-434A-9AE9-8C55B4DD1AE7}" type="presOf" srcId="{63E5161A-5892-40AB-831D-F9FD0F1DBCC4}" destId="{A063CCD6-FD36-4A04-8275-54AB9CF4BFF1}" srcOrd="0" destOrd="3" presId="urn:microsoft.com/office/officeart/2005/8/layout/vList5"/>
    <dgm:cxn modelId="{7728C4D8-1601-49AF-880D-CCF1B4D7E30C}" type="presOf" srcId="{288F9B7C-0324-4AA1-8146-5BFF4266EADD}" destId="{08BE94D8-B267-4C82-B010-DFDD6CAC1CBA}" srcOrd="0" destOrd="0" presId="urn:microsoft.com/office/officeart/2005/8/layout/vList5"/>
    <dgm:cxn modelId="{9FA6D337-7645-443A-94F9-A7D046DCE9B6}" type="presOf" srcId="{642875AE-86D9-41CC-90AB-C402920BEF11}" destId="{A063CCD6-FD36-4A04-8275-54AB9CF4BFF1}" srcOrd="0" destOrd="0" presId="urn:microsoft.com/office/officeart/2005/8/layout/vList5"/>
    <dgm:cxn modelId="{7132E3F4-5067-4303-83D7-46E6C771DDD2}" srcId="{288F9B7C-0324-4AA1-8146-5BFF4266EADD}" destId="{7CBAC8C2-09A1-4F32-BA05-D51E7E8BCA7D}" srcOrd="5" destOrd="0" parTransId="{D16AD789-9785-4E93-B0BE-E8E25FBDB70D}" sibTransId="{2B0BE0BF-500D-48D7-923F-48040714CBA9}"/>
    <dgm:cxn modelId="{F465BC0D-3B1D-429F-86A6-4849837157CB}" srcId="{288F9B7C-0324-4AA1-8146-5BFF4266EADD}" destId="{73ACC3AB-18AB-4780-A043-CD6695DE217A}" srcOrd="4" destOrd="0" parTransId="{C1925E32-AA89-4989-BBA2-8DF4169C5734}" sibTransId="{1909FB3D-EE45-48A3-B3DA-863745F1FA74}"/>
    <dgm:cxn modelId="{CD3AEC6C-945B-46B4-A558-F9D21432DB60}" type="presOf" srcId="{7CBAC8C2-09A1-4F32-BA05-D51E7E8BCA7D}" destId="{A063CCD6-FD36-4A04-8275-54AB9CF4BFF1}" srcOrd="0" destOrd="5" presId="urn:microsoft.com/office/officeart/2005/8/layout/vList5"/>
    <dgm:cxn modelId="{4E175320-74D9-43E3-9B81-9BE5DAF07E37}" type="presOf" srcId="{CBDBF886-7768-4AC2-A6E5-AAFAE7951E0C}" destId="{A063CCD6-FD36-4A04-8275-54AB9CF4BFF1}" srcOrd="0" destOrd="1" presId="urn:microsoft.com/office/officeart/2005/8/layout/vList5"/>
    <dgm:cxn modelId="{B256AAE4-500E-479A-965E-3E535EB1D40B}" type="presOf" srcId="{73ACC3AB-18AB-4780-A043-CD6695DE217A}" destId="{A063CCD6-FD36-4A04-8275-54AB9CF4BFF1}" srcOrd="0" destOrd="4" presId="urn:microsoft.com/office/officeart/2005/8/layout/vList5"/>
    <dgm:cxn modelId="{68E6E2D8-EA44-48BD-9949-874DABC26330}" srcId="{288F9B7C-0324-4AA1-8146-5BFF4266EADD}" destId="{6D23ED6A-D283-4417-9159-4FDF54CB8EE5}" srcOrd="2" destOrd="0" parTransId="{A485172E-79EC-4EAA-8B78-4D223503A818}" sibTransId="{B6AC2C5F-D145-4E6F-AE12-91490DD76379}"/>
    <dgm:cxn modelId="{BBDA619B-FC0D-4919-BC21-365F00286849}" srcId="{288F9B7C-0324-4AA1-8146-5BFF4266EADD}" destId="{63E5161A-5892-40AB-831D-F9FD0F1DBCC4}" srcOrd="3" destOrd="0" parTransId="{E86B2853-A0AB-4422-A8E2-A4935A8A8D03}" sibTransId="{70E39F07-21D2-4B94-9417-CFDE8D6A50E2}"/>
    <dgm:cxn modelId="{AE65D977-44C1-4386-92A2-AC3FA1F23DD1}" srcId="{288F9B7C-0324-4AA1-8146-5BFF4266EADD}" destId="{642875AE-86D9-41CC-90AB-C402920BEF11}" srcOrd="0" destOrd="0" parTransId="{6FCDC6B6-263D-41E4-8B7E-B8931C1B1D7E}" sibTransId="{A8654853-DB5C-4474-8FBE-4156E1427E25}"/>
    <dgm:cxn modelId="{57EB532D-C9E8-4B75-8F7E-51B7AE6C8B4D}" type="presOf" srcId="{299B7E8C-CF0B-4051-8392-D770E37597CB}" destId="{DE0CF2B8-313E-45A4-900B-15AECE32B1D7}" srcOrd="0" destOrd="0" presId="urn:microsoft.com/office/officeart/2005/8/layout/vList5"/>
    <dgm:cxn modelId="{D94FA23B-D39A-4091-B41B-BE1860411BB4}" type="presOf" srcId="{6D23ED6A-D283-4417-9159-4FDF54CB8EE5}" destId="{A063CCD6-FD36-4A04-8275-54AB9CF4BFF1}" srcOrd="0" destOrd="2" presId="urn:microsoft.com/office/officeart/2005/8/layout/vList5"/>
    <dgm:cxn modelId="{6E6773CE-21FD-4F22-81C1-1EC53E26DC31}" srcId="{288F9B7C-0324-4AA1-8146-5BFF4266EADD}" destId="{CBDBF886-7768-4AC2-A6E5-AAFAE7951E0C}" srcOrd="1" destOrd="0" parTransId="{43804D57-83E3-4474-ACB4-74BA05B8B89C}" sibTransId="{BBEA7044-EE8E-40A8-A529-55585E938FD0}"/>
    <dgm:cxn modelId="{FED200C7-DA6C-4137-BBAC-256435A6F18F}" type="presParOf" srcId="{DE0CF2B8-313E-45A4-900B-15AECE32B1D7}" destId="{07193F17-9469-45A8-B790-AE5EF78B6446}" srcOrd="0" destOrd="0" presId="urn:microsoft.com/office/officeart/2005/8/layout/vList5"/>
    <dgm:cxn modelId="{D0D44918-F72A-4F70-803B-1056BE015F6B}" type="presParOf" srcId="{07193F17-9469-45A8-B790-AE5EF78B6446}" destId="{08BE94D8-B267-4C82-B010-DFDD6CAC1CBA}" srcOrd="0" destOrd="0" presId="urn:microsoft.com/office/officeart/2005/8/layout/vList5"/>
    <dgm:cxn modelId="{5A918196-308E-44AE-99AB-681DD121C56D}" type="presParOf" srcId="{07193F17-9469-45A8-B790-AE5EF78B6446}" destId="{A063CCD6-FD36-4A04-8275-54AB9CF4BFF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AB289C-4324-4739-84F4-9E252BF8DF2F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1D0F102-3AC4-4FB3-8A3C-BA7606779CA4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структурі</a:t>
          </a:r>
          <a:r>
            <a:rPr lang="ru-RU" dirty="0" smtClean="0"/>
            <a:t> </a:t>
          </a:r>
          <a:r>
            <a:rPr lang="ru-RU" dirty="0" err="1" smtClean="0"/>
            <a:t>виробництва</a:t>
          </a:r>
          <a:r>
            <a:rPr lang="ru-RU" dirty="0" smtClean="0"/>
            <a:t> </a:t>
          </a:r>
          <a:r>
            <a:rPr lang="ru-RU" dirty="0" err="1" smtClean="0"/>
            <a:t>кольорових</a:t>
          </a:r>
          <a:r>
            <a:rPr lang="ru-RU" dirty="0" smtClean="0"/>
            <a:t> </a:t>
          </a:r>
          <a:r>
            <a:rPr lang="ru-RU" dirty="0" err="1" smtClean="0"/>
            <a:t>металів</a:t>
          </a:r>
          <a:r>
            <a:rPr lang="ru-RU" dirty="0" smtClean="0"/>
            <a:t> </a:t>
          </a:r>
          <a:r>
            <a:rPr lang="ru-RU" dirty="0" err="1" smtClean="0"/>
            <a:t>України</a:t>
          </a:r>
          <a:r>
            <a:rPr lang="ru-RU" dirty="0" smtClean="0"/>
            <a:t> </a:t>
          </a:r>
          <a:r>
            <a:rPr lang="ru-RU" b="1" dirty="0" smtClean="0"/>
            <a:t>ПЕРШЕ</a:t>
          </a:r>
          <a:r>
            <a:rPr lang="ru-RU" dirty="0" smtClean="0"/>
            <a:t> </a:t>
          </a:r>
          <a:r>
            <a:rPr lang="ru-RU" dirty="0" err="1" smtClean="0"/>
            <a:t>місце</a:t>
          </a:r>
          <a:r>
            <a:rPr lang="ru-RU" dirty="0" smtClean="0"/>
            <a:t> </a:t>
          </a:r>
          <a:r>
            <a:rPr lang="ru-RU" dirty="0" err="1" smtClean="0"/>
            <a:t>посідає</a:t>
          </a:r>
          <a:r>
            <a:rPr lang="ru-RU" dirty="0" smtClean="0"/>
            <a:t> </a:t>
          </a:r>
          <a:r>
            <a:rPr lang="ru-RU" dirty="0" err="1" smtClean="0"/>
            <a:t>алюмінієва</a:t>
          </a:r>
          <a:r>
            <a:rPr lang="ru-RU" dirty="0" smtClean="0"/>
            <a:t> </a:t>
          </a:r>
          <a:r>
            <a:rPr lang="ru-RU" dirty="0" err="1" smtClean="0"/>
            <a:t>промисловість</a:t>
          </a:r>
          <a:r>
            <a:rPr lang="ru-RU" dirty="0" smtClean="0"/>
            <a:t>, яка </a:t>
          </a:r>
          <a:r>
            <a:rPr lang="ru-RU" dirty="0" err="1" smtClean="0"/>
            <a:t>працює</a:t>
          </a:r>
          <a:r>
            <a:rPr lang="ru-RU" dirty="0" smtClean="0"/>
            <a:t> на </a:t>
          </a:r>
          <a:r>
            <a:rPr lang="ru-RU" dirty="0" err="1" smtClean="0"/>
            <a:t>довізних</a:t>
          </a:r>
          <a:r>
            <a:rPr lang="ru-RU" dirty="0" smtClean="0"/>
            <a:t> бокситах і </a:t>
          </a:r>
          <a:r>
            <a:rPr lang="ru-RU" dirty="0" err="1" smtClean="0"/>
            <a:t>складається</a:t>
          </a:r>
          <a:r>
            <a:rPr lang="ru-RU" dirty="0" smtClean="0"/>
            <a:t> з </a:t>
          </a:r>
          <a:r>
            <a:rPr lang="ru-RU" dirty="0" err="1" smtClean="0"/>
            <a:t>виробництва</a:t>
          </a:r>
          <a:r>
            <a:rPr lang="ru-RU" dirty="0" smtClean="0"/>
            <a:t> глинозему та </a:t>
          </a:r>
          <a:r>
            <a:rPr lang="ru-RU" dirty="0" err="1" smtClean="0"/>
            <a:t>алюмінію</a:t>
          </a:r>
          <a:r>
            <a:rPr lang="ru-RU" dirty="0" smtClean="0"/>
            <a:t>. </a:t>
          </a:r>
          <a:endParaRPr lang="ru-RU" dirty="0"/>
        </a:p>
      </dgm:t>
    </dgm:pt>
    <dgm:pt modelId="{78852BF9-0DAF-4CEE-A2B0-37323D7D2959}" type="parTrans" cxnId="{19D8091B-1AC8-4985-8B9C-3FEDE491F00D}">
      <dgm:prSet/>
      <dgm:spPr/>
      <dgm:t>
        <a:bodyPr/>
        <a:lstStyle/>
        <a:p>
          <a:endParaRPr lang="ru-RU"/>
        </a:p>
      </dgm:t>
    </dgm:pt>
    <dgm:pt modelId="{9BBB0FB7-1D48-4556-9171-CC4F964BF4E4}" type="sibTrans" cxnId="{19D8091B-1AC8-4985-8B9C-3FEDE491F00D}">
      <dgm:prSet/>
      <dgm:spPr/>
      <dgm:t>
        <a:bodyPr/>
        <a:lstStyle/>
        <a:p>
          <a:endParaRPr lang="ru-RU"/>
        </a:p>
      </dgm:t>
    </dgm:pt>
    <dgm:pt modelId="{BC3BF7F0-19FB-46B9-B79F-164B08A6D385}" type="pres">
      <dgm:prSet presAssocID="{57AB289C-4324-4739-84F4-9E252BF8DF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0FE8DA-6AB2-4642-8065-C6BA79E26D60}" type="pres">
      <dgm:prSet presAssocID="{61D0F102-3AC4-4FB3-8A3C-BA7606779CA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2A7382-42B3-4529-A899-5FC94F1DE34E}" type="presOf" srcId="{61D0F102-3AC4-4FB3-8A3C-BA7606779CA4}" destId="{710FE8DA-6AB2-4642-8065-C6BA79E26D60}" srcOrd="0" destOrd="0" presId="urn:microsoft.com/office/officeart/2005/8/layout/vList2"/>
    <dgm:cxn modelId="{19D8091B-1AC8-4985-8B9C-3FEDE491F00D}" srcId="{57AB289C-4324-4739-84F4-9E252BF8DF2F}" destId="{61D0F102-3AC4-4FB3-8A3C-BA7606779CA4}" srcOrd="0" destOrd="0" parTransId="{78852BF9-0DAF-4CEE-A2B0-37323D7D2959}" sibTransId="{9BBB0FB7-1D48-4556-9171-CC4F964BF4E4}"/>
    <dgm:cxn modelId="{486C7073-C19D-4CFC-9D1B-8BB306DAA964}" type="presOf" srcId="{57AB289C-4324-4739-84F4-9E252BF8DF2F}" destId="{BC3BF7F0-19FB-46B9-B79F-164B08A6D385}" srcOrd="0" destOrd="0" presId="urn:microsoft.com/office/officeart/2005/8/layout/vList2"/>
    <dgm:cxn modelId="{76498634-E6B4-416E-B537-21900456A975}" type="presParOf" srcId="{BC3BF7F0-19FB-46B9-B79F-164B08A6D385}" destId="{710FE8DA-6AB2-4642-8065-C6BA79E26D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7144DE-25CC-4A1D-A54F-B723FD28B419}" type="doc">
      <dgm:prSet loTypeId="urn:microsoft.com/office/officeart/2005/8/layout/vList3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F0EFDC7-6F08-4737-95B3-3C52B75FBD68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Свердловську</a:t>
          </a:r>
          <a:r>
            <a:rPr lang="ru-RU" dirty="0" smtClean="0"/>
            <a:t> (</a:t>
          </a:r>
          <a:r>
            <a:rPr lang="ru-RU" dirty="0" err="1" smtClean="0"/>
            <a:t>Луганська</a:t>
          </a:r>
          <a:r>
            <a:rPr lang="ru-RU" dirty="0" smtClean="0"/>
            <a:t> обл.) </a:t>
          </a:r>
          <a:r>
            <a:rPr lang="ru-RU" dirty="0" err="1" smtClean="0"/>
            <a:t>виробляють</a:t>
          </a:r>
          <a:r>
            <a:rPr lang="ru-RU" dirty="0" smtClean="0"/>
            <a:t> </a:t>
          </a:r>
          <a:r>
            <a:rPr lang="ru-RU" dirty="0" err="1" smtClean="0"/>
            <a:t>алюмінієві</a:t>
          </a:r>
          <a:r>
            <a:rPr lang="ru-RU" dirty="0" smtClean="0"/>
            <a:t> </a:t>
          </a:r>
          <a:r>
            <a:rPr lang="ru-RU" dirty="0" err="1" smtClean="0"/>
            <a:t>сплави</a:t>
          </a:r>
          <a:r>
            <a:rPr lang="ru-RU" dirty="0" smtClean="0"/>
            <a:t>.</a:t>
          </a:r>
          <a:br>
            <a:rPr lang="ru-RU" dirty="0" smtClean="0"/>
          </a:br>
          <a:endParaRPr lang="ru-RU" dirty="0"/>
        </a:p>
      </dgm:t>
    </dgm:pt>
    <dgm:pt modelId="{DBA8BA85-B7F7-4E5D-83E7-DCE33378DA25}" type="parTrans" cxnId="{7C0F8120-E58F-427B-8F27-65DC42B0BC5C}">
      <dgm:prSet/>
      <dgm:spPr/>
      <dgm:t>
        <a:bodyPr/>
        <a:lstStyle/>
        <a:p>
          <a:endParaRPr lang="ru-RU"/>
        </a:p>
      </dgm:t>
    </dgm:pt>
    <dgm:pt modelId="{E28EF366-5D6C-4A6F-9EED-53A3B9080CA1}" type="sibTrans" cxnId="{7C0F8120-E58F-427B-8F27-65DC42B0BC5C}">
      <dgm:prSet/>
      <dgm:spPr/>
      <dgm:t>
        <a:bodyPr/>
        <a:lstStyle/>
        <a:p>
          <a:endParaRPr lang="ru-RU"/>
        </a:p>
      </dgm:t>
    </dgm:pt>
    <dgm:pt modelId="{13ECA2B1-2554-4189-B176-215E288EBC5F}">
      <dgm:prSet/>
      <dgm:spPr/>
      <dgm:t>
        <a:bodyPr/>
        <a:lstStyle/>
        <a:p>
          <a:pPr rtl="0"/>
          <a:r>
            <a:rPr lang="ru-RU" smtClean="0"/>
            <a:t>На Донбасі (електроенергетичний фактор) з імпортної сировини виплавляють цинк (центром є м. Костянтинівка, Донецька обл.). </a:t>
          </a:r>
          <a:endParaRPr lang="ru-RU"/>
        </a:p>
      </dgm:t>
    </dgm:pt>
    <dgm:pt modelId="{6F99FB34-BCE3-4D27-9C49-5494D084FB6B}" type="parTrans" cxnId="{5F6DFD0B-DF2C-4A41-A414-5C23749C37C5}">
      <dgm:prSet/>
      <dgm:spPr/>
      <dgm:t>
        <a:bodyPr/>
        <a:lstStyle/>
        <a:p>
          <a:endParaRPr lang="ru-RU"/>
        </a:p>
      </dgm:t>
    </dgm:pt>
    <dgm:pt modelId="{84E5F3A5-8E46-4E29-8E3B-E35515A3C48D}" type="sibTrans" cxnId="{5F6DFD0B-DF2C-4A41-A414-5C23749C37C5}">
      <dgm:prSet/>
      <dgm:spPr/>
      <dgm:t>
        <a:bodyPr/>
        <a:lstStyle/>
        <a:p>
          <a:endParaRPr lang="ru-RU"/>
        </a:p>
      </dgm:t>
    </dgm:pt>
    <dgm:pt modelId="{41F0DED5-4955-48D6-B99B-432616582946}">
      <dgm:prSet/>
      <dgm:spPr/>
      <dgm:t>
        <a:bodyPr/>
        <a:lstStyle/>
        <a:p>
          <a:pPr rtl="0"/>
          <a:r>
            <a:rPr lang="ru-RU" smtClean="0"/>
            <a:t>Також виробляють свинець, мідний і латунний прокат (м. Артемівськ, Донецька обл.).</a:t>
          </a:r>
          <a:endParaRPr lang="ru-RU"/>
        </a:p>
      </dgm:t>
    </dgm:pt>
    <dgm:pt modelId="{0D0F5DF7-1D87-470D-BF32-F0FE0257B805}" type="parTrans" cxnId="{0E69EC6C-C333-4E48-BDCD-0D29D7A95441}">
      <dgm:prSet/>
      <dgm:spPr/>
      <dgm:t>
        <a:bodyPr/>
        <a:lstStyle/>
        <a:p>
          <a:endParaRPr lang="ru-RU"/>
        </a:p>
      </dgm:t>
    </dgm:pt>
    <dgm:pt modelId="{2EF82BBF-9B50-493E-9159-31D9258DB9BD}" type="sibTrans" cxnId="{0E69EC6C-C333-4E48-BDCD-0D29D7A95441}">
      <dgm:prSet/>
      <dgm:spPr/>
      <dgm:t>
        <a:bodyPr/>
        <a:lstStyle/>
        <a:p>
          <a:endParaRPr lang="ru-RU"/>
        </a:p>
      </dgm:t>
    </dgm:pt>
    <dgm:pt modelId="{FB34F147-7A1D-42D7-8199-8A90F8279780}" type="pres">
      <dgm:prSet presAssocID="{2F7144DE-25CC-4A1D-A54F-B723FD28B41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D20AA3-00BF-406D-B1F7-CE5508A25FEE}" type="pres">
      <dgm:prSet presAssocID="{CF0EFDC7-6F08-4737-95B3-3C52B75FBD68}" presName="composite" presStyleCnt="0"/>
      <dgm:spPr/>
    </dgm:pt>
    <dgm:pt modelId="{E7713B46-89D0-4002-A750-403437C5B857}" type="pres">
      <dgm:prSet presAssocID="{CF0EFDC7-6F08-4737-95B3-3C52B75FBD68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F98BF6B-979B-4886-9E7F-F82D92A45C59}" type="pres">
      <dgm:prSet presAssocID="{CF0EFDC7-6F08-4737-95B3-3C52B75FBD6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D85E3-DCE7-40B3-9B60-4342AE29B004}" type="pres">
      <dgm:prSet presAssocID="{E28EF366-5D6C-4A6F-9EED-53A3B9080CA1}" presName="spacing" presStyleCnt="0"/>
      <dgm:spPr/>
    </dgm:pt>
    <dgm:pt modelId="{039E4897-DAAD-46D0-AD76-1E42BDB194AD}" type="pres">
      <dgm:prSet presAssocID="{13ECA2B1-2554-4189-B176-215E288EBC5F}" presName="composite" presStyleCnt="0"/>
      <dgm:spPr/>
    </dgm:pt>
    <dgm:pt modelId="{2B926359-9690-44D4-AE11-EB8DD8CE2EC3}" type="pres">
      <dgm:prSet presAssocID="{13ECA2B1-2554-4189-B176-215E288EBC5F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915EC59-F5EA-41AD-B04B-0E0184C535D2}" type="pres">
      <dgm:prSet presAssocID="{13ECA2B1-2554-4189-B176-215E288EBC5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4DCF0-C977-458A-A19A-9309B87F64FC}" type="pres">
      <dgm:prSet presAssocID="{84E5F3A5-8E46-4E29-8E3B-E35515A3C48D}" presName="spacing" presStyleCnt="0"/>
      <dgm:spPr/>
    </dgm:pt>
    <dgm:pt modelId="{D6BFB35A-A1B0-4AD9-B122-A91FBDBF0494}" type="pres">
      <dgm:prSet presAssocID="{41F0DED5-4955-48D6-B99B-432616582946}" presName="composite" presStyleCnt="0"/>
      <dgm:spPr/>
    </dgm:pt>
    <dgm:pt modelId="{4FC53D63-0EF2-4ABC-88B1-BADFE4BC4B69}" type="pres">
      <dgm:prSet presAssocID="{41F0DED5-4955-48D6-B99B-432616582946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1036802-7294-4370-A83E-4A09301EB7E4}" type="pres">
      <dgm:prSet presAssocID="{41F0DED5-4955-48D6-B99B-43261658294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69EC6C-C333-4E48-BDCD-0D29D7A95441}" srcId="{2F7144DE-25CC-4A1D-A54F-B723FD28B419}" destId="{41F0DED5-4955-48D6-B99B-432616582946}" srcOrd="2" destOrd="0" parTransId="{0D0F5DF7-1D87-470D-BF32-F0FE0257B805}" sibTransId="{2EF82BBF-9B50-493E-9159-31D9258DB9BD}"/>
    <dgm:cxn modelId="{5F6DFD0B-DF2C-4A41-A414-5C23749C37C5}" srcId="{2F7144DE-25CC-4A1D-A54F-B723FD28B419}" destId="{13ECA2B1-2554-4189-B176-215E288EBC5F}" srcOrd="1" destOrd="0" parTransId="{6F99FB34-BCE3-4D27-9C49-5494D084FB6B}" sibTransId="{84E5F3A5-8E46-4E29-8E3B-E35515A3C48D}"/>
    <dgm:cxn modelId="{7C0F8120-E58F-427B-8F27-65DC42B0BC5C}" srcId="{2F7144DE-25CC-4A1D-A54F-B723FD28B419}" destId="{CF0EFDC7-6F08-4737-95B3-3C52B75FBD68}" srcOrd="0" destOrd="0" parTransId="{DBA8BA85-B7F7-4E5D-83E7-DCE33378DA25}" sibTransId="{E28EF366-5D6C-4A6F-9EED-53A3B9080CA1}"/>
    <dgm:cxn modelId="{57130AE0-E7E3-4396-9625-9CB1E924E74D}" type="presOf" srcId="{13ECA2B1-2554-4189-B176-215E288EBC5F}" destId="{1915EC59-F5EA-41AD-B04B-0E0184C535D2}" srcOrd="0" destOrd="0" presId="urn:microsoft.com/office/officeart/2005/8/layout/vList3"/>
    <dgm:cxn modelId="{EDF34BDD-E2B9-4D30-B7C3-699B15739FA4}" type="presOf" srcId="{CF0EFDC7-6F08-4737-95B3-3C52B75FBD68}" destId="{3F98BF6B-979B-4886-9E7F-F82D92A45C59}" srcOrd="0" destOrd="0" presId="urn:microsoft.com/office/officeart/2005/8/layout/vList3"/>
    <dgm:cxn modelId="{38A72084-F4C0-46CB-AD66-7B8AE673B2ED}" type="presOf" srcId="{41F0DED5-4955-48D6-B99B-432616582946}" destId="{41036802-7294-4370-A83E-4A09301EB7E4}" srcOrd="0" destOrd="0" presId="urn:microsoft.com/office/officeart/2005/8/layout/vList3"/>
    <dgm:cxn modelId="{1BB3199B-0E1F-4A48-8F98-C8D5D7D6557D}" type="presOf" srcId="{2F7144DE-25CC-4A1D-A54F-B723FD28B419}" destId="{FB34F147-7A1D-42D7-8199-8A90F8279780}" srcOrd="0" destOrd="0" presId="urn:microsoft.com/office/officeart/2005/8/layout/vList3"/>
    <dgm:cxn modelId="{4DB91253-ED28-4F58-A04F-11794BA477E6}" type="presParOf" srcId="{FB34F147-7A1D-42D7-8199-8A90F8279780}" destId="{30D20AA3-00BF-406D-B1F7-CE5508A25FEE}" srcOrd="0" destOrd="0" presId="urn:microsoft.com/office/officeart/2005/8/layout/vList3"/>
    <dgm:cxn modelId="{D7F43CF8-F69E-4201-A2D7-F65890BF3E44}" type="presParOf" srcId="{30D20AA3-00BF-406D-B1F7-CE5508A25FEE}" destId="{E7713B46-89D0-4002-A750-403437C5B857}" srcOrd="0" destOrd="0" presId="urn:microsoft.com/office/officeart/2005/8/layout/vList3"/>
    <dgm:cxn modelId="{A95C0A94-E2BD-425A-BDD0-7322F6163E12}" type="presParOf" srcId="{30D20AA3-00BF-406D-B1F7-CE5508A25FEE}" destId="{3F98BF6B-979B-4886-9E7F-F82D92A45C59}" srcOrd="1" destOrd="0" presId="urn:microsoft.com/office/officeart/2005/8/layout/vList3"/>
    <dgm:cxn modelId="{EDA53BB4-0952-436B-9D32-9875ADC22AE4}" type="presParOf" srcId="{FB34F147-7A1D-42D7-8199-8A90F8279780}" destId="{019D85E3-DCE7-40B3-9B60-4342AE29B004}" srcOrd="1" destOrd="0" presId="urn:microsoft.com/office/officeart/2005/8/layout/vList3"/>
    <dgm:cxn modelId="{7CE0F46F-CA9E-4909-A80E-F9119F0EAA51}" type="presParOf" srcId="{FB34F147-7A1D-42D7-8199-8A90F8279780}" destId="{039E4897-DAAD-46D0-AD76-1E42BDB194AD}" srcOrd="2" destOrd="0" presId="urn:microsoft.com/office/officeart/2005/8/layout/vList3"/>
    <dgm:cxn modelId="{A933E987-176E-4485-8CDF-2DB183BBDFF7}" type="presParOf" srcId="{039E4897-DAAD-46D0-AD76-1E42BDB194AD}" destId="{2B926359-9690-44D4-AE11-EB8DD8CE2EC3}" srcOrd="0" destOrd="0" presId="urn:microsoft.com/office/officeart/2005/8/layout/vList3"/>
    <dgm:cxn modelId="{81D4778B-2BD7-4A45-8AB8-39F871BF1238}" type="presParOf" srcId="{039E4897-DAAD-46D0-AD76-1E42BDB194AD}" destId="{1915EC59-F5EA-41AD-B04B-0E0184C535D2}" srcOrd="1" destOrd="0" presId="urn:microsoft.com/office/officeart/2005/8/layout/vList3"/>
    <dgm:cxn modelId="{F2716C60-DCB4-4969-8A0C-4B547CAF8A46}" type="presParOf" srcId="{FB34F147-7A1D-42D7-8199-8A90F8279780}" destId="{8F94DCF0-C977-458A-A19A-9309B87F64FC}" srcOrd="3" destOrd="0" presId="urn:microsoft.com/office/officeart/2005/8/layout/vList3"/>
    <dgm:cxn modelId="{E63B6C5A-34FC-421F-A968-08D44EE87E94}" type="presParOf" srcId="{FB34F147-7A1D-42D7-8199-8A90F8279780}" destId="{D6BFB35A-A1B0-4AD9-B122-A91FBDBF0494}" srcOrd="4" destOrd="0" presId="urn:microsoft.com/office/officeart/2005/8/layout/vList3"/>
    <dgm:cxn modelId="{6EDEB9A8-D470-4038-8245-149451F0956E}" type="presParOf" srcId="{D6BFB35A-A1B0-4AD9-B122-A91FBDBF0494}" destId="{4FC53D63-0EF2-4ABC-88B1-BADFE4BC4B69}" srcOrd="0" destOrd="0" presId="urn:microsoft.com/office/officeart/2005/8/layout/vList3"/>
    <dgm:cxn modelId="{62C25F72-8DFC-4618-B0D9-CC239198DC74}" type="presParOf" srcId="{D6BFB35A-A1B0-4AD9-B122-A91FBDBF0494}" destId="{41036802-7294-4370-A83E-4A09301EB7E4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BA3019-DE9B-48B1-92F9-6D4C903701CF}" type="doc">
      <dgm:prSet loTypeId="urn:microsoft.com/office/officeart/2005/8/layout/vList2" loCatId="list" qsTypeId="urn:microsoft.com/office/officeart/2005/8/quickstyle/3d1" qsCatId="3D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5673F24B-09FB-4546-9D0C-15A8EEC2CC89}">
      <dgm:prSet/>
      <dgm:spPr/>
      <dgm:t>
        <a:bodyPr/>
        <a:lstStyle/>
        <a:p>
          <a:pPr rtl="0"/>
          <a:r>
            <a:rPr lang="ru-RU" smtClean="0"/>
            <a:t>Титано-магнієва промисловість має власну сировинну базу: калійно-магнієві солі Прикарпаття (у Стебнику, Калуші), мілководні водоймища Приазов’я і Причорномор’я (Сиваш) та ільмініти Придніпров’я. Потужний титано-магнієвий комбінат працює у Запоріжжі.</a:t>
          </a:r>
          <a:endParaRPr lang="ru-RU"/>
        </a:p>
      </dgm:t>
    </dgm:pt>
    <dgm:pt modelId="{2D0C9B4D-41D0-4AA7-AF7E-08555FB4B905}" type="parTrans" cxnId="{429E8BA1-816D-4366-89AA-ED6C35030A4A}">
      <dgm:prSet/>
      <dgm:spPr/>
      <dgm:t>
        <a:bodyPr/>
        <a:lstStyle/>
        <a:p>
          <a:endParaRPr lang="ru-RU"/>
        </a:p>
      </dgm:t>
    </dgm:pt>
    <dgm:pt modelId="{9237DC5F-3CF5-4632-9970-68218E2AD2C3}" type="sibTrans" cxnId="{429E8BA1-816D-4366-89AA-ED6C35030A4A}">
      <dgm:prSet/>
      <dgm:spPr/>
      <dgm:t>
        <a:bodyPr/>
        <a:lstStyle/>
        <a:p>
          <a:endParaRPr lang="ru-RU"/>
        </a:p>
      </dgm:t>
    </dgm:pt>
    <dgm:pt modelId="{D9192A61-E10D-4BE0-9C7D-4896C6327C8E}" type="pres">
      <dgm:prSet presAssocID="{1EBA3019-DE9B-48B1-92F9-6D4C903701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B3C658-F004-4C39-9C0F-900550B0C2A5}" type="pres">
      <dgm:prSet presAssocID="{5673F24B-09FB-4546-9D0C-15A8EEC2CC8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9E8BA1-816D-4366-89AA-ED6C35030A4A}" srcId="{1EBA3019-DE9B-48B1-92F9-6D4C903701CF}" destId="{5673F24B-09FB-4546-9D0C-15A8EEC2CC89}" srcOrd="0" destOrd="0" parTransId="{2D0C9B4D-41D0-4AA7-AF7E-08555FB4B905}" sibTransId="{9237DC5F-3CF5-4632-9970-68218E2AD2C3}"/>
    <dgm:cxn modelId="{5FC6DB01-65B4-4C26-B896-37AEF84CF85F}" type="presOf" srcId="{5673F24B-09FB-4546-9D0C-15A8EEC2CC89}" destId="{E7B3C658-F004-4C39-9C0F-900550B0C2A5}" srcOrd="0" destOrd="0" presId="urn:microsoft.com/office/officeart/2005/8/layout/vList2"/>
    <dgm:cxn modelId="{28BA87F3-64EA-47EA-A8D6-6A98B057E7E8}" type="presOf" srcId="{1EBA3019-DE9B-48B1-92F9-6D4C903701CF}" destId="{D9192A61-E10D-4BE0-9C7D-4896C6327C8E}" srcOrd="0" destOrd="0" presId="urn:microsoft.com/office/officeart/2005/8/layout/vList2"/>
    <dgm:cxn modelId="{132A0C80-B926-4B84-8597-D1B842815FE1}" type="presParOf" srcId="{D9192A61-E10D-4BE0-9C7D-4896C6327C8E}" destId="{E7B3C658-F004-4C39-9C0F-900550B0C2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14BACC-EBD1-4E70-9FF7-0D2F088C6FA4}" type="doc">
      <dgm:prSet loTypeId="urn:microsoft.com/office/officeart/2005/8/layout/vList2" loCatId="list" qsTypeId="urn:microsoft.com/office/officeart/2005/8/quickstyle/3d1" qsCatId="3D" csTypeId="urn:microsoft.com/office/officeart/2005/8/colors/accent1_4" csCatId="accent1"/>
      <dgm:spPr/>
      <dgm:t>
        <a:bodyPr/>
        <a:lstStyle/>
        <a:p>
          <a:endParaRPr lang="ru-RU"/>
        </a:p>
      </dgm:t>
    </dgm:pt>
    <dgm:pt modelId="{84B86D7C-9A56-4421-8C33-2C5D817EB4C0}">
      <dgm:prSet/>
      <dgm:spPr/>
      <dgm:t>
        <a:bodyPr/>
        <a:lstStyle/>
        <a:p>
          <a:pPr rtl="0"/>
          <a:r>
            <a:rPr lang="ru-RU" smtClean="0"/>
            <a:t>Виробництво ртуті з місцевих покладів кіновару – давня спеціалізація Донецької області (м. Микитівка). Нещодавно створено Закарпатський розвідувально-експлуатаційний ртутний комбінат.</a:t>
          </a:r>
          <a:endParaRPr lang="ru-RU"/>
        </a:p>
      </dgm:t>
    </dgm:pt>
    <dgm:pt modelId="{EE73B78D-D668-48ED-85F8-97436DAE766A}" type="parTrans" cxnId="{DAE9D451-0688-4C79-AA3A-04C668C096B8}">
      <dgm:prSet/>
      <dgm:spPr/>
      <dgm:t>
        <a:bodyPr/>
        <a:lstStyle/>
        <a:p>
          <a:endParaRPr lang="ru-RU"/>
        </a:p>
      </dgm:t>
    </dgm:pt>
    <dgm:pt modelId="{FE55D3AE-5EE3-4B96-A62E-0C5089AC1895}" type="sibTrans" cxnId="{DAE9D451-0688-4C79-AA3A-04C668C096B8}">
      <dgm:prSet/>
      <dgm:spPr/>
      <dgm:t>
        <a:bodyPr/>
        <a:lstStyle/>
        <a:p>
          <a:endParaRPr lang="ru-RU"/>
        </a:p>
      </dgm:t>
    </dgm:pt>
    <dgm:pt modelId="{315F3CB5-DD68-4FFC-BD3A-C9B6397C81B7}" type="pres">
      <dgm:prSet presAssocID="{E614BACC-EBD1-4E70-9FF7-0D2F088C6F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CBE39B-B7AA-4597-B93C-5ADD37DE4BFC}" type="pres">
      <dgm:prSet presAssocID="{84B86D7C-9A56-4421-8C33-2C5D817EB4C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2FD4CA-5B30-4059-BE5B-7025A9DE7A66}" type="presOf" srcId="{84B86D7C-9A56-4421-8C33-2C5D817EB4C0}" destId="{A3CBE39B-B7AA-4597-B93C-5ADD37DE4BFC}" srcOrd="0" destOrd="0" presId="urn:microsoft.com/office/officeart/2005/8/layout/vList2"/>
    <dgm:cxn modelId="{DAE9D451-0688-4C79-AA3A-04C668C096B8}" srcId="{E614BACC-EBD1-4E70-9FF7-0D2F088C6FA4}" destId="{84B86D7C-9A56-4421-8C33-2C5D817EB4C0}" srcOrd="0" destOrd="0" parTransId="{EE73B78D-D668-48ED-85F8-97436DAE766A}" sibTransId="{FE55D3AE-5EE3-4B96-A62E-0C5089AC1895}"/>
    <dgm:cxn modelId="{DB84F477-4446-4E01-9368-3E07A9C6052F}" type="presOf" srcId="{E614BACC-EBD1-4E70-9FF7-0D2F088C6FA4}" destId="{315F3CB5-DD68-4FFC-BD3A-C9B6397C81B7}" srcOrd="0" destOrd="0" presId="urn:microsoft.com/office/officeart/2005/8/layout/vList2"/>
    <dgm:cxn modelId="{3D5C13BA-C0F6-4EE1-83B8-5F52B278F6E3}" type="presParOf" srcId="{315F3CB5-DD68-4FFC-BD3A-C9B6397C81B7}" destId="{A3CBE39B-B7AA-4597-B93C-5ADD37DE4B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55AB7E-250A-4EED-8DBF-78CA072CE9E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4CA222F-EF14-4E5A-A4A5-65120E47CADE}">
      <dgm:prSet/>
      <dgm:spPr/>
      <dgm:t>
        <a:bodyPr/>
        <a:lstStyle/>
        <a:p>
          <a:pPr rtl="0"/>
          <a:r>
            <a:rPr lang="ru-RU" dirty="0" err="1" smtClean="0"/>
            <a:t>Побузький</a:t>
          </a:r>
          <a:r>
            <a:rPr lang="ru-RU" dirty="0" smtClean="0"/>
            <a:t> </a:t>
          </a:r>
          <a:r>
            <a:rPr lang="ru-RU" dirty="0" err="1" smtClean="0"/>
            <a:t>нікелевий</a:t>
          </a:r>
          <a:r>
            <a:rPr lang="ru-RU" dirty="0" smtClean="0"/>
            <a:t> завод (</a:t>
          </a:r>
          <a:r>
            <a:rPr lang="ru-RU" dirty="0" err="1" smtClean="0"/>
            <a:t>Кіровоградська</a:t>
          </a:r>
          <a:r>
            <a:rPr lang="ru-RU" dirty="0" smtClean="0"/>
            <a:t> обл.) </a:t>
          </a:r>
          <a:r>
            <a:rPr lang="ru-RU" dirty="0" err="1" smtClean="0"/>
            <a:t>переробляє</a:t>
          </a:r>
          <a:r>
            <a:rPr lang="ru-RU" dirty="0" smtClean="0"/>
            <a:t> </a:t>
          </a:r>
          <a:r>
            <a:rPr lang="ru-RU" dirty="0" err="1" smtClean="0"/>
            <a:t>місцеві</a:t>
          </a:r>
          <a:r>
            <a:rPr lang="ru-RU" dirty="0" smtClean="0"/>
            <a:t> </a:t>
          </a:r>
          <a:r>
            <a:rPr lang="ru-RU" dirty="0" err="1" smtClean="0"/>
            <a:t>окислені</a:t>
          </a:r>
          <a:r>
            <a:rPr lang="ru-RU" dirty="0" smtClean="0"/>
            <a:t> </a:t>
          </a:r>
          <a:r>
            <a:rPr lang="ru-RU" dirty="0" err="1" smtClean="0"/>
            <a:t>залізно-нікелеві</a:t>
          </a:r>
          <a:r>
            <a:rPr lang="ru-RU" dirty="0" smtClean="0"/>
            <a:t> </a:t>
          </a:r>
          <a:r>
            <a:rPr lang="ru-RU" dirty="0" err="1" smtClean="0"/>
            <a:t>руди</a:t>
          </a:r>
          <a:r>
            <a:rPr lang="ru-RU" dirty="0" smtClean="0"/>
            <a:t>. </a:t>
          </a:r>
          <a:r>
            <a:rPr lang="ru-RU" dirty="0" err="1" smtClean="0"/>
            <a:t>Основна</a:t>
          </a:r>
          <a:r>
            <a:rPr lang="ru-RU" dirty="0" smtClean="0"/>
            <a:t>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продукція</a:t>
          </a:r>
          <a:r>
            <a:rPr lang="ru-RU" dirty="0" smtClean="0"/>
            <a:t> – </a:t>
          </a:r>
          <a:r>
            <a:rPr lang="ru-RU" dirty="0" err="1" smtClean="0"/>
            <a:t>нікель</a:t>
          </a:r>
          <a:r>
            <a:rPr lang="ru-RU" dirty="0" smtClean="0"/>
            <a:t> і </a:t>
          </a:r>
          <a:r>
            <a:rPr lang="ru-RU" dirty="0" err="1" smtClean="0"/>
            <a:t>феронікель</a:t>
          </a:r>
          <a:r>
            <a:rPr lang="ru-RU" dirty="0" smtClean="0"/>
            <a:t> – </a:t>
          </a:r>
          <a:r>
            <a:rPr lang="ru-RU" dirty="0" err="1" smtClean="0"/>
            <a:t>використовується</a:t>
          </a:r>
          <a:r>
            <a:rPr lang="ru-RU" dirty="0" smtClean="0"/>
            <a:t> на </a:t>
          </a:r>
          <a:r>
            <a:rPr lang="ru-RU" dirty="0" err="1" smtClean="0"/>
            <a:t>металургійних</a:t>
          </a:r>
          <a:r>
            <a:rPr lang="ru-RU" dirty="0" smtClean="0"/>
            <a:t> і </a:t>
          </a:r>
          <a:r>
            <a:rPr lang="ru-RU" dirty="0" err="1" smtClean="0"/>
            <a:t>машинобудівних</a:t>
          </a:r>
          <a:r>
            <a:rPr lang="ru-RU" dirty="0" smtClean="0"/>
            <a:t> заводах </a:t>
          </a:r>
          <a:r>
            <a:rPr lang="ru-RU" dirty="0" err="1" smtClean="0"/>
            <a:t>Придніпров’я</a:t>
          </a:r>
          <a:r>
            <a:rPr lang="ru-RU" dirty="0" smtClean="0"/>
            <a:t> і </a:t>
          </a:r>
          <a:r>
            <a:rPr lang="ru-RU" dirty="0" err="1" smtClean="0"/>
            <a:t>Донбасу</a:t>
          </a:r>
          <a:r>
            <a:rPr lang="ru-RU" dirty="0" smtClean="0"/>
            <a:t>.</a:t>
          </a:r>
          <a:endParaRPr lang="ru-RU" dirty="0"/>
        </a:p>
      </dgm:t>
    </dgm:pt>
    <dgm:pt modelId="{7DDE033D-8CB4-4E2D-A8EA-003FECD4B181}" type="parTrans" cxnId="{C76C5571-7516-42E6-AE8F-250F8E0F932B}">
      <dgm:prSet/>
      <dgm:spPr/>
      <dgm:t>
        <a:bodyPr/>
        <a:lstStyle/>
        <a:p>
          <a:endParaRPr lang="ru-RU"/>
        </a:p>
      </dgm:t>
    </dgm:pt>
    <dgm:pt modelId="{E86EA1A1-ADC7-464B-B884-A62E1078A36A}" type="sibTrans" cxnId="{C76C5571-7516-42E6-AE8F-250F8E0F932B}">
      <dgm:prSet/>
      <dgm:spPr/>
      <dgm:t>
        <a:bodyPr/>
        <a:lstStyle/>
        <a:p>
          <a:endParaRPr lang="ru-RU"/>
        </a:p>
      </dgm:t>
    </dgm:pt>
    <dgm:pt modelId="{2CC5808A-43A7-4120-990F-26D893F56F3F}" type="pres">
      <dgm:prSet presAssocID="{F055AB7E-250A-4EED-8DBF-78CA072CE9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9D8D52-0F39-4FC9-8631-2BB7C2FCE86D}" type="pres">
      <dgm:prSet presAssocID="{14CA222F-EF14-4E5A-A4A5-65120E47CA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6C5571-7516-42E6-AE8F-250F8E0F932B}" srcId="{F055AB7E-250A-4EED-8DBF-78CA072CE9EE}" destId="{14CA222F-EF14-4E5A-A4A5-65120E47CADE}" srcOrd="0" destOrd="0" parTransId="{7DDE033D-8CB4-4E2D-A8EA-003FECD4B181}" sibTransId="{E86EA1A1-ADC7-464B-B884-A62E1078A36A}"/>
    <dgm:cxn modelId="{3B5A076A-4147-4695-A491-DFA57F68887A}" type="presOf" srcId="{F055AB7E-250A-4EED-8DBF-78CA072CE9EE}" destId="{2CC5808A-43A7-4120-990F-26D893F56F3F}" srcOrd="0" destOrd="0" presId="urn:microsoft.com/office/officeart/2005/8/layout/vList2"/>
    <dgm:cxn modelId="{B5F1A417-C2F5-48DB-8530-098001C02C91}" type="presOf" srcId="{14CA222F-EF14-4E5A-A4A5-65120E47CADE}" destId="{0D9D8D52-0F39-4FC9-8631-2BB7C2FCE86D}" srcOrd="0" destOrd="0" presId="urn:microsoft.com/office/officeart/2005/8/layout/vList2"/>
    <dgm:cxn modelId="{A2E71A25-11FC-4987-A7C3-67272A63EEF9}" type="presParOf" srcId="{2CC5808A-43A7-4120-990F-26D893F56F3F}" destId="{0D9D8D52-0F39-4FC9-8631-2BB7C2FCE86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4BCF8C-A5C6-4120-968D-A2D1CB868B89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5CD9CB5-EEDA-4AC7-9665-400881D8B92A}">
      <dgm:prSet/>
      <dgm:spPr/>
      <dgm:t>
        <a:bodyPr/>
        <a:lstStyle/>
        <a:p>
          <a:pPr rtl="0"/>
          <a:r>
            <a:rPr lang="ru-RU" dirty="0" smtClean="0"/>
            <a:t>В </a:t>
          </a:r>
          <a:r>
            <a:rPr lang="ru-RU" dirty="0" err="1" smtClean="0"/>
            <a:t>Україні</a:t>
          </a:r>
          <a:r>
            <a:rPr lang="ru-RU" dirty="0" smtClean="0"/>
            <a:t> </a:t>
          </a:r>
          <a:r>
            <a:rPr lang="ru-RU" dirty="0" err="1" smtClean="0"/>
            <a:t>налагоджено</a:t>
          </a:r>
          <a:r>
            <a:rPr lang="ru-RU" dirty="0" smtClean="0"/>
            <a:t> </a:t>
          </a:r>
          <a:r>
            <a:rPr lang="ru-RU" dirty="0" err="1" smtClean="0"/>
            <a:t>виробництво</a:t>
          </a:r>
          <a:r>
            <a:rPr lang="ru-RU" dirty="0" smtClean="0"/>
            <a:t> й </a:t>
          </a:r>
          <a:r>
            <a:rPr lang="ru-RU" dirty="0" err="1" smtClean="0"/>
            <a:t>інших</a:t>
          </a:r>
          <a:r>
            <a:rPr lang="ru-RU" dirty="0" smtClean="0"/>
            <a:t> </a:t>
          </a:r>
          <a:r>
            <a:rPr lang="ru-RU" dirty="0" err="1" smtClean="0"/>
            <a:t>кольорових</a:t>
          </a:r>
          <a:r>
            <a:rPr lang="ru-RU" dirty="0" smtClean="0"/>
            <a:t> </a:t>
          </a:r>
          <a:r>
            <a:rPr lang="ru-RU" dirty="0" err="1" smtClean="0"/>
            <a:t>металів</a:t>
          </a:r>
          <a:r>
            <a:rPr lang="ru-RU" dirty="0" smtClean="0"/>
            <a:t> – </a:t>
          </a:r>
          <a:r>
            <a:rPr lang="ru-RU" dirty="0" err="1" smtClean="0"/>
            <a:t>цирконію</a:t>
          </a:r>
          <a:r>
            <a:rPr lang="ru-RU" dirty="0" smtClean="0"/>
            <a:t>, кобальту, </a:t>
          </a:r>
          <a:r>
            <a:rPr lang="ru-RU" dirty="0" err="1" smtClean="0"/>
            <a:t>ніобію</a:t>
          </a:r>
          <a:r>
            <a:rPr lang="ru-RU" dirty="0" smtClean="0"/>
            <a:t>, </a:t>
          </a:r>
          <a:r>
            <a:rPr lang="ru-RU" dirty="0" err="1" smtClean="0"/>
            <a:t>гафнію</a:t>
          </a:r>
          <a:r>
            <a:rPr lang="ru-RU" dirty="0" smtClean="0"/>
            <a:t>.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виробляють</a:t>
          </a:r>
          <a:r>
            <a:rPr lang="ru-RU" dirty="0" smtClean="0"/>
            <a:t> у </a:t>
          </a:r>
          <a:r>
            <a:rPr lang="ru-RU" dirty="0" err="1" smtClean="0"/>
            <a:t>Києві</a:t>
          </a:r>
          <a:r>
            <a:rPr lang="ru-RU" dirty="0" smtClean="0"/>
            <a:t>, </a:t>
          </a:r>
          <a:r>
            <a:rPr lang="ru-RU" dirty="0" err="1" smtClean="0"/>
            <a:t>Одесі</a:t>
          </a:r>
          <a:r>
            <a:rPr lang="ru-RU" dirty="0" smtClean="0"/>
            <a:t>, </a:t>
          </a:r>
          <a:r>
            <a:rPr lang="ru-RU" dirty="0" err="1" smtClean="0"/>
            <a:t>Донецьку</a:t>
          </a:r>
          <a:r>
            <a:rPr lang="ru-RU" dirty="0" smtClean="0"/>
            <a:t>, </a:t>
          </a:r>
          <a:r>
            <a:rPr lang="ru-RU" dirty="0" err="1" smtClean="0"/>
            <a:t>Харкові</a:t>
          </a:r>
          <a:r>
            <a:rPr lang="ru-RU" dirty="0" smtClean="0"/>
            <a:t>. </a:t>
          </a:r>
          <a:r>
            <a:rPr lang="ru-RU" dirty="0" err="1" smtClean="0"/>
            <a:t>Нещодавно</a:t>
          </a:r>
          <a:r>
            <a:rPr lang="ru-RU" dirty="0" smtClean="0"/>
            <a:t> </a:t>
          </a:r>
          <a:r>
            <a:rPr lang="ru-RU" dirty="0" err="1" smtClean="0"/>
            <a:t>відкрито</a:t>
          </a:r>
          <a:r>
            <a:rPr lang="ru-RU" dirty="0" smtClean="0"/>
            <a:t> по </a:t>
          </a:r>
          <a:r>
            <a:rPr lang="ru-RU" dirty="0" err="1" smtClean="0"/>
            <a:t>п’ять</a:t>
          </a:r>
          <a:r>
            <a:rPr lang="ru-RU" dirty="0" smtClean="0"/>
            <a:t> </a:t>
          </a:r>
          <a:r>
            <a:rPr lang="ru-RU" dirty="0" err="1" smtClean="0"/>
            <a:t>родовищ</a:t>
          </a:r>
          <a:r>
            <a:rPr lang="ru-RU" dirty="0" smtClean="0"/>
            <a:t> золота </a:t>
          </a:r>
          <a:r>
            <a:rPr lang="ru-RU" dirty="0" err="1" smtClean="0"/>
            <a:t>промислового</a:t>
          </a:r>
          <a:r>
            <a:rPr lang="ru-RU" dirty="0" smtClean="0"/>
            <a:t> </a:t>
          </a:r>
          <a:r>
            <a:rPr lang="ru-RU" dirty="0" err="1" smtClean="0"/>
            <a:t>значення</a:t>
          </a:r>
          <a:r>
            <a:rPr lang="ru-RU" dirty="0" smtClean="0"/>
            <a:t> </a:t>
          </a:r>
          <a:r>
            <a:rPr lang="ru-RU" dirty="0" err="1" smtClean="0"/>
            <a:t>поблизу</a:t>
          </a:r>
          <a:r>
            <a:rPr lang="ru-RU" dirty="0" smtClean="0"/>
            <a:t> Кривого Рогу та в </a:t>
          </a:r>
          <a:r>
            <a:rPr lang="ru-RU" dirty="0" err="1" smtClean="0"/>
            <a:t>Донецькій</a:t>
          </a:r>
          <a:r>
            <a:rPr lang="ru-RU" dirty="0" smtClean="0"/>
            <a:t> </a:t>
          </a:r>
          <a:r>
            <a:rPr lang="ru-RU" dirty="0" err="1" smtClean="0"/>
            <a:t>області</a:t>
          </a:r>
          <a:r>
            <a:rPr lang="ru-RU" dirty="0" smtClean="0"/>
            <a:t>, а </a:t>
          </a:r>
          <a:r>
            <a:rPr lang="ru-RU" dirty="0" err="1" smtClean="0"/>
            <a:t>також</a:t>
          </a:r>
          <a:r>
            <a:rPr lang="ru-RU" dirty="0" smtClean="0"/>
            <a:t> </a:t>
          </a:r>
          <a:r>
            <a:rPr lang="ru-RU" dirty="0" err="1" smtClean="0"/>
            <a:t>невелике</a:t>
          </a:r>
          <a:r>
            <a:rPr lang="ru-RU" dirty="0" smtClean="0"/>
            <a:t> </a:t>
          </a:r>
          <a:r>
            <a:rPr lang="ru-RU" dirty="0" err="1" smtClean="0"/>
            <a:t>родовище</a:t>
          </a:r>
          <a:r>
            <a:rPr lang="ru-RU" dirty="0" smtClean="0"/>
            <a:t> у </a:t>
          </a:r>
          <a:r>
            <a:rPr lang="ru-RU" dirty="0" err="1" smtClean="0"/>
            <a:t>Закарпатській</a:t>
          </a:r>
          <a:r>
            <a:rPr lang="ru-RU" dirty="0" smtClean="0"/>
            <a:t> </a:t>
          </a:r>
          <a:r>
            <a:rPr lang="ru-RU" dirty="0" err="1" smtClean="0"/>
            <a:t>області</a:t>
          </a:r>
          <a:r>
            <a:rPr lang="ru-RU" dirty="0" smtClean="0"/>
            <a:t>. </a:t>
          </a:r>
          <a:endParaRPr lang="ru-RU" dirty="0"/>
        </a:p>
      </dgm:t>
    </dgm:pt>
    <dgm:pt modelId="{6B57F3FA-51F9-4029-91D6-C03951CE95B7}" type="parTrans" cxnId="{7EB573B1-4232-45AE-B362-B5CE7A37B94D}">
      <dgm:prSet/>
      <dgm:spPr/>
      <dgm:t>
        <a:bodyPr/>
        <a:lstStyle/>
        <a:p>
          <a:endParaRPr lang="ru-RU"/>
        </a:p>
      </dgm:t>
    </dgm:pt>
    <dgm:pt modelId="{8C0102BC-4FB6-4474-8AC1-1290C3D09DA5}" type="sibTrans" cxnId="{7EB573B1-4232-45AE-B362-B5CE7A37B94D}">
      <dgm:prSet/>
      <dgm:spPr/>
      <dgm:t>
        <a:bodyPr/>
        <a:lstStyle/>
        <a:p>
          <a:endParaRPr lang="ru-RU"/>
        </a:p>
      </dgm:t>
    </dgm:pt>
    <dgm:pt modelId="{2DA18E3A-CC5C-4B41-80D0-C16C49E30C66}" type="pres">
      <dgm:prSet presAssocID="{ED4BCF8C-A5C6-4120-968D-A2D1CB868B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D917E3-B73C-4091-B884-853763C531A4}" type="pres">
      <dgm:prSet presAssocID="{A5CD9CB5-EEDA-4AC7-9665-400881D8B92A}" presName="parentText" presStyleLbl="node1" presStyleIdx="0" presStyleCnt="1" custLinFactNeighborX="875" custLinFactNeighborY="7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0F5CA2-3A3C-4AF3-9EAD-290EB09183A1}" type="presOf" srcId="{A5CD9CB5-EEDA-4AC7-9665-400881D8B92A}" destId="{C7D917E3-B73C-4091-B884-853763C531A4}" srcOrd="0" destOrd="0" presId="urn:microsoft.com/office/officeart/2005/8/layout/vList2"/>
    <dgm:cxn modelId="{7EB573B1-4232-45AE-B362-B5CE7A37B94D}" srcId="{ED4BCF8C-A5C6-4120-968D-A2D1CB868B89}" destId="{A5CD9CB5-EEDA-4AC7-9665-400881D8B92A}" srcOrd="0" destOrd="0" parTransId="{6B57F3FA-51F9-4029-91D6-C03951CE95B7}" sibTransId="{8C0102BC-4FB6-4474-8AC1-1290C3D09DA5}"/>
    <dgm:cxn modelId="{66785CF8-2AAF-4B53-A08C-7CC6A8E83C8D}" type="presOf" srcId="{ED4BCF8C-A5C6-4120-968D-A2D1CB868B89}" destId="{2DA18E3A-CC5C-4B41-80D0-C16C49E30C66}" srcOrd="0" destOrd="0" presId="urn:microsoft.com/office/officeart/2005/8/layout/vList2"/>
    <dgm:cxn modelId="{6576FFB1-1349-4728-8CAE-1472FB57D73E}" type="presParOf" srcId="{2DA18E3A-CC5C-4B41-80D0-C16C49E30C66}" destId="{C7D917E3-B73C-4091-B884-853763C531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10FE6-2D6A-4252-92B0-965254D76951}">
      <dsp:nvSpPr>
        <dsp:cNvPr id="0" name=""/>
        <dsp:cNvSpPr/>
      </dsp:nvSpPr>
      <dsp:spPr>
        <a:xfrm>
          <a:off x="88307" y="0"/>
          <a:ext cx="8967383" cy="6858000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Розвиток</a:t>
          </a:r>
          <a:r>
            <a:rPr lang="ru-RU" sz="6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</a:t>
          </a:r>
          <a:r>
            <a:rPr lang="ru-RU" sz="6500" b="1" kern="1200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металургії</a:t>
          </a:r>
          <a:r>
            <a:rPr lang="ru-RU" sz="6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на </a:t>
          </a:r>
          <a:r>
            <a:rPr lang="ru-RU" sz="6500" b="1" kern="1200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Україні</a:t>
          </a:r>
          <a:endParaRPr lang="ru-RU" sz="65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1401550" y="1004331"/>
        <a:ext cx="6340897" cy="48493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C7D08-23D7-45CE-9629-DDFB918E30CB}">
      <dsp:nvSpPr>
        <dsp:cNvPr id="0" name=""/>
        <dsp:cNvSpPr/>
      </dsp:nvSpPr>
      <dsp:spPr>
        <a:xfrm>
          <a:off x="0" y="191184"/>
          <a:ext cx="8229600" cy="24979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За попередніми прогнозами, Україна на перспективу зможе видобувати від 15 до 25 тонн золота щороку. Для цього потрібно 800 млн. дол. інвестицій.</a:t>
          </a:r>
          <a:endParaRPr lang="ru-RU" sz="3500" kern="1200"/>
        </a:p>
      </dsp:txBody>
      <dsp:txXfrm>
        <a:off x="121940" y="313124"/>
        <a:ext cx="7985720" cy="22540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69088-46F7-4AA1-A389-C3AFFE27533F}">
      <dsp:nvSpPr>
        <dsp:cNvPr id="0" name=""/>
        <dsp:cNvSpPr/>
      </dsp:nvSpPr>
      <dsp:spPr>
        <a:xfrm>
          <a:off x="0" y="42563"/>
          <a:ext cx="8712968" cy="30302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err="1" smtClean="0"/>
            <a:t>Налагоджено</a:t>
          </a:r>
          <a:r>
            <a:rPr lang="ru-RU" sz="3500" kern="1200" dirty="0" smtClean="0"/>
            <a:t> </a:t>
          </a:r>
          <a:r>
            <a:rPr lang="ru-RU" sz="3500" kern="1200" dirty="0" err="1" smtClean="0"/>
            <a:t>випуск</a:t>
          </a:r>
          <a:r>
            <a:rPr lang="ru-RU" sz="3500" kern="1200" dirty="0" smtClean="0"/>
            <a:t> золота, </a:t>
          </a:r>
          <a:r>
            <a:rPr lang="ru-RU" sz="3500" kern="1200" dirty="0" err="1" smtClean="0"/>
            <a:t>платини</a:t>
          </a:r>
          <a:r>
            <a:rPr lang="ru-RU" sz="3500" kern="1200" dirty="0" smtClean="0"/>
            <a:t> та </a:t>
          </a:r>
          <a:r>
            <a:rPr lang="ru-RU" sz="3500" kern="1200" dirty="0" err="1" smtClean="0"/>
            <a:t>срібла</a:t>
          </a:r>
          <a:r>
            <a:rPr lang="ru-RU" sz="3500" kern="1200" dirty="0" smtClean="0"/>
            <a:t> </a:t>
          </a:r>
          <a:r>
            <a:rPr lang="ru-RU" sz="3500" kern="1200" dirty="0" err="1" smtClean="0"/>
            <a:t>із</a:t>
          </a:r>
          <a:r>
            <a:rPr lang="ru-RU" sz="3500" kern="1200" dirty="0" smtClean="0"/>
            <a:t> </a:t>
          </a:r>
          <a:r>
            <a:rPr lang="ru-RU" sz="3500" kern="1200" dirty="0" err="1" smtClean="0"/>
            <a:t>вторинної</a:t>
          </a:r>
          <a:r>
            <a:rPr lang="ru-RU" sz="3500" kern="1200" dirty="0" smtClean="0"/>
            <a:t> </a:t>
          </a:r>
          <a:r>
            <a:rPr lang="ru-RU" sz="3500" kern="1200" dirty="0" err="1" smtClean="0"/>
            <a:t>сировини</a:t>
          </a:r>
          <a:r>
            <a:rPr lang="ru-RU" sz="3500" kern="1200" dirty="0" smtClean="0"/>
            <a:t>. На </a:t>
          </a:r>
          <a:r>
            <a:rPr lang="ru-RU" sz="3500" kern="1200" dirty="0" err="1" smtClean="0"/>
            <a:t>південному</a:t>
          </a:r>
          <a:r>
            <a:rPr lang="ru-RU" sz="3500" kern="1200" dirty="0" smtClean="0"/>
            <a:t> </a:t>
          </a:r>
          <a:r>
            <a:rPr lang="ru-RU" sz="3500" kern="1200" dirty="0" err="1" smtClean="0"/>
            <a:t>машинобудівному</a:t>
          </a:r>
          <a:r>
            <a:rPr lang="ru-RU" sz="3500" kern="1200" dirty="0" smtClean="0"/>
            <a:t> </a:t>
          </a:r>
          <a:r>
            <a:rPr lang="ru-RU" sz="3500" kern="1200" dirty="0" err="1" smtClean="0"/>
            <a:t>заводі</a:t>
          </a:r>
          <a:r>
            <a:rPr lang="ru-RU" sz="3500" kern="1200" dirty="0" smtClean="0"/>
            <a:t> у </a:t>
          </a:r>
          <a:r>
            <a:rPr lang="ru-RU" sz="3500" kern="1200" dirty="0" err="1" smtClean="0"/>
            <a:t>Дніпропетровську</a:t>
          </a:r>
          <a:r>
            <a:rPr lang="ru-RU" sz="3500" kern="1200" dirty="0" smtClean="0"/>
            <a:t>, </a:t>
          </a:r>
          <a:r>
            <a:rPr lang="ru-RU" sz="3500" kern="1200" dirty="0" err="1" smtClean="0"/>
            <a:t>об’єднанні</a:t>
          </a:r>
          <a:r>
            <a:rPr lang="ru-RU" sz="3500" kern="1200" dirty="0" smtClean="0"/>
            <a:t> “</a:t>
          </a:r>
          <a:r>
            <a:rPr lang="ru-RU" sz="3500" kern="1200" dirty="0" err="1" smtClean="0"/>
            <a:t>Свема</a:t>
          </a:r>
          <a:r>
            <a:rPr lang="ru-RU" sz="3500" kern="1200" dirty="0" smtClean="0"/>
            <a:t>” у </a:t>
          </a:r>
          <a:r>
            <a:rPr lang="ru-RU" sz="3500" kern="1200" dirty="0" err="1" smtClean="0"/>
            <a:t>Шостці</a:t>
          </a:r>
          <a:r>
            <a:rPr lang="ru-RU" sz="3500" kern="1200" dirty="0" smtClean="0"/>
            <a:t>.</a:t>
          </a:r>
          <a:endParaRPr lang="ru-RU" sz="3500" kern="1200" dirty="0"/>
        </a:p>
      </dsp:txBody>
      <dsp:txXfrm>
        <a:off x="147927" y="190490"/>
        <a:ext cx="8417114" cy="27344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4F44C-67B3-4207-B77A-219A00B43E52}">
      <dsp:nvSpPr>
        <dsp:cNvPr id="0" name=""/>
        <dsp:cNvSpPr/>
      </dsp:nvSpPr>
      <dsp:spPr>
        <a:xfrm>
          <a:off x="0" y="1004968"/>
          <a:ext cx="8229600" cy="15590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smtClean="0"/>
            <a:t>Запорізький :</a:t>
          </a:r>
          <a:endParaRPr lang="ru-RU" sz="6500" kern="1200"/>
        </a:p>
      </dsp:txBody>
      <dsp:txXfrm>
        <a:off x="76105" y="1081073"/>
        <a:ext cx="8077390" cy="1406815"/>
      </dsp:txXfrm>
    </dsp:sp>
    <dsp:sp modelId="{F8471514-0D24-4FD4-BA0D-A37CD39346A6}">
      <dsp:nvSpPr>
        <dsp:cNvPr id="0" name=""/>
        <dsp:cNvSpPr/>
      </dsp:nvSpPr>
      <dsp:spPr>
        <a:xfrm>
          <a:off x="0" y="2563994"/>
          <a:ext cx="8229600" cy="262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82550" rIns="462280" bIns="82550" numCol="1" spcCol="1270" anchor="t" anchorCtr="0">
          <a:noAutofit/>
        </a:bodyPr>
        <a:lstStyle/>
        <a:p>
          <a:pPr marL="285750" lvl="1" indent="-285750" algn="l" defTabSz="2266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51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Алюміній</a:t>
          </a:r>
          <a:endParaRPr lang="ru-RU" sz="5100" kern="1200" dirty="0">
            <a:solidFill>
              <a:schemeClr val="tx2">
                <a:lumMod val="20000"/>
                <a:lumOff val="80000"/>
              </a:schemeClr>
            </a:solidFill>
          </a:endParaRPr>
        </a:p>
        <a:p>
          <a:pPr marL="285750" lvl="1" indent="-285750" algn="l" defTabSz="2266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51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Титан</a:t>
          </a:r>
          <a:endParaRPr lang="ru-RU" sz="5100" kern="1200" dirty="0">
            <a:solidFill>
              <a:schemeClr val="tx2">
                <a:lumMod val="20000"/>
                <a:lumOff val="80000"/>
              </a:schemeClr>
            </a:solidFill>
          </a:endParaRPr>
        </a:p>
        <a:p>
          <a:pPr marL="285750" lvl="1" indent="-285750" algn="l" defTabSz="2266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51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Магній</a:t>
          </a:r>
          <a:r>
            <a:rPr lang="en-US" sz="51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.</a:t>
          </a:r>
          <a:endParaRPr lang="ru-RU" sz="51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0" y="2563994"/>
        <a:ext cx="8229600" cy="26237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1E670-7666-4827-87A8-D711F6DAE006}">
      <dsp:nvSpPr>
        <dsp:cNvPr id="0" name=""/>
        <dsp:cNvSpPr/>
      </dsp:nvSpPr>
      <dsp:spPr>
        <a:xfrm>
          <a:off x="0" y="141188"/>
          <a:ext cx="8229600" cy="277055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При </a:t>
          </a:r>
          <a:r>
            <a:rPr lang="ru-RU" sz="3200" kern="1200" dirty="0" err="1" smtClean="0"/>
            <a:t>розміщенні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галузей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кольорової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металургії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обов’язково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потрібно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враховувати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екологічний</a:t>
          </a:r>
          <a:r>
            <a:rPr lang="ru-RU" sz="3200" kern="1200" dirty="0" smtClean="0"/>
            <a:t> фактор (</a:t>
          </a:r>
          <a:r>
            <a:rPr lang="ru-RU" sz="3200" kern="1200" dirty="0" err="1" smtClean="0"/>
            <a:t>галузь</a:t>
          </a:r>
          <a:r>
            <a:rPr lang="ru-RU" sz="3200" kern="1200" dirty="0" smtClean="0"/>
            <a:t> є одним з </a:t>
          </a:r>
          <a:r>
            <a:rPr lang="ru-RU" sz="3200" kern="1200" dirty="0" err="1" smtClean="0"/>
            <a:t>найбільших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забруднювачів</a:t>
          </a:r>
          <a:r>
            <a:rPr lang="ru-RU" sz="3200" kern="1200" dirty="0" smtClean="0"/>
            <a:t> природного </a:t>
          </a:r>
          <a:r>
            <a:rPr lang="ru-RU" sz="3200" kern="1200" dirty="0" err="1" smtClean="0"/>
            <a:t>середовища</a:t>
          </a:r>
          <a:r>
            <a:rPr lang="ru-RU" sz="3200" kern="1200" dirty="0" smtClean="0"/>
            <a:t> у </a:t>
          </a:r>
          <a:r>
            <a:rPr lang="ru-RU" sz="3200" kern="1200" dirty="0" err="1" smtClean="0"/>
            <a:t>промисловості</a:t>
          </a:r>
          <a:r>
            <a:rPr lang="ru-RU" sz="3200" kern="1200" dirty="0" smtClean="0"/>
            <a:t>).</a:t>
          </a:r>
          <a:endParaRPr lang="ru-RU" sz="3200" kern="1200" dirty="0"/>
        </a:p>
      </dsp:txBody>
      <dsp:txXfrm>
        <a:off x="135248" y="276436"/>
        <a:ext cx="7959104" cy="2500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58573-C4DD-4DC7-8E17-E7B66342F9A7}">
      <dsp:nvSpPr>
        <dsp:cNvPr id="0" name=""/>
        <dsp:cNvSpPr/>
      </dsp:nvSpPr>
      <dsp:spPr>
        <a:xfrm>
          <a:off x="7" y="0"/>
          <a:ext cx="9143985" cy="688252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>
              <a:solidFill>
                <a:schemeClr val="tx2"/>
              </a:solidFill>
              <a:latin typeface="Century Gothic" pitchFamily="34" charset="0"/>
            </a:rPr>
            <a:t>Кольорова</a:t>
          </a:r>
          <a:r>
            <a:rPr lang="ru-RU" sz="3200" kern="1200" dirty="0" smtClean="0">
              <a:solidFill>
                <a:schemeClr val="tx2"/>
              </a:solidFill>
              <a:latin typeface="Century Gothic" pitchFamily="34" charset="0"/>
            </a:rPr>
            <a:t> </a:t>
          </a:r>
          <a:r>
            <a:rPr lang="ru-RU" sz="3200" kern="1200" dirty="0" err="1" smtClean="0">
              <a:solidFill>
                <a:schemeClr val="tx2"/>
              </a:solidFill>
              <a:latin typeface="Century Gothic" pitchFamily="34" charset="0"/>
            </a:rPr>
            <a:t>металургія</a:t>
          </a:r>
          <a:r>
            <a:rPr lang="ru-RU" sz="3200" kern="1200" dirty="0" smtClean="0">
              <a:solidFill>
                <a:schemeClr val="tx2"/>
              </a:solidFill>
              <a:latin typeface="Century Gothic" pitchFamily="34" charset="0"/>
            </a:rPr>
            <a:t> на </a:t>
          </a:r>
          <a:r>
            <a:rPr lang="ru-RU" sz="3200" kern="1200" dirty="0" err="1" smtClean="0">
              <a:solidFill>
                <a:schemeClr val="tx2"/>
              </a:solidFill>
              <a:latin typeface="Century Gothic" pitchFamily="34" charset="0"/>
            </a:rPr>
            <a:t>Україні</a:t>
          </a:r>
          <a:r>
            <a:rPr lang="ru-RU" sz="3200" kern="1200" dirty="0" smtClean="0">
              <a:solidFill>
                <a:schemeClr val="tx2"/>
              </a:solidFill>
              <a:latin typeface="Century Gothic" pitchFamily="34" charset="0"/>
            </a:rPr>
            <a:t>, </a:t>
          </a:r>
          <a:r>
            <a:rPr lang="ru-RU" sz="3200" kern="1200" dirty="0" err="1" smtClean="0">
              <a:solidFill>
                <a:schemeClr val="tx2"/>
              </a:solidFill>
              <a:latin typeface="Century Gothic" pitchFamily="34" charset="0"/>
            </a:rPr>
            <a:t>порівняно</a:t>
          </a:r>
          <a:r>
            <a:rPr lang="ru-RU" sz="3200" kern="1200" dirty="0" smtClean="0">
              <a:solidFill>
                <a:schemeClr val="tx2"/>
              </a:solidFill>
              <a:latin typeface="Century Gothic" pitchFamily="34" charset="0"/>
            </a:rPr>
            <a:t> з </a:t>
          </a:r>
          <a:r>
            <a:rPr lang="ru-RU" sz="3200" kern="1200" dirty="0" err="1" smtClean="0">
              <a:solidFill>
                <a:schemeClr val="tx2"/>
              </a:solidFill>
              <a:latin typeface="Century Gothic" pitchFamily="34" charset="0"/>
            </a:rPr>
            <a:t>чорною</a:t>
          </a:r>
          <a:r>
            <a:rPr lang="ru-RU" sz="3200" kern="1200" dirty="0" smtClean="0">
              <a:solidFill>
                <a:schemeClr val="tx2"/>
              </a:solidFill>
              <a:latin typeface="Century Gothic" pitchFamily="34" charset="0"/>
            </a:rPr>
            <a:t>, </a:t>
          </a:r>
          <a:r>
            <a:rPr lang="ru-RU" sz="3200" kern="1200" dirty="0" err="1" smtClean="0">
              <a:solidFill>
                <a:schemeClr val="tx2"/>
              </a:solidFill>
              <a:latin typeface="Century Gothic" pitchFamily="34" charset="0"/>
            </a:rPr>
            <a:t>менш</a:t>
          </a:r>
          <a:r>
            <a:rPr lang="ru-RU" sz="3200" kern="1200" dirty="0" smtClean="0">
              <a:solidFill>
                <a:schemeClr val="tx2"/>
              </a:solidFill>
              <a:latin typeface="Century Gothic" pitchFamily="34" charset="0"/>
            </a:rPr>
            <a:t> </a:t>
          </a:r>
          <a:r>
            <a:rPr lang="ru-RU" sz="3200" kern="1200" dirty="0" err="1" smtClean="0">
              <a:solidFill>
                <a:schemeClr val="tx2"/>
              </a:solidFill>
              <a:latin typeface="Century Gothic" pitchFamily="34" charset="0"/>
            </a:rPr>
            <a:t>розвинена</a:t>
          </a:r>
          <a:r>
            <a:rPr lang="ru-RU" sz="3200" kern="1200" dirty="0" smtClean="0">
              <a:solidFill>
                <a:schemeClr val="tx2"/>
              </a:solidFill>
              <a:latin typeface="Century Gothic" pitchFamily="34" charset="0"/>
            </a:rPr>
            <a:t>, в першу </a:t>
          </a:r>
          <a:r>
            <a:rPr lang="ru-RU" sz="3200" kern="1200" dirty="0" err="1" smtClean="0">
              <a:solidFill>
                <a:schemeClr val="tx2"/>
              </a:solidFill>
              <a:latin typeface="Century Gothic" pitchFamily="34" charset="0"/>
            </a:rPr>
            <a:t>чергу</a:t>
          </a:r>
          <a:r>
            <a:rPr lang="ru-RU" sz="3200" kern="1200" dirty="0" smtClean="0">
              <a:solidFill>
                <a:schemeClr val="tx2"/>
              </a:solidFill>
              <a:latin typeface="Century Gothic" pitchFamily="34" charset="0"/>
            </a:rPr>
            <a:t> через </a:t>
          </a:r>
          <a:r>
            <a:rPr lang="ru-RU" sz="3200" kern="1200" dirty="0" err="1" smtClean="0">
              <a:solidFill>
                <a:schemeClr val="tx2"/>
              </a:solidFill>
              <a:latin typeface="Century Gothic" pitchFamily="34" charset="0"/>
            </a:rPr>
            <a:t>відсутність</a:t>
          </a:r>
          <a:r>
            <a:rPr lang="ru-RU" sz="3200" kern="1200" dirty="0" smtClean="0">
              <a:solidFill>
                <a:schemeClr val="tx2"/>
              </a:solidFill>
              <a:latin typeface="Century Gothic" pitchFamily="34" charset="0"/>
            </a:rPr>
            <a:t> </a:t>
          </a:r>
          <a:r>
            <a:rPr lang="ru-RU" sz="3200" kern="1200" dirty="0" err="1" smtClean="0">
              <a:solidFill>
                <a:schemeClr val="tx2"/>
              </a:solidFill>
              <a:latin typeface="Century Gothic" pitchFamily="34" charset="0"/>
            </a:rPr>
            <a:t>розвіданих</a:t>
          </a:r>
          <a:r>
            <a:rPr lang="ru-RU" sz="3200" kern="1200" dirty="0" smtClean="0">
              <a:solidFill>
                <a:schemeClr val="tx2"/>
              </a:solidFill>
              <a:latin typeface="Century Gothic" pitchFamily="34" charset="0"/>
            </a:rPr>
            <a:t> до </a:t>
          </a:r>
          <a:r>
            <a:rPr lang="ru-RU" sz="3200" kern="1200" dirty="0" err="1" smtClean="0">
              <a:solidFill>
                <a:schemeClr val="tx2"/>
              </a:solidFill>
              <a:latin typeface="Century Gothic" pitchFamily="34" charset="0"/>
            </a:rPr>
            <a:t>промислових</a:t>
          </a:r>
          <a:r>
            <a:rPr lang="ru-RU" sz="3200" kern="1200" dirty="0" smtClean="0">
              <a:solidFill>
                <a:schemeClr val="tx2"/>
              </a:solidFill>
              <a:latin typeface="Century Gothic" pitchFamily="34" charset="0"/>
            </a:rPr>
            <a:t> </a:t>
          </a:r>
          <a:r>
            <a:rPr lang="ru-RU" sz="3200" kern="1200" dirty="0" err="1" smtClean="0">
              <a:solidFill>
                <a:schemeClr val="tx2"/>
              </a:solidFill>
              <a:latin typeface="Century Gothic" pitchFamily="34" charset="0"/>
            </a:rPr>
            <a:t>категорій</a:t>
          </a:r>
          <a:r>
            <a:rPr lang="ru-RU" sz="3200" kern="1200" dirty="0" smtClean="0">
              <a:solidFill>
                <a:schemeClr val="tx2"/>
              </a:solidFill>
              <a:latin typeface="Century Gothic" pitchFamily="34" charset="0"/>
            </a:rPr>
            <a:t> </a:t>
          </a:r>
          <a:r>
            <a:rPr lang="ru-RU" sz="3200" kern="1200" dirty="0" err="1" smtClean="0">
              <a:solidFill>
                <a:schemeClr val="tx2"/>
              </a:solidFill>
              <a:latin typeface="Century Gothic" pitchFamily="34" charset="0"/>
            </a:rPr>
            <a:t>сировинних</a:t>
          </a:r>
          <a:r>
            <a:rPr lang="ru-RU" sz="3200" kern="1200" dirty="0" smtClean="0">
              <a:solidFill>
                <a:schemeClr val="tx2"/>
              </a:solidFill>
              <a:latin typeface="Century Gothic" pitchFamily="34" charset="0"/>
            </a:rPr>
            <a:t> </a:t>
          </a:r>
          <a:r>
            <a:rPr lang="ru-RU" sz="3200" kern="1200" dirty="0" err="1" smtClean="0">
              <a:solidFill>
                <a:schemeClr val="tx2"/>
              </a:solidFill>
              <a:latin typeface="Century Gothic" pitchFamily="34" charset="0"/>
            </a:rPr>
            <a:t>ресурсів</a:t>
          </a:r>
          <a:r>
            <a:rPr lang="ru-RU" sz="3200" kern="1200" dirty="0" smtClean="0">
              <a:solidFill>
                <a:schemeClr val="tx2"/>
              </a:solidFill>
              <a:latin typeface="Century Gothic" pitchFamily="34" charset="0"/>
            </a:rPr>
            <a:t>. У </a:t>
          </a:r>
          <a:r>
            <a:rPr lang="ru-RU" sz="3200" kern="1200" dirty="0" err="1" smtClean="0">
              <a:solidFill>
                <a:schemeClr val="tx2"/>
              </a:solidFill>
              <a:latin typeface="Century Gothic" pitchFamily="34" charset="0"/>
            </a:rPr>
            <a:t>добу</a:t>
          </a:r>
          <a:r>
            <a:rPr lang="ru-RU" sz="3200" kern="1200" dirty="0" smtClean="0">
              <a:solidFill>
                <a:schemeClr val="tx2"/>
              </a:solidFill>
              <a:latin typeface="Century Gothic" pitchFamily="34" charset="0"/>
            </a:rPr>
            <a:t> НТР </a:t>
          </a:r>
          <a:r>
            <a:rPr lang="ru-RU" sz="3200" kern="1200" dirty="0" err="1" smtClean="0">
              <a:solidFill>
                <a:schemeClr val="tx2"/>
              </a:solidFill>
              <a:latin typeface="Century Gothic" pitchFamily="34" charset="0"/>
            </a:rPr>
            <a:t>кольорові</a:t>
          </a:r>
          <a:r>
            <a:rPr lang="ru-RU" sz="3200" kern="1200" dirty="0" smtClean="0">
              <a:solidFill>
                <a:schemeClr val="tx2"/>
              </a:solidFill>
              <a:latin typeface="Century Gothic" pitchFamily="34" charset="0"/>
            </a:rPr>
            <a:t> метали </a:t>
          </a:r>
          <a:r>
            <a:rPr lang="ru-RU" sz="3200" kern="1200" dirty="0" err="1" smtClean="0">
              <a:solidFill>
                <a:schemeClr val="tx2"/>
              </a:solidFill>
              <a:latin typeface="Century Gothic" pitchFamily="34" charset="0"/>
            </a:rPr>
            <a:t>посідають</a:t>
          </a:r>
          <a:r>
            <a:rPr lang="ru-RU" sz="3200" kern="1200" dirty="0" smtClean="0">
              <a:solidFill>
                <a:schemeClr val="tx2"/>
              </a:solidFill>
              <a:latin typeface="Century Gothic" pitchFamily="34" charset="0"/>
            </a:rPr>
            <a:t> </a:t>
          </a:r>
          <a:r>
            <a:rPr lang="ru-RU" sz="3200" kern="1200" dirty="0" err="1" smtClean="0">
              <a:solidFill>
                <a:schemeClr val="tx2"/>
              </a:solidFill>
              <a:latin typeface="Century Gothic" pitchFamily="34" charset="0"/>
            </a:rPr>
            <a:t>особливе</a:t>
          </a:r>
          <a:r>
            <a:rPr lang="ru-RU" sz="3200" kern="1200" dirty="0" smtClean="0">
              <a:solidFill>
                <a:schemeClr val="tx2"/>
              </a:solidFill>
              <a:latin typeface="Century Gothic" pitchFamily="34" charset="0"/>
            </a:rPr>
            <a:t> </a:t>
          </a:r>
          <a:r>
            <a:rPr lang="ru-RU" sz="3200" kern="1200" dirty="0" err="1" smtClean="0">
              <a:solidFill>
                <a:schemeClr val="tx2"/>
              </a:solidFill>
              <a:latin typeface="Century Gothic" pitchFamily="34" charset="0"/>
            </a:rPr>
            <a:t>місце</a:t>
          </a:r>
          <a:r>
            <a:rPr lang="ru-RU" sz="3200" kern="1200" dirty="0" smtClean="0">
              <a:solidFill>
                <a:schemeClr val="tx2"/>
              </a:solidFill>
              <a:latin typeface="Century Gothic" pitchFamily="34" charset="0"/>
            </a:rPr>
            <a:t> </a:t>
          </a:r>
          <a:r>
            <a:rPr lang="ru-RU" sz="3200" kern="1200" dirty="0" err="1" smtClean="0">
              <a:solidFill>
                <a:schemeClr val="tx2"/>
              </a:solidFill>
              <a:latin typeface="Century Gothic" pitchFamily="34" charset="0"/>
            </a:rPr>
            <a:t>серед</a:t>
          </a:r>
          <a:r>
            <a:rPr lang="ru-RU" sz="3200" kern="1200" dirty="0" smtClean="0">
              <a:solidFill>
                <a:schemeClr val="tx2"/>
              </a:solidFill>
              <a:latin typeface="Century Gothic" pitchFamily="34" charset="0"/>
            </a:rPr>
            <a:t> </a:t>
          </a:r>
          <a:r>
            <a:rPr lang="ru-RU" sz="3200" kern="1200" dirty="0" err="1" smtClean="0">
              <a:solidFill>
                <a:schemeClr val="tx2"/>
              </a:solidFill>
              <a:latin typeface="Century Gothic" pitchFamily="34" charset="0"/>
            </a:rPr>
            <a:t>мінеральних</a:t>
          </a:r>
          <a:r>
            <a:rPr lang="ru-RU" sz="3200" kern="1200" dirty="0" smtClean="0">
              <a:solidFill>
                <a:schemeClr val="tx2"/>
              </a:solidFill>
              <a:latin typeface="Century Gothic" pitchFamily="34" charset="0"/>
            </a:rPr>
            <a:t> </a:t>
          </a:r>
          <a:r>
            <a:rPr lang="ru-RU" sz="3200" kern="1200" dirty="0" err="1" smtClean="0">
              <a:solidFill>
                <a:schemeClr val="tx2"/>
              </a:solidFill>
              <a:latin typeface="Century Gothic" pitchFamily="34" charset="0"/>
            </a:rPr>
            <a:t>ресурсів</a:t>
          </a:r>
          <a:r>
            <a:rPr lang="ru-RU" sz="3200" kern="1200" dirty="0" smtClean="0">
              <a:solidFill>
                <a:schemeClr val="tx2"/>
              </a:solidFill>
              <a:latin typeface="Century Gothic" pitchFamily="34" charset="0"/>
            </a:rPr>
            <a:t>.</a:t>
          </a:r>
          <a:endParaRPr lang="ru-RU" sz="3200" kern="1200" dirty="0">
            <a:solidFill>
              <a:schemeClr val="tx2"/>
            </a:solidFill>
            <a:latin typeface="Century Gothic" pitchFamily="34" charset="0"/>
          </a:endParaRPr>
        </a:p>
      </dsp:txBody>
      <dsp:txXfrm>
        <a:off x="1339113" y="1007922"/>
        <a:ext cx="6465773" cy="48666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3CCD6-FD36-4A04-8275-54AB9CF4BFF1}">
      <dsp:nvSpPr>
        <dsp:cNvPr id="0" name=""/>
        <dsp:cNvSpPr/>
      </dsp:nvSpPr>
      <dsp:spPr>
        <a:xfrm rot="5400000">
          <a:off x="3444862" y="197301"/>
          <a:ext cx="4666118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200" kern="1200" smtClean="0">
              <a:solidFill>
                <a:schemeClr val="tx2"/>
              </a:solidFill>
            </a:rPr>
            <a:t>Алюмінієва; </a:t>
          </a:r>
          <a:endParaRPr lang="ru-RU" sz="4200" kern="1200">
            <a:solidFill>
              <a:schemeClr val="tx2"/>
            </a:solidFill>
          </a:endParaRPr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200" kern="1200" smtClean="0">
              <a:solidFill>
                <a:schemeClr val="tx2"/>
              </a:solidFill>
            </a:rPr>
            <a:t>Цинкова; </a:t>
          </a:r>
          <a:endParaRPr lang="ru-RU" sz="4200" kern="1200">
            <a:solidFill>
              <a:schemeClr val="tx2"/>
            </a:solidFill>
          </a:endParaRPr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200" kern="1200" smtClean="0">
              <a:solidFill>
                <a:schemeClr val="tx2"/>
              </a:solidFill>
            </a:rPr>
            <a:t>Магнієва; </a:t>
          </a:r>
          <a:endParaRPr lang="ru-RU" sz="4200" kern="1200">
            <a:solidFill>
              <a:schemeClr val="tx2"/>
            </a:solidFill>
          </a:endParaRPr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200" kern="1200" smtClean="0">
              <a:solidFill>
                <a:schemeClr val="tx2"/>
              </a:solidFill>
            </a:rPr>
            <a:t>Титанова; </a:t>
          </a:r>
          <a:endParaRPr lang="ru-RU" sz="4200" kern="1200">
            <a:solidFill>
              <a:schemeClr val="tx2"/>
            </a:solidFill>
          </a:endParaRPr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200" kern="1200" smtClean="0">
              <a:solidFill>
                <a:schemeClr val="tx2"/>
              </a:solidFill>
            </a:rPr>
            <a:t>Ртутна; </a:t>
          </a:r>
          <a:endParaRPr lang="ru-RU" sz="4200" kern="1200">
            <a:solidFill>
              <a:schemeClr val="tx2"/>
            </a:solidFill>
          </a:endParaRPr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200" kern="1200" dirty="0" err="1" smtClean="0">
              <a:solidFill>
                <a:schemeClr val="tx2"/>
              </a:solidFill>
            </a:rPr>
            <a:t>Феронікелева</a:t>
          </a:r>
          <a:r>
            <a:rPr lang="ru-RU" sz="4200" kern="1200" dirty="0" smtClean="0">
              <a:solidFill>
                <a:schemeClr val="tx2"/>
              </a:solidFill>
            </a:rPr>
            <a:t>.</a:t>
          </a:r>
          <a:endParaRPr lang="ru-RU" sz="4200" kern="1200" dirty="0">
            <a:solidFill>
              <a:schemeClr val="tx2"/>
            </a:solidFill>
          </a:endParaRPr>
        </a:p>
      </dsp:txBody>
      <dsp:txXfrm rot="-5400000">
        <a:off x="3058900" y="811045"/>
        <a:ext cx="5210263" cy="4210556"/>
      </dsp:txXfrm>
    </dsp:sp>
    <dsp:sp modelId="{08BE94D8-B267-4C82-B010-DFDD6CAC1CBA}">
      <dsp:nvSpPr>
        <dsp:cNvPr id="0" name=""/>
        <dsp:cNvSpPr/>
      </dsp:nvSpPr>
      <dsp:spPr>
        <a:xfrm>
          <a:off x="0" y="0"/>
          <a:ext cx="3058899" cy="583264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err="1" smtClean="0">
              <a:solidFill>
                <a:schemeClr val="bg1"/>
              </a:solidFill>
            </a:rPr>
            <a:t>Провідними</a:t>
          </a:r>
          <a:r>
            <a:rPr lang="ru-RU" sz="3700" kern="1200" dirty="0" smtClean="0">
              <a:solidFill>
                <a:schemeClr val="bg1"/>
              </a:solidFill>
            </a:rPr>
            <a:t> </a:t>
          </a:r>
          <a:r>
            <a:rPr lang="ru-RU" sz="3700" kern="1200" dirty="0" err="1" smtClean="0">
              <a:solidFill>
                <a:schemeClr val="bg1"/>
              </a:solidFill>
            </a:rPr>
            <a:t>галузями</a:t>
          </a:r>
          <a:r>
            <a:rPr lang="ru-RU" sz="3700" kern="1200" dirty="0" smtClean="0">
              <a:solidFill>
                <a:schemeClr val="bg1"/>
              </a:solidFill>
            </a:rPr>
            <a:t> </a:t>
          </a:r>
          <a:r>
            <a:rPr lang="ru-RU" sz="3700" kern="1200" dirty="0" err="1" smtClean="0">
              <a:solidFill>
                <a:schemeClr val="bg1"/>
              </a:solidFill>
            </a:rPr>
            <a:t>кольорової</a:t>
          </a:r>
          <a:r>
            <a:rPr lang="ru-RU" sz="3700" kern="1200" dirty="0" smtClean="0">
              <a:solidFill>
                <a:schemeClr val="bg1"/>
              </a:solidFill>
            </a:rPr>
            <a:t> </a:t>
          </a:r>
          <a:r>
            <a:rPr lang="ru-RU" sz="3700" kern="1200" dirty="0" err="1" smtClean="0">
              <a:solidFill>
                <a:schemeClr val="bg1"/>
              </a:solidFill>
            </a:rPr>
            <a:t>металургії</a:t>
          </a:r>
          <a:r>
            <a:rPr lang="ru-RU" sz="3700" kern="1200" dirty="0" smtClean="0">
              <a:solidFill>
                <a:schemeClr val="bg1"/>
              </a:solidFill>
            </a:rPr>
            <a:t> є:</a:t>
          </a:r>
          <a:endParaRPr lang="ru-RU" sz="3700" kern="1200" dirty="0">
            <a:solidFill>
              <a:schemeClr val="bg1"/>
            </a:solidFill>
          </a:endParaRPr>
        </a:p>
      </dsp:txBody>
      <dsp:txXfrm>
        <a:off x="149323" y="149323"/>
        <a:ext cx="2760253" cy="5534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FE8DA-6AB2-4642-8065-C6BA79E26D60}">
      <dsp:nvSpPr>
        <dsp:cNvPr id="0" name=""/>
        <dsp:cNvSpPr/>
      </dsp:nvSpPr>
      <dsp:spPr>
        <a:xfrm>
          <a:off x="0" y="342485"/>
          <a:ext cx="8435280" cy="320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У </a:t>
          </a:r>
          <a:r>
            <a:rPr lang="ru-RU" sz="3700" kern="1200" dirty="0" err="1" smtClean="0"/>
            <a:t>структурі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виробництва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кольорових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металів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України</a:t>
          </a:r>
          <a:r>
            <a:rPr lang="ru-RU" sz="3700" kern="1200" dirty="0" smtClean="0"/>
            <a:t> </a:t>
          </a:r>
          <a:r>
            <a:rPr lang="ru-RU" sz="3700" b="1" kern="1200" dirty="0" smtClean="0"/>
            <a:t>ПЕРШЕ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місце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посідає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алюмінієва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промисловість</a:t>
          </a:r>
          <a:r>
            <a:rPr lang="ru-RU" sz="3700" kern="1200" dirty="0" smtClean="0"/>
            <a:t>, яка </a:t>
          </a:r>
          <a:r>
            <a:rPr lang="ru-RU" sz="3700" kern="1200" dirty="0" err="1" smtClean="0"/>
            <a:t>працює</a:t>
          </a:r>
          <a:r>
            <a:rPr lang="ru-RU" sz="3700" kern="1200" dirty="0" smtClean="0"/>
            <a:t> на </a:t>
          </a:r>
          <a:r>
            <a:rPr lang="ru-RU" sz="3700" kern="1200" dirty="0" err="1" smtClean="0"/>
            <a:t>довізних</a:t>
          </a:r>
          <a:r>
            <a:rPr lang="ru-RU" sz="3700" kern="1200" dirty="0" smtClean="0"/>
            <a:t> бокситах і </a:t>
          </a:r>
          <a:r>
            <a:rPr lang="ru-RU" sz="3700" kern="1200" dirty="0" err="1" smtClean="0"/>
            <a:t>складається</a:t>
          </a:r>
          <a:r>
            <a:rPr lang="ru-RU" sz="3700" kern="1200" dirty="0" smtClean="0"/>
            <a:t> з </a:t>
          </a:r>
          <a:r>
            <a:rPr lang="ru-RU" sz="3700" kern="1200" dirty="0" err="1" smtClean="0"/>
            <a:t>виробництва</a:t>
          </a:r>
          <a:r>
            <a:rPr lang="ru-RU" sz="3700" kern="1200" dirty="0" smtClean="0"/>
            <a:t> глинозему та </a:t>
          </a:r>
          <a:r>
            <a:rPr lang="ru-RU" sz="3700" kern="1200" dirty="0" err="1" smtClean="0"/>
            <a:t>алюмінію</a:t>
          </a:r>
          <a:r>
            <a:rPr lang="ru-RU" sz="3700" kern="1200" dirty="0" smtClean="0"/>
            <a:t>. </a:t>
          </a:r>
          <a:endParaRPr lang="ru-RU" sz="3700" kern="1200" dirty="0"/>
        </a:p>
      </dsp:txBody>
      <dsp:txXfrm>
        <a:off x="156380" y="498865"/>
        <a:ext cx="8122520" cy="28907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8BF6B-979B-4886-9E7F-F82D92A45C59}">
      <dsp:nvSpPr>
        <dsp:cNvPr id="0" name=""/>
        <dsp:cNvSpPr/>
      </dsp:nvSpPr>
      <dsp:spPr>
        <a:xfrm rot="10800000">
          <a:off x="2008007" y="1852"/>
          <a:ext cx="6080760" cy="1905550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40295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 </a:t>
          </a:r>
          <a:r>
            <a:rPr lang="ru-RU" sz="2400" kern="1200" dirty="0" err="1" smtClean="0"/>
            <a:t>Свердловську</a:t>
          </a:r>
          <a:r>
            <a:rPr lang="ru-RU" sz="2400" kern="1200" dirty="0" smtClean="0"/>
            <a:t> (</a:t>
          </a:r>
          <a:r>
            <a:rPr lang="ru-RU" sz="2400" kern="1200" dirty="0" err="1" smtClean="0"/>
            <a:t>Луганська</a:t>
          </a:r>
          <a:r>
            <a:rPr lang="ru-RU" sz="2400" kern="1200" dirty="0" smtClean="0"/>
            <a:t> обл.) </a:t>
          </a:r>
          <a:r>
            <a:rPr lang="ru-RU" sz="2400" kern="1200" dirty="0" err="1" smtClean="0"/>
            <a:t>виробляють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алюмінієві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сплави</a:t>
          </a:r>
          <a:r>
            <a:rPr lang="ru-RU" sz="2400" kern="1200" dirty="0" smtClean="0"/>
            <a:t>.</a:t>
          </a:r>
          <a:br>
            <a:rPr lang="ru-RU" sz="2400" kern="1200" dirty="0" smtClean="0"/>
          </a:br>
          <a:endParaRPr lang="ru-RU" sz="2400" kern="1200" dirty="0"/>
        </a:p>
      </dsp:txBody>
      <dsp:txXfrm rot="10800000">
        <a:off x="2484394" y="1852"/>
        <a:ext cx="5604373" cy="1905550"/>
      </dsp:txXfrm>
    </dsp:sp>
    <dsp:sp modelId="{E7713B46-89D0-4002-A750-403437C5B857}">
      <dsp:nvSpPr>
        <dsp:cNvPr id="0" name=""/>
        <dsp:cNvSpPr/>
      </dsp:nvSpPr>
      <dsp:spPr>
        <a:xfrm>
          <a:off x="1055232" y="1852"/>
          <a:ext cx="1905550" cy="19055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915EC59-F5EA-41AD-B04B-0E0184C535D2}">
      <dsp:nvSpPr>
        <dsp:cNvPr id="0" name=""/>
        <dsp:cNvSpPr/>
      </dsp:nvSpPr>
      <dsp:spPr>
        <a:xfrm rot="10800000">
          <a:off x="2008007" y="2476224"/>
          <a:ext cx="6080760" cy="1905550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40295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На Донбасі (електроенергетичний фактор) з імпортної сировини виплавляють цинк (центром є м. Костянтинівка, Донецька обл.). </a:t>
          </a:r>
          <a:endParaRPr lang="ru-RU" sz="2400" kern="1200"/>
        </a:p>
      </dsp:txBody>
      <dsp:txXfrm rot="10800000">
        <a:off x="2484394" y="2476224"/>
        <a:ext cx="5604373" cy="1905550"/>
      </dsp:txXfrm>
    </dsp:sp>
    <dsp:sp modelId="{2B926359-9690-44D4-AE11-EB8DD8CE2EC3}">
      <dsp:nvSpPr>
        <dsp:cNvPr id="0" name=""/>
        <dsp:cNvSpPr/>
      </dsp:nvSpPr>
      <dsp:spPr>
        <a:xfrm>
          <a:off x="1055232" y="2476224"/>
          <a:ext cx="1905550" cy="190555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1036802-7294-4370-A83E-4A09301EB7E4}">
      <dsp:nvSpPr>
        <dsp:cNvPr id="0" name=""/>
        <dsp:cNvSpPr/>
      </dsp:nvSpPr>
      <dsp:spPr>
        <a:xfrm rot="10800000">
          <a:off x="2008007" y="4950596"/>
          <a:ext cx="6080760" cy="1905550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40295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Також виробляють свинець, мідний і латунний прокат (м. Артемівськ, Донецька обл.).</a:t>
          </a:r>
          <a:endParaRPr lang="ru-RU" sz="2400" kern="1200"/>
        </a:p>
      </dsp:txBody>
      <dsp:txXfrm rot="10800000">
        <a:off x="2484394" y="4950596"/>
        <a:ext cx="5604373" cy="1905550"/>
      </dsp:txXfrm>
    </dsp:sp>
    <dsp:sp modelId="{4FC53D63-0EF2-4ABC-88B1-BADFE4BC4B69}">
      <dsp:nvSpPr>
        <dsp:cNvPr id="0" name=""/>
        <dsp:cNvSpPr/>
      </dsp:nvSpPr>
      <dsp:spPr>
        <a:xfrm>
          <a:off x="1055232" y="4950596"/>
          <a:ext cx="1905550" cy="190555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3C658-F004-4C39-9C0F-900550B0C2A5}">
      <dsp:nvSpPr>
        <dsp:cNvPr id="0" name=""/>
        <dsp:cNvSpPr/>
      </dsp:nvSpPr>
      <dsp:spPr>
        <a:xfrm>
          <a:off x="0" y="235271"/>
          <a:ext cx="8229600" cy="29858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Титано-магнієва промисловість має власну сировинну базу: калійно-магнієві солі Прикарпаття (у Стебнику, Калуші), мілководні водоймища Приазов’я і Причорномор’я (Сиваш) та ільмініти Придніпров’я. Потужний титано-магнієвий комбінат працює у Запоріжжі.</a:t>
          </a:r>
          <a:endParaRPr lang="ru-RU" sz="2900" kern="1200"/>
        </a:p>
      </dsp:txBody>
      <dsp:txXfrm>
        <a:off x="145757" y="381028"/>
        <a:ext cx="7938086" cy="26943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BE39B-B7AA-4597-B93C-5ADD37DE4BFC}">
      <dsp:nvSpPr>
        <dsp:cNvPr id="0" name=""/>
        <dsp:cNvSpPr/>
      </dsp:nvSpPr>
      <dsp:spPr>
        <a:xfrm>
          <a:off x="0" y="234627"/>
          <a:ext cx="8229600" cy="29437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Виробництво ртуті з місцевих покладів кіновару – давня спеціалізація Донецької області (м. Микитівка). Нещодавно створено Закарпатський розвідувально-експлуатаційний ртутний комбінат.</a:t>
          </a:r>
          <a:endParaRPr lang="ru-RU" sz="3400" kern="1200"/>
        </a:p>
      </dsp:txBody>
      <dsp:txXfrm>
        <a:off x="143701" y="378328"/>
        <a:ext cx="7942198" cy="26563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D52-0F39-4FC9-8631-2BB7C2FCE86D}">
      <dsp:nvSpPr>
        <dsp:cNvPr id="0" name=""/>
        <dsp:cNvSpPr/>
      </dsp:nvSpPr>
      <dsp:spPr>
        <a:xfrm>
          <a:off x="0" y="23199"/>
          <a:ext cx="8496944" cy="20779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Побузький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нікелевий</a:t>
          </a:r>
          <a:r>
            <a:rPr lang="ru-RU" sz="2400" kern="1200" dirty="0" smtClean="0"/>
            <a:t> завод (</a:t>
          </a:r>
          <a:r>
            <a:rPr lang="ru-RU" sz="2400" kern="1200" dirty="0" err="1" smtClean="0"/>
            <a:t>Кіровоградська</a:t>
          </a:r>
          <a:r>
            <a:rPr lang="ru-RU" sz="2400" kern="1200" dirty="0" smtClean="0"/>
            <a:t> обл.) </a:t>
          </a:r>
          <a:r>
            <a:rPr lang="ru-RU" sz="2400" kern="1200" dirty="0" err="1" smtClean="0"/>
            <a:t>переробляє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місцеві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окислені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залізно-нікелеві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руди</a:t>
          </a:r>
          <a:r>
            <a:rPr lang="ru-RU" sz="2400" kern="1200" dirty="0" smtClean="0"/>
            <a:t>. </a:t>
          </a:r>
          <a:r>
            <a:rPr lang="ru-RU" sz="2400" kern="1200" dirty="0" err="1" smtClean="0"/>
            <a:t>Основна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його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продукція</a:t>
          </a:r>
          <a:r>
            <a:rPr lang="ru-RU" sz="2400" kern="1200" dirty="0" smtClean="0"/>
            <a:t> – </a:t>
          </a:r>
          <a:r>
            <a:rPr lang="ru-RU" sz="2400" kern="1200" dirty="0" err="1" smtClean="0"/>
            <a:t>нікель</a:t>
          </a:r>
          <a:r>
            <a:rPr lang="ru-RU" sz="2400" kern="1200" dirty="0" smtClean="0"/>
            <a:t> і </a:t>
          </a:r>
          <a:r>
            <a:rPr lang="ru-RU" sz="2400" kern="1200" dirty="0" err="1" smtClean="0"/>
            <a:t>феронікель</a:t>
          </a:r>
          <a:r>
            <a:rPr lang="ru-RU" sz="2400" kern="1200" dirty="0" smtClean="0"/>
            <a:t> – </a:t>
          </a:r>
          <a:r>
            <a:rPr lang="ru-RU" sz="2400" kern="1200" dirty="0" err="1" smtClean="0"/>
            <a:t>використовується</a:t>
          </a:r>
          <a:r>
            <a:rPr lang="ru-RU" sz="2400" kern="1200" dirty="0" smtClean="0"/>
            <a:t> на </a:t>
          </a:r>
          <a:r>
            <a:rPr lang="ru-RU" sz="2400" kern="1200" dirty="0" err="1" smtClean="0"/>
            <a:t>металургійних</a:t>
          </a:r>
          <a:r>
            <a:rPr lang="ru-RU" sz="2400" kern="1200" dirty="0" smtClean="0"/>
            <a:t> і </a:t>
          </a:r>
          <a:r>
            <a:rPr lang="ru-RU" sz="2400" kern="1200" dirty="0" err="1" smtClean="0"/>
            <a:t>машинобудівних</a:t>
          </a:r>
          <a:r>
            <a:rPr lang="ru-RU" sz="2400" kern="1200" dirty="0" smtClean="0"/>
            <a:t> заводах </a:t>
          </a:r>
          <a:r>
            <a:rPr lang="ru-RU" sz="2400" kern="1200" dirty="0" err="1" smtClean="0"/>
            <a:t>Придніпров’я</a:t>
          </a:r>
          <a:r>
            <a:rPr lang="ru-RU" sz="2400" kern="1200" dirty="0" smtClean="0"/>
            <a:t> і </a:t>
          </a:r>
          <a:r>
            <a:rPr lang="ru-RU" sz="2400" kern="1200" dirty="0" err="1" smtClean="0"/>
            <a:t>Донбасу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101436" y="124635"/>
        <a:ext cx="8294072" cy="18750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917E3-B73C-4091-B884-853763C531A4}">
      <dsp:nvSpPr>
        <dsp:cNvPr id="0" name=""/>
        <dsp:cNvSpPr/>
      </dsp:nvSpPr>
      <dsp:spPr>
        <a:xfrm>
          <a:off x="0" y="72014"/>
          <a:ext cx="8229600" cy="2925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 </a:t>
          </a:r>
          <a:r>
            <a:rPr lang="ru-RU" sz="2500" kern="1200" dirty="0" err="1" smtClean="0"/>
            <a:t>Україні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налагоджено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виробництво</a:t>
          </a:r>
          <a:r>
            <a:rPr lang="ru-RU" sz="2500" kern="1200" dirty="0" smtClean="0"/>
            <a:t> й </a:t>
          </a:r>
          <a:r>
            <a:rPr lang="ru-RU" sz="2500" kern="1200" dirty="0" err="1" smtClean="0"/>
            <a:t>інших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кольорових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металів</a:t>
          </a:r>
          <a:r>
            <a:rPr lang="ru-RU" sz="2500" kern="1200" dirty="0" smtClean="0"/>
            <a:t> – </a:t>
          </a:r>
          <a:r>
            <a:rPr lang="ru-RU" sz="2500" kern="1200" dirty="0" err="1" smtClean="0"/>
            <a:t>цирконію</a:t>
          </a:r>
          <a:r>
            <a:rPr lang="ru-RU" sz="2500" kern="1200" dirty="0" smtClean="0"/>
            <a:t>, кобальту, </a:t>
          </a:r>
          <a:r>
            <a:rPr lang="ru-RU" sz="2500" kern="1200" dirty="0" err="1" smtClean="0"/>
            <a:t>ніобію</a:t>
          </a:r>
          <a:r>
            <a:rPr lang="ru-RU" sz="2500" kern="1200" dirty="0" smtClean="0"/>
            <a:t>, </a:t>
          </a:r>
          <a:r>
            <a:rPr lang="ru-RU" sz="2500" kern="1200" dirty="0" err="1" smtClean="0"/>
            <a:t>гафнію</a:t>
          </a:r>
          <a:r>
            <a:rPr lang="ru-RU" sz="2500" kern="1200" dirty="0" smtClean="0"/>
            <a:t>. </a:t>
          </a:r>
          <a:r>
            <a:rPr lang="ru-RU" sz="2500" kern="1200" dirty="0" err="1" smtClean="0"/>
            <a:t>Їх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виробляють</a:t>
          </a:r>
          <a:r>
            <a:rPr lang="ru-RU" sz="2500" kern="1200" dirty="0" smtClean="0"/>
            <a:t> у </a:t>
          </a:r>
          <a:r>
            <a:rPr lang="ru-RU" sz="2500" kern="1200" dirty="0" err="1" smtClean="0"/>
            <a:t>Києві</a:t>
          </a:r>
          <a:r>
            <a:rPr lang="ru-RU" sz="2500" kern="1200" dirty="0" smtClean="0"/>
            <a:t>, </a:t>
          </a:r>
          <a:r>
            <a:rPr lang="ru-RU" sz="2500" kern="1200" dirty="0" err="1" smtClean="0"/>
            <a:t>Одесі</a:t>
          </a:r>
          <a:r>
            <a:rPr lang="ru-RU" sz="2500" kern="1200" dirty="0" smtClean="0"/>
            <a:t>, </a:t>
          </a:r>
          <a:r>
            <a:rPr lang="ru-RU" sz="2500" kern="1200" dirty="0" err="1" smtClean="0"/>
            <a:t>Донецьку</a:t>
          </a:r>
          <a:r>
            <a:rPr lang="ru-RU" sz="2500" kern="1200" dirty="0" smtClean="0"/>
            <a:t>, </a:t>
          </a:r>
          <a:r>
            <a:rPr lang="ru-RU" sz="2500" kern="1200" dirty="0" err="1" smtClean="0"/>
            <a:t>Харкові</a:t>
          </a:r>
          <a:r>
            <a:rPr lang="ru-RU" sz="2500" kern="1200" dirty="0" smtClean="0"/>
            <a:t>. </a:t>
          </a:r>
          <a:r>
            <a:rPr lang="ru-RU" sz="2500" kern="1200" dirty="0" err="1" smtClean="0"/>
            <a:t>Нещодавно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відкрито</a:t>
          </a:r>
          <a:r>
            <a:rPr lang="ru-RU" sz="2500" kern="1200" dirty="0" smtClean="0"/>
            <a:t> по </a:t>
          </a:r>
          <a:r>
            <a:rPr lang="ru-RU" sz="2500" kern="1200" dirty="0" err="1" smtClean="0"/>
            <a:t>п’ять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родовищ</a:t>
          </a:r>
          <a:r>
            <a:rPr lang="ru-RU" sz="2500" kern="1200" dirty="0" smtClean="0"/>
            <a:t> золота </a:t>
          </a:r>
          <a:r>
            <a:rPr lang="ru-RU" sz="2500" kern="1200" dirty="0" err="1" smtClean="0"/>
            <a:t>промислового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значення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поблизу</a:t>
          </a:r>
          <a:r>
            <a:rPr lang="ru-RU" sz="2500" kern="1200" dirty="0" smtClean="0"/>
            <a:t> Кривого Рогу та в </a:t>
          </a:r>
          <a:r>
            <a:rPr lang="ru-RU" sz="2500" kern="1200" dirty="0" err="1" smtClean="0"/>
            <a:t>Донецькій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області</a:t>
          </a:r>
          <a:r>
            <a:rPr lang="ru-RU" sz="2500" kern="1200" dirty="0" smtClean="0"/>
            <a:t>, а </a:t>
          </a:r>
          <a:r>
            <a:rPr lang="ru-RU" sz="2500" kern="1200" dirty="0" err="1" smtClean="0"/>
            <a:t>також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невелике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родовище</a:t>
          </a:r>
          <a:r>
            <a:rPr lang="ru-RU" sz="2500" kern="1200" dirty="0" smtClean="0"/>
            <a:t> у </a:t>
          </a:r>
          <a:r>
            <a:rPr lang="ru-RU" sz="2500" kern="1200" dirty="0" err="1" smtClean="0"/>
            <a:t>Закарпатській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області</a:t>
          </a:r>
          <a:r>
            <a:rPr lang="ru-RU" sz="2500" kern="1200" dirty="0" smtClean="0"/>
            <a:t>. </a:t>
          </a:r>
          <a:endParaRPr lang="ru-RU" sz="2500" kern="1200" dirty="0"/>
        </a:p>
      </dsp:txBody>
      <dsp:txXfrm>
        <a:off x="142787" y="214801"/>
        <a:ext cx="7944026" cy="2639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microsoft.com/office/2007/relationships/hdphoto" Target="../media/hdphoto1.wdp"/><Relationship Id="rId7" Type="http://schemas.openxmlformats.org/officeDocument/2006/relationships/diagramColors" Target="../diagrams/colors1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12.xml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look.com.ua/pic/201210/1366x768/look.com.ua-568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r="5809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02791335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140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0.liveinternet.ru/images/attach/c/1/58/495/58495469_1272720303_d841644cbc3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28"/>
            <a:ext cx="9144000" cy="686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716784"/>
              </p:ext>
            </p:extLst>
          </p:nvPr>
        </p:nvGraphicFramePr>
        <p:xfrm>
          <a:off x="457200" y="404665"/>
          <a:ext cx="8229600" cy="288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268" name="Picture 4" descr="http://konkretika.com/wp-content/uploads/2011/05/zoloto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3" b="11133"/>
          <a:stretch/>
        </p:blipFill>
        <p:spPr bwMode="auto">
          <a:xfrm>
            <a:off x="1907704" y="3410560"/>
            <a:ext cx="5100948" cy="3153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7109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hdwallz.ru/wallpapers/originals/143/fon_linii_siniy_2560x1600_1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601422"/>
              </p:ext>
            </p:extLst>
          </p:nvPr>
        </p:nvGraphicFramePr>
        <p:xfrm>
          <a:off x="251520" y="25541"/>
          <a:ext cx="8712968" cy="3115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2" name="Picture 4" descr="http://legkostbytia.ru/wp-content/uploads/kakogo-cveta-platin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3212976"/>
            <a:ext cx="5976664" cy="335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9460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clubfile.ru/files/images/abstract_color_background_picture_8016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6" y="0"/>
            <a:ext cx="9154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просторовій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кольорової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металургії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виділяються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Донецький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 (цинк, ртуть, прокат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t="4456" r="5357" b="3463"/>
          <a:stretch/>
        </p:blipFill>
        <p:spPr bwMode="auto">
          <a:xfrm>
            <a:off x="753268" y="2564904"/>
            <a:ext cx="3172968" cy="3008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upload.wikimedia.org/wikipedia/commons/9/99/Pouring_liquid_mercury_bioner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5" t="11473" r="15399" b="7426"/>
          <a:stretch/>
        </p:blipFill>
        <p:spPr bwMode="auto">
          <a:xfrm>
            <a:off x="5229200" y="2564904"/>
            <a:ext cx="2287619" cy="3008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6" name="Стрелка вправо 15"/>
          <p:cNvSpPr/>
          <p:nvPr/>
        </p:nvSpPr>
        <p:spPr>
          <a:xfrm rot="5400000">
            <a:off x="2155670" y="1956898"/>
            <a:ext cx="648074" cy="56794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062">
            <a:off x="3813767" y="1958984"/>
            <a:ext cx="150587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78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0.liveinternet.ru/images/attach/c/4/78/803/78803458_large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726"/>
            <a:ext cx="9144000" cy="686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334765"/>
              </p:ext>
            </p:extLst>
          </p:nvPr>
        </p:nvGraphicFramePr>
        <p:xfrm>
          <a:off x="409699" y="332657"/>
          <a:ext cx="82296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6" name="Picture 4" descr="http://img-fotki.yandex.ru/get/5813/3859501.12/0_79b8c_67489b87_ori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3" b="33759"/>
          <a:stretch/>
        </p:blipFill>
        <p:spPr bwMode="auto">
          <a:xfrm>
            <a:off x="4139952" y="2996952"/>
            <a:ext cx="936104" cy="617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8" name="Picture 6" descr="http://wwintspace.net/img/579/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10626"/>
            <a:ext cx="906024" cy="906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AutoShape 8" descr="data:image/jpeg;base64,/9j/4AAQSkZJRgABAQAAAQABAAD/2wCEAAkGBxQTEhUUEhQVFhUXGBgaGBgYFRgXHRgfGB4YGBYYGR0fHCggHB0lGxgXIjEhJSkrLi4uHSAzODQuNygtLisBCgoKDg0OFA8QFCwcHBwsLCwsLCwsLCwsLCwsLDcsLCwsLCwsLCwsLCwsLDcsLCwsLCwsNyw3NzcsLDcsLDcrLP/AABEIAL0BCwMBIgACEQEDEQH/xAAcAAABBQEBAQAAAAAAAAAAAAAAAgMEBQYHAQj/xAA+EAABAgQDBQUFBgYDAAMAAAABAhEAAyExBBJBBSJRYXEGEzKBkQdCobHwFCNSwdHxQ2JygpLhFVOiJGPS/8QAFgEBAQEAAAAAAAAAAAAAAAAAAAEC/8QAGREBAQEBAQEAAAAAAAAAAAAAABEBEiEC/9oADAMBAAIRAxEAPwDfwR60DRlp5BHrQNAeQR60DQHkEetHiqB4AjxSgA5LDnGXm9sUqDyUFWrqoG6AvGf2nthc5W/4RpUfrGsxnfptcbt2UixzngLetozm2+0a5iShKQlJoSCSegMU0ucOLVDfD4w5OFwBX6vGpmM3XuHxhSd0rcWOdVH6EPpE/C9qZyPHvAmhUNKcGJ11rFfLQTcDo4DnmbgQzMmAJa735cg9zziDW4TthLUWmJKebv6jSLfD7Ykr8MxPnu8tY5pKlcPrzh6VLYE19bw5Xp1MQRymRi1pXmSspIpuqKR5hNIu8P2kxKEgkpWHrnQ3lmSza3Bicr03cEUGD7TpIeYjLzSoLHQWUT0Bifhdt4eYQEzUZjZKjkUf7VMYi1YQR60eRFEEEEAQQQQBBBBAEEEEAQQQQBBBBALaBo9ggPGgaPFrAv5RExOORmEtM1BWbpBIPIOQw84ImNA0Zfae0l5TLYAvuKStlBmzDMFFyW11eIaNtTkAJQszFBnBTnZ+PvK8oFbRoBGVl9rFJpNQh3bdUXpdwApuMXMnbUtWirO4GYcdK+bQHGNoDup86UfcmTE10AUW60iRK2huOTvDTjYR726SPt01aKoXlUDlID5U5hUcYp5U3iII0svGjxqQydG/eJMteeqdWLWHEa8j6GK7ZOMFUrbKeWvOLCRJCjU20e+XlztF60iagkpD0szEuX52YcjCSseG45a9fSJEuWk3DsQBXQcOA/OFoASUhSQRRkt5XZ3eL1ico0nDkJKkBQuFNUEFqMbfVrxNl7NE1ISg5FauqhpR3sf9w4uUXBSEoOockUYU4m9xp0iPWwCjMdk0fXhWt/hCiOjZUwqCUpzEgmgIdnoAdWDw7idizQlKigpDsLAggA1FwSGhcjbKwQQoIUKAgMRyEOqx6iGLkVejDidL84qKyTLUC5fK+opz/OELxDnLVj5jhGjWZc1KQUssBwygXHDiAADYRCTs5lglSCk0YXF6Mbj9ItQ5sbGGSAHUEPYCho7aNXgY08jHqKi4YEDKAlSz/wCQaPFSjZhBDJWgD3gcz0JegZIpVzqOMNnGhRB3SCPEwINbjgQBUA3eJMW6vTtQJDzEKSLOn7ypqAyd92/liRg8dLmh5a0qa7Go6i4jPJ2cJygrOKCjG70AY60MBwi5KiVJQQlNwoAhNX5B7WETlempaBoyKe0S6BASkPwsA7gOcpHMROw/aZyypZJ0CSCTpbQPrDnV6xoGgaIkjaSFXzIP4VAg+kS0LBsQeheIogj2CIryBo9ggPII9aCAz+0O2MiWrKkKmEXyhhobltC9IjbS7UpARkUFZhVCFVTVt5TFuNn+ccoxMxcmYuUpj3a1JUCLlJIJBvD8ragoRuK4u/RtYrLomO2wFgBKpiqe6pidQCGJJfnETBoUk7xANHJOZgrqsJpGdwWImLDJVmBsHc9Gd3vSsWWGwM9JASDlUQATRPU+6Bzf5xBayc2YOpJowSnKSaa1p68IdVIXmDJS26KUBo4BNtNKRWy5hljeCSQ3iqzXDPXpW0Spe0wqqlFnplKQa6hg/wCkRUuTJkpUM6gVu5BAAGrDy6flDmLCbygGNSbkEGzM6ia/C8OYCdJG+kV/EpyORcN+cSpyFKT90pBBFcocqGg0o/7QFRjdmOk94HBSzKU7A6gEsPQkcIpJvZRJmHcKUaKCwBbTQ6dfONcHzZciU0qVAFtQHNLtb4Q3KmhKwFEuSwSkAkk2+ucWkZLGdmO7ICCsszuk8n/P9YmSsPlqGY6Ahw7UIuKceMaqZjsqVAZGYMwfjTSvy4mEZELIBuq1E1d6WNBbjygKGUKk6G0SCPWLifs5ASwMsFVMzBwagsdGqWA084qpmHISSjOpiASoBIA4hwCesSFMzFcDDM4gisTUYBawMhSss5Ca5RoSz0/WK6ekoLLDHR+j0iRaaVKQFB0A8R9Wj2UCnRKhoXLjkx8yz+kNrXDPeVrWLm7iTDomkVNK8L9GeJ2GxZAfNQkioeg0+I9YrxPhxCrtT8uEa7TlfJxayGCyAwIBUGJDZqP+r0h1GN71Sc+RLDROUMNCkMOHXnFHNw+Zq+f0OkH2NYSQDmFmbne/LT1jXWMzWlXhUAkoWgrqGlqysKAboufThEH/AI8ihDEVNCST7pAcN0iFs8qGUZKu4qDQXLHW2rRoE4JcsCY6ks2b7rMHLkWV01iozmKlOpRDFKdeFhrUl3cNHqdorlpCEtQuCFA0DuKV11i2m44zAXyqFCaZgbE0DtVtWhjLIc5klNb3SlrJHInrFFajHl2O6o0YuK/kGLRY/bEBOTLls+UlOYjw2skMPomF42Qhh3YzBfiAdQozFzc7p3eJHOM59qCVMyhU0WK0sohqOIDQyNuTkkPVLah+lSX/AGixkdpR/ERlHEF9KluGl4zK8Qk1zAqJqauQKOX+Q4xcbBwH2iiyEAalnI0yjrcmkTcxc3Whk7UlKrmb+rdvzNImiK3aWNl4eWAjI48Niz3OtXPxjIonzVHvEzFhQdJIJL61ADBh50eMytV0BoGjOdnMRi5pZwpFaqSx8mqfQxfzcShJIVMQCP5gOkTcXNrj3tY2f3WO7weGegL/ALk7i/kk+cY3PHZPbDs3vMGmcBWQsE091e4rycpPlHFQqIiywyjWtRUdY0cnaagjKXUHzEGuhoKUFbf6jJy5lou8GSoBXlBVliNtTJxHeAMkMMgZgLUepAh3Aoz1SoKuWJKTQPqwNOD8IYkYYHg2sPmUwowHTh+0EXOHUpYBWtDuzqVLSBwdzTyHrEkGWk5itSiCysoN2rVWW3SsZZWYMxqOlPyiZhdrBKFIXJQp7LdSVJ6VZuTQGt2fjVTD4pmXTOpICfK7U04RY4gMQVolpzAh0zkpLG5NHYilIx+ztqywoBS8mgOUO2tTR+v5ReTpSVETQt6BiVhW7yKAwrqYQqz7rvEkS1IB91JIFbgMSzdXN4aODmoCjNTvKoGdqAuT+JyAB9PUqxEsgEJUC9SSEpL3YkuTrpFhhttFBSlOdWuQkEN7pD2L6cIQqTiJywlisAkAKJP4tHAf3TZ7jjSFJlJfMUOgE3L/AAfQs7/rE1e1xMKnQ4D2HhejfFvOGcCpCc5SspLEM7AhvDUhi+oieqPtSindbikPkDEliNTwqeYiPJwxKhupWSzhTuWfMp7tegeHhKKgEnMH3jwSAHzGj0ejcdIk4TChIzJKhm8TMVVqAX8ALC99TpFqREm7PE1ZeUACWzOHJFaen1WI20eziJaCszC7BkhOYcypVKdHuIuF7eLlPdpKhUUcgDk28XAsG+cIVNUoKKkqWWqlrWvwAccIDHy9mTCjOkAh2u1eFb+UNqSpKiFghtDGxxOFcJK0gJYgpzsGuKdWtzrCylWRjKSUk0ynKlgKaUL/AJw0ZrClx5RYSvr684mzMLKCUlUtQXqJdaa8upLGK1c1QUEhJL6OCdeHUXaJClTVkEBIBNRUUDw+FbpANCzi9namlz6wghiQbi7Vb9I8Th8nG7153h6pc+eSkApQSnw6dHv8AIWiaoqSEGW9g6EpfNQpcAjzPwiJi5tLREdwKkRetSYnqxqg4oSbZQGF3Lh3HNo8KncGWTUgbigK2exZ39IrJbg+JgKA2PmeFol/b1kAKZQFswr1e8a6xOdejDIAL0vQg1NKcBUm/wDqET1BSiA4FAMu5wI182PWHTMKq1DaeIP51+cWeycFLXMBnYlJck2KSae8GDW+Ji3EhiRlUkpmPm40NiSQHIZ7Ud39bqRsOWUpW62T/wBhIT1AZkj6aJU8YfCpE1aUhIcIdJctVkhRcljow5xz3b+35mJU6mCB4UCgHPmecKsXu1e0aJZMvCgLUaGZ7tfdQmx0uSLXjV7NweSUhKt5QG8TUlRqov1JjnvYzAd5iUuKIdZ8vD/6I9I6e0ZWEY7BonS1ypiQpCwUqSdQbiOf7Y9keHUCcNNXKVolX3iPjvD1MdJaBoK+edt9isZhKrkqWgfxJX3iepYZkj+oCI2xznonW/5/GPofH45ElOaYW4DU9I5P2u23KmzArDykIWDVWUZl0982N+vOERECAEh2eELmRV/8iX+9BB4hiPm4idInJV4SDApMwwysw5OR9cOcMTFcYg8YQpC1J8KiOhIhnNDyTBUlO0l0zDMBpb69IucHtSQQQpSpb8QVdA4NuqYzK5ghvvIVI3+CxKg3dZSkg0GU21USXJq9KRMl4haHC1ylf/SEGYeTMk+hjncuflsWqC4oQUvlIOkXuB2/OBGdalhw+Yk01qK1PGKRf4jbKSkBIZQLHcIYX0L1poLwnB4mYotmTkBzEqBIdq01VXraK+VtGVMp3CUlPv5yx4EgAGw6xMwExGXMueCG8KUkqBOqgUgsxOrxBeJxSUoyqCgSCkK8JOrgqO6K/tCcIuWhDpJKw9MxIANczWvz/wBwcHLlTQEstSiWCtSOBrflTXlE2XsEIdZmKS/hy5WL6vmGrUgDCz1LCxNTvFmPFzuhzozeXWHMGVIdKyM9Q+ozM40y3F6l6Bi8RJ+E7lJUZmViCkKYEkuWCQTS1YXhNszHKVSlO1Lb1wDZ3fzpyMBYYbZUpQAWXUGcIq1CdDQ05CGpwEzMmWgoSkHeYA8PFc5qeRhnC4mamolKDkjKARVmqLvQD9HeHp2LSlDLSSpwWG85cvXw34OdIqM9IR3alGoNa1AcMW48fSFzZxKSQ5mal33R4jyLt0HWLHFpmhCpbDIVOQSCRUksaNVq0FOMQZeGXQHIokbqCagXzUcAXgIUzEKKgMvUBw/EDpXSELUksAWzaH3eTtWLXDykJKkKISpiXUwCQaEsD4izAViQnCyEA5sxDlt1yQRTK4op2IbjcmIrOiYBc+sPgcIZlSs6sppVqpZn94+ZY82izxGyzhkAzVF1EhCQLgU+deTVuIQpiXM0MOLOtmrm4RDCn/eE47ENLLa09aRFVeN2hMm5e8WtbCmZRUz8HNNIYQOMeJTGs7K9lzPaZOBErQWK+nBPONIu+wOAySDNN5hp/SlwPjmjTtHsqSEgJSAEgMAAwAFgIU0FKmrSkZlEJAuSWEZ/aHamWN2UFrUTlGRL9daNevCOR43bs5M5cvFmZ3iFKSohZLEEuw4cG0g7wzC8uYZjXrveYNYIt+0e2itRRLK0pDgkTM7kkkk+pe8Uo2ep8zUZyel+cOokk/hALE0IIc6njyrSJyUDKASACCxKg2j0cEHoICtXJBp4uYHwc/lDc7ZYNXY6ZX6axZDIlDmYkmoSkZlEk0qwYeZBiOMpBJU4pQJFCeqoVIqpwnILIVnTxU1frrCftr0Ukg8RvD4Re4bDmYSEIKmF0hPU1/R4kf8AEHwzCEn8FyORBtx0gKTDjMCQQWvWPFzI1WA2MhKgQhJpV0ir3FqtSNFhuw2FnI3s8tb3Qqh6pIIEZrUctK4bJrG82t7LsQkZpC0T6VR4Va2eh9R0jE47BTZJyzZa5Z4LQU/MBxFHktfC/wCkWMiZQ3qxHPi3xinQuLXZyQW5fDiYIusNKB0u59K/mfSJS5ZvSlgwajNQQnCymBB41oLVY+hMSAfg/P6ZooipnTJagpKmUGsQQGtQ8AflF7ge15SSZstgXdSQ6qjeIc3oLflFassOtYZmoBFQ45j0iDRfbcOoJXLmrdxuqBQQ1SKEPR/1iQnE5A8qdMSVVKCAHdiSCXU1q1d4xM+XcNSzcuULwm250pJRmKkqIcmqgLFKVF2SfrWKRuVmfclQQrW7HRyCS1DUpAipmyznKcqkqU33igpSqZgMmYAgHQgf6qx2iM7KmYtUpyA4LoGhKhdrPdq0iWkSqA4qVcipBTQitqvo/wCUEWXdTQCgTFD+oDWt+rjnELHJmIoslZYBILF34Eef1WLLDbLSHObMGFQoN13VANW7tDOI2OFsatoyhkS9lNY2IuS0Bl5hUokKvWqt1iHd/k3+ouNmomrTkzMgFzMaoAaofw1feNzaLKT2eQClwMxcANc3AH4i1CW6cY82vtJGHSEoOaYCWQwyStMysp318HNNYoYxmLTgwU5SZlMmZ81DVcx2IFiAampoGeqweAxOLKpqQZigQCxSLuWSCwalhx5xWziVEqUSSbkmpjsXY7ZncYSWkjeVvq6qsPIMPKIrkmNkzJJaahaP6klPzpELFLzBIDVL05fvHfMWEqDLSFDgQDGaxmypCTmRLCSDYChPS3CJFZPsh2SzNOxA3fdQfe/mVy5a/PfBLUEQMNtMmkxLHilyPT0s8WCJqTZQPQvFQNA0LaBoK497a9h93Ol4tA3Zu5M/rSN0nqkEf2xzlEzgSCOBj6X7XbDGMwk7DlnWncJ91aay1f5AeTx8wqCgVJUClSSQpJuCKEHoYIuMNtxafEy2tmv/AJfrFthdqS5pZ0yy3v2PLNz0jIBcEtdYg6ds/AyVh1ZU2ALkpfhRjq9TSJ2H2CiUhUyet0pLByQgke4ly6lEXZhwJ057sHbK5ExJSSU5qpJodI0m1tvrxKs8xT5d1LDKEjgBo9a6wF5O26pQyykplJFBloQAPS8V4Ll4rcHOfyichcRV1hpzRc4HHZQK246PyjKInNV2iDP22pRaQ6tMzUHFuPy6wHTx2xlYdP3jkl8qEsVFrtoOpYB4lSZKsblXiQBLZxJoUj+o+8a9Bwjl+yNnkL7yaSpRu5r0jeYHaSiUoSFOaAAPziKY2t7OcHMfIDKOhlqf/wAkkN0aMLtHYgwU0oVOQoEXylxUUVcJfmY2faPb8yXuJBQoilHNOFMuvNmq0YabiXKnJU7u7E83P6RvMZ3UwYsEBi/A8RS0LRNct9Nd/jGbxUhQLyjlOoADHytCpW0ZyQ65YUBR0lvh6xWWlTNox/bn8I9mTt0nheKXDbZlr1Y6hRCT8b+USxMBTBS58xxct1+f1pEGdMhGInMKfXlEDvi+kRU3NCsnOGZJ1h9oi4dkYhaDmQtSSzOC0aLY3a1SClM5JUh3JSpldS7+gaMuVR5J8UTNI1+3e1KpzploTKQaFqrUP5l3blFSJbkDpFfLVElE5q6xRebA2eJs9CSHSC56Cp9bR1X7UIxnZTCply87grWKsQWFwOvGLpc94uIsJ2MNheK7FukKU7kDSoD6PqekJXMKRWhfX9GeG8QCq9yKPU8XCefOAosZMUKgkqUa8gBWvVofwEmasjuwzNvKTQGlSXc/vFlhtk5y6swSKtQPxJNgPkIzPaztM7YbDABLBKlJ97glP8tfMmFSNlsOaVBQCzMQlk5z7yg+cp4p8Lc3izaIuxNn9xIly9UprzJqr4kxNywaOtGV7VdgMJjnWtBlzj/FlsFHQZhZfnXnGtaBoI+cu0/svxuEdaE/aZQ96UDmA/ml+L/HMIxqF/CPr9oy/arsFhMc6lo7ub/2y2Sr+7RY6wHzZLmVHWLh6MNfoRZdq/ZtjME68vfyR/ElAkgfzo8Seocc4o5KisMh1tVWUEsBVywoGgLGTPKUjrEiVtxCTvk9BWMzjNpPuosNePSIyFuKwRvFSTOAUVAy75U/JXPq0TcNLy2oOUYXD4xSGIURWjEhvj+8XWE23MoFMryZXI84m4rZ4cktcB2dn/fpF6naqUSwJIIJGUzHKVKNS2eoFPdBBPKM3sfbCSkSxmBNxVy4ZRs5cZvVuUTcRgpqUvkORQzAZkhrgOCAzXfjWLmFEvFKZeay2CgCMzU3QTvK+cV8zZocELAB1AJJuKBn9YkIzBacwL5t6qdSCGDAaV/3W7wgBzAFBACmyp0FQFk0DlqDjraAzeK2SUKZeVALkFaiX190U8wIiYhKUpbLmPF3GlnD/QpFxmSolCkpFQRvMwtR6MRx53gxWxQ33Q7wtvE0CS7ukuARpeLUjIYjZCVVZn1f58ogqw02W/dr3RzLV5GNBjcFNlllJUDUAEtyNHp/o8IrJsz8TxBXTMev30ekP4GZ3iglNSbA35/B4n4XZkyapKUIJJLD9eQ5x1fsb2NlYYZ1gKmkX/C+giarmicLlENqjuOP7N4acn72WkGm8jdI0uL+cZHa/szUxVh5ob8MzdP+QofMCIrm7w7hEuX4CLXFdj8amv2eYRxSAv5PE/ZHZDFlGbuVBwSAcoPoSKnnBVGS16CMztbbJUrIhwnU6n9BEvtccQhXdzpMyQngseLnm8J6JMUAlnQxcZ3VzsrtDOkl0rNPpo2GyvaGsBpqQrmklJb8/hHOpcsv8YWPP6/aA7rsDtThpoZKhmpSZ93XqzfGNWiUoJdIQOKgwABqSVE6CsfNMieoF0kgjURrsH2gnqkKQpZykigoCeLCkUaztZ2mSUnD4cvLHimazCNP6XrzaKzsJswz8WhShuS989R4R/kx8ooZCM1TYMNfIMKkk6C8da7EbCVhpRMwMuYxI1SAN0HnUk9W0gNE0eNC2gaAcaBoU0DRVJaBoU0DQCWhtOGQAUhCQku4CQAXu41eHmgaA5h2s9jmGnuvBn7NMvlqZRPS6P7aco4/2i7JYvAn/wCTJKUvSYN6WrooUB5Fjyj6vaEzZQUkpUApJDEEAgjgQbwR8eIbSJMucxSXsfQR3PtR7HsLPdeEP2aYfdAzSj/Y7p/tLco5D2m7G4zAF8RJOTSajfln+4eHooAxA/Lmm48mv5Rf7N7UzpZS6isAgjMo3DdeDWjK7OnZkj0iYBGVbCf2gRP8bJOU1YM7+8bjWz6dIVJxNE5kpYC6TTUAuHHDyjHgtaJOExq5ZBSWrZgR6ENFqRsJZKkKzAFIqwckMNAWFaPV2eCdtJaVFpa0mmV0kUDM/HW/XWK3Z/acpcKQgg/yAgFiHY8iYvNmKnYhQEhMpScznKA7kUJzFwA3wHCLkTaqcTJ77fKi7jMSGbO5BFyxvQeUWmyeyqM2daSpDsEFnL1dR4AaAai0ThsGahQXiVsl90Cilsx3WDgMC6i3LncYNaQaADkP3+OsN1cxY4DZcuWcyUpSf5UgU0FNIsULH1yirOKJ1hE/HJSN5TD58BzjMWraZiQkFalZUpFSbCIWzds/aFsxTL0Bpm4H9B6xnMVOmYhVRllghkE3ajqa55RdYIhKWDj5eUVK1aZ4anxiNPn0/wBxTJnqJA8T+USZk1KQy7j3X+ZgI+0glVFhKgzsplj0NIxG1ux+DnFxL7tRcvKUzcTl8PyjZKxVgEpSDe59XvpSKXFhjSo0LH5G/pAc22p2ImyypUkickNRsq+NBZXkX5RkVoI+m9eEd5TMSiWZk0lKEllKDEqNxLRxJoX0EN7M7IYTaMlc+fJKCuYrIULUkhICU9DvBVxFHDJKo1OCkfdg2Aqf9Rr9o+xpSTmw2JBH4ZyWP+aP/wAxoOxnYhUpZm4pKHQWlIBzAN/EJ62GlzWgB7sT2U7sJnzksu8tB9x/eX/O1uFdTTaNCmgaKpLQNCmgaAcaBoU0DQQloGhTQQCWgaFQQCGgaFwQCGjxaAQQQCDQghweRhyCA5H7UexOHkSvteFlCVvpE5KXCSF7qVBNgc5SCzeLlHN0Kj6fxOHTMQpExKVoUGUlQBBBuCDcRits+y7CTXMnNh1aZd5H+BNuhETcHFiYBGv2z7N8bIcoQJ6OMsuodUFj6Zoyc6WUkpUClQukggjqDUecSKQFRL2fjVS1BSFKSbOCQYgEwuR4g3GA3aNslYSqasqWzOqrAWjyTt7qBx/1aKaQndcszRUbW2wmWBZtBqekEdI2dtqWvdzMSWANy/5xYLwpUomYWrugC3XnHA520lTFZlHoOHIRo9j9ssTJACZmdIsle+Oju48oqOvopQMR0Yjy1h+Wsl2Dtfk9oxexfaDIUR38soOqkjMOrXHx8422A2nJmpeXlUm4Yg1FiQK05xNWJktRSLBLvUmtOER5s0OHBL2fXy8ocnTT4swJ0YihGjGpiCXUrWvn1t+kRRPnJJs9A2nysIa2m0uX3s8BKBRgazD+FAf4+fKH8auXJlqmzFZUiwFSs+6AON72jm+29szMTMzLokBkpFkjgP1iolY/aC8XPSlIYFQTLliyHLAD8zHatn4NMmUiUnwoSEjy187xy72X7O7zFGYRuyUv/ct0o+Gc+UdbaLiktHjQtoGihDQNC2gaAQ0DQtoGghbQNCoIBLQNCoIBLQNCoIBLQNHsEB40DR7BAeNA0ewQHjRA2rsWRiU5Z8pEwcxUdDceRiwggOY7d9kUtTqwk4yz+CZvp8leIeeaMFtPsVjcKp5slRQP4kv7xGt2qnqoCPouCJB8u7W2slAAJfgAanj0FvjGXxCzNJUS5+rR9RdpPZ9gMa5nYdImH+JL+7X1JFFf3Axy/tB7C58t1YGemaP+ubuK8lDdUeoTCDkndkWiRnIYk1OnDrEzbOxMVhFZcXImSqsCobp6LDpPkYiyyD5wQuXP5xOwW0FILpUUniC0QRIGnpHqVkUP1wMFbvY/budLYTGWLEtveRjpWx+0eDmSSszCopTmCClidGDFiXpHAJaqxp+zjqB5RFaTb201YheY0AolIDBI5Dyiuk4ZSiEpSVKUWSkByTyh9CCSEgEqJYAXJNgI6p2L7KjDJ72aAZ6h5Sx+Ec+J8uoSOxOwDhMPkWxmLVnW2hIACX1YC/EmNA0KgjSEtA0KggEtA0KggEtA0KggFQQQQBBBBAEEEEAQQQQBBBBAEEEEAQQQQBBBBAEEEEA3OkpWkpWkKSbhQBB6gxg+0Psi2fiHVKSrDTDrJLJ85Z3W6NHQIID52277ItoYdzJyYpH8hyL80KLf4qJjB4mSuWoomoXLWLpWgoUPJQBj7FiDtbY8jEoyYiTLmp4LSFN0ex5iA+Rs8bbspI+6cC5Ya+Ubjtb7HsKETJ2GmTJOVJUUH71BarByFD/Itwi89m/ZOXJlImrV3ih4d3KEvUlnLqrfSJBY9jeywkJE6cn741ANe7B0H8zXjVx7BFHkEewQHkEewQHkEewQHkEewQH/2Q=="/>
          <p:cNvSpPr>
            <a:spLocks noChangeAspect="1" noChangeArrowheads="1"/>
          </p:cNvSpPr>
          <p:nvPr/>
        </p:nvSpPr>
        <p:spPr bwMode="auto">
          <a:xfrm>
            <a:off x="155575" y="-1614488"/>
            <a:ext cx="47625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2" name="Picture 10" descr="http://www.auremo.org/files/135255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898" y="4976057"/>
            <a:ext cx="972108" cy="688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1009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ramki-vsem.ru/fon/sinij-fon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Побузький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err="1">
                <a:solidFill>
                  <a:schemeClr val="bg1"/>
                </a:solidFill>
              </a:rPr>
              <a:t>нікель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dirty="0" smtClean="0">
                <a:solidFill>
                  <a:schemeClr val="bg1"/>
                </a:solidFill>
              </a:rPr>
              <a:t>центр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e-xpedition.ru/podarki_image/Mega_Neotransik_Nik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83622"/>
            <a:ext cx="4104456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0809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ublicdomainpictures.net/pictures/30000/nahled/blue-background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"/>
            <a:ext cx="9144000" cy="685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116612"/>
              </p:ext>
            </p:extLst>
          </p:nvPr>
        </p:nvGraphicFramePr>
        <p:xfrm>
          <a:off x="457200" y="375381"/>
          <a:ext cx="8229600" cy="3052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4" name="Picture 4" descr="http://www.business-vector.info/wp-content/uploads/2014/03/eco-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73016"/>
            <a:ext cx="4896544" cy="3057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2555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hotwalls.ru/walls/vista_wallpaper_16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роки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металургійний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переживає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глибоку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кризу,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викликану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засто-совунням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застарілих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низьким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технічним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рівнем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перебоями 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постачанні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коксівним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вугіллям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металобрухтом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електроенергією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недостатньою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фінансовою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забезпеченістю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впровадження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04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otto.net.ua/pic/201209/1920x1080/motto.net.ua-9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4525963"/>
          </a:xfrm>
        </p:spPr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Основна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лінія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подальшого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розвитку</a:t>
            </a:r>
            <a:r>
              <a:rPr lang="ru-RU" dirty="0">
                <a:solidFill>
                  <a:schemeClr val="bg1"/>
                </a:solidFill>
              </a:rPr>
              <a:t> комплексу –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модернізація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реконструкція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металургійного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устаткування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удосконалення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зміна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виробничих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відносин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умовах</a:t>
            </a:r>
            <a:r>
              <a:rPr lang="ru-RU" dirty="0">
                <a:solidFill>
                  <a:schemeClr val="bg1"/>
                </a:solidFill>
              </a:rPr>
              <a:t> ринку.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12" name="Picture 4" descr="http://geografica.net.ua/zagal/statti/teor/geo_ekonomUKR2_te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59775"/>
            <a:ext cx="3888432" cy="2581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2009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.liveinternet.ru/images/foto/b/1/206/1371206/f_3837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25"/>
            <a:ext cx="9144000" cy="688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180478"/>
              </p:ext>
            </p:extLst>
          </p:nvPr>
        </p:nvGraphicFramePr>
        <p:xfrm>
          <a:off x="0" y="-24525"/>
          <a:ext cx="9144000" cy="688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83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tatic.freepik.com/free-photo/abstract-blue-smooth-background_53-15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801042"/>
              </p:ext>
            </p:extLst>
          </p:nvPr>
        </p:nvGraphicFramePr>
        <p:xfrm>
          <a:off x="323528" y="692696"/>
          <a:ext cx="84969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60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nypics.ru/large/201210/15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835267"/>
              </p:ext>
            </p:extLst>
          </p:nvPr>
        </p:nvGraphicFramePr>
        <p:xfrm>
          <a:off x="354360" y="116632"/>
          <a:ext cx="843528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4" name="Picture 4" descr="http://www.metatorg.com/upload/iblock/796/aluminium-4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1307">
            <a:off x="4067661" y="373794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5119727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err="1">
                <a:solidFill>
                  <a:schemeClr val="bg1"/>
                </a:solidFill>
              </a:rPr>
              <a:t>А</a:t>
            </a:r>
            <a:r>
              <a:rPr lang="ru-RU" sz="2800" dirty="0" err="1" smtClean="0">
                <a:solidFill>
                  <a:schemeClr val="bg1"/>
                </a:solidFill>
              </a:rPr>
              <a:t>люміній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555776" y="5128514"/>
            <a:ext cx="1080120" cy="56794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54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ankoboev.ru/images/MzIyMTU0/Bankoboev.Ru_uzorchatye_teni_svetomuzy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94919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048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5.goodfon.ru/wallpaper/previews-middle/12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207071"/>
              </p:ext>
            </p:extLst>
          </p:nvPr>
        </p:nvGraphicFramePr>
        <p:xfrm>
          <a:off x="539552" y="115268"/>
          <a:ext cx="8229600" cy="345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2" name="Picture 4" descr="http://www.protorgi.info/image/data/ztmk_j5e27w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59" y="3573016"/>
            <a:ext cx="4334882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2511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-fotki.yandex.ru/get/4404/tatyana2q8-medvedeva.1fe/0_5b3e1_29bb144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470135"/>
              </p:ext>
            </p:extLst>
          </p:nvPr>
        </p:nvGraphicFramePr>
        <p:xfrm>
          <a:off x="539552" y="1556792"/>
          <a:ext cx="8229600" cy="34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606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artleo.com/pic/201108/1280x800/artleo.com-8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"/>
            <a:ext cx="9144000" cy="685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60413"/>
              </p:ext>
            </p:extLst>
          </p:nvPr>
        </p:nvGraphicFramePr>
        <p:xfrm>
          <a:off x="323528" y="440585"/>
          <a:ext cx="8496944" cy="2124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22" name="Picture 6" descr="http://lit.govuadocs.com.ua/tw_files2/urls_7/127/d-126771/126771_html_363c059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7" y="2708920"/>
            <a:ext cx="5762625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8380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t.gdefon.ru/wallpapers_original/s/78730_abstrakciya_oboi_kreativ_goluboj_sinij_linii_fon_1920x1200_%28www.GdeFon.ru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477426"/>
              </p:ext>
            </p:extLst>
          </p:nvPr>
        </p:nvGraphicFramePr>
        <p:xfrm>
          <a:off x="457200" y="421150"/>
          <a:ext cx="8229600" cy="3024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4" name="Picture 4" descr="http://silver-ua.com/wp-content/uploads/cerkon_colo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" y="3645024"/>
            <a:ext cx="7153275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2878139" y="6052791"/>
            <a:ext cx="3387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Різновиди ц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ирконію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21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433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металургії на Україні</dc:title>
  <cp:lastModifiedBy>admin</cp:lastModifiedBy>
  <cp:revision>23</cp:revision>
  <dcterms:modified xsi:type="dcterms:W3CDTF">2014-04-13T12:38:55Z</dcterms:modified>
</cp:coreProperties>
</file>