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2852936"/>
            <a:ext cx="6400800" cy="1600200"/>
          </a:xfrm>
        </p:spPr>
        <p:txBody>
          <a:bodyPr>
            <a:normAutofit/>
          </a:bodyPr>
          <a:lstStyle/>
          <a:p>
            <a:r>
              <a:rPr lang="uk-UA" sz="1200" b="1" dirty="0" smtClean="0"/>
              <a:t>Виконала учениця 42 групи Кириченко Поліна</a:t>
            </a:r>
            <a:endParaRPr lang="ru-RU" sz="12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484784"/>
            <a:ext cx="8229600" cy="1470025"/>
          </a:xfrm>
        </p:spPr>
        <p:txBody>
          <a:bodyPr>
            <a:noAutofit/>
          </a:bodyPr>
          <a:lstStyle/>
          <a:p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Поняття та види екологічних прав людини і громадянина</a:t>
            </a:r>
          </a:p>
        </p:txBody>
      </p:sp>
    </p:spTree>
    <p:extLst>
      <p:ext uri="{BB962C8B-B14F-4D97-AF65-F5344CB8AC3E}">
        <p14:creationId xmlns:p14="http://schemas.microsoft.com/office/powerpoint/2010/main" val="3250975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72400" cy="1143000"/>
          </a:xfr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Екологічні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права </a:t>
            </a:r>
            <a:r>
              <a:rPr lang="ru-RU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людини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громадянина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—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899592" y="1844824"/>
            <a:ext cx="7772400" cy="4572000"/>
          </a:xfr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200" dirty="0" err="1"/>
              <a:t>це</a:t>
            </a:r>
            <a:r>
              <a:rPr lang="ru-RU" sz="3200" dirty="0"/>
              <a:t> </a:t>
            </a:r>
            <a:r>
              <a:rPr lang="ru-RU" sz="3200" dirty="0" err="1"/>
              <a:t>встановлені</a:t>
            </a:r>
            <a:r>
              <a:rPr lang="ru-RU" sz="3200" dirty="0"/>
              <a:t> та </a:t>
            </a:r>
            <a:r>
              <a:rPr lang="ru-RU" sz="3200" dirty="0" err="1"/>
              <a:t>гарантовані</a:t>
            </a:r>
            <a:r>
              <a:rPr lang="ru-RU" sz="3200" dirty="0"/>
              <a:t> державою </a:t>
            </a:r>
            <a:r>
              <a:rPr lang="ru-RU" sz="3200" dirty="0" err="1"/>
              <a:t>можливості</a:t>
            </a:r>
            <a:r>
              <a:rPr lang="ru-RU" sz="3200" dirty="0"/>
              <a:t> у </a:t>
            </a:r>
            <a:r>
              <a:rPr lang="ru-RU" sz="3200" dirty="0" err="1"/>
              <a:t>сфері</a:t>
            </a:r>
            <a:r>
              <a:rPr lang="ru-RU" sz="3200" dirty="0"/>
              <a:t> </a:t>
            </a:r>
            <a:r>
              <a:rPr lang="ru-RU" sz="3200" dirty="0" err="1"/>
              <a:t>використання</a:t>
            </a:r>
            <a:r>
              <a:rPr lang="ru-RU" sz="3200" dirty="0"/>
              <a:t> </a:t>
            </a:r>
            <a:r>
              <a:rPr lang="ru-RU" sz="3200" dirty="0" err="1"/>
              <a:t>природних</a:t>
            </a:r>
            <a:r>
              <a:rPr lang="ru-RU" sz="3200" dirty="0"/>
              <a:t> </a:t>
            </a:r>
            <a:r>
              <a:rPr lang="ru-RU" sz="3200" dirty="0" err="1"/>
              <a:t>ресурсів</a:t>
            </a:r>
            <a:r>
              <a:rPr lang="ru-RU" sz="3200" dirty="0"/>
              <a:t>, </a:t>
            </a:r>
            <a:r>
              <a:rPr lang="ru-RU" sz="3200" dirty="0" err="1"/>
              <a:t>охорони</a:t>
            </a:r>
            <a:r>
              <a:rPr lang="ru-RU" sz="3200" dirty="0"/>
              <a:t> </a:t>
            </a:r>
            <a:r>
              <a:rPr lang="ru-RU" sz="3200" dirty="0" err="1"/>
              <a:t>навколишнього</a:t>
            </a:r>
            <a:r>
              <a:rPr lang="ru-RU" sz="3200" dirty="0"/>
              <a:t> природного </a:t>
            </a:r>
            <a:r>
              <a:rPr lang="ru-RU" sz="3200" dirty="0" err="1"/>
              <a:t>середовища</a:t>
            </a:r>
            <a:r>
              <a:rPr lang="ru-RU" sz="3200" dirty="0"/>
              <a:t> та </a:t>
            </a:r>
            <a:r>
              <a:rPr lang="ru-RU" sz="3200" dirty="0" err="1"/>
              <a:t>гарантування</a:t>
            </a:r>
            <a:r>
              <a:rPr lang="ru-RU" sz="3200" dirty="0"/>
              <a:t> </a:t>
            </a:r>
            <a:r>
              <a:rPr lang="ru-RU" sz="3200" dirty="0" err="1"/>
              <a:t>екологічної</a:t>
            </a:r>
            <a:r>
              <a:rPr lang="ru-RU" sz="3200" dirty="0"/>
              <a:t> </a:t>
            </a:r>
            <a:r>
              <a:rPr lang="ru-RU" sz="3200" dirty="0" err="1"/>
              <a:t>безпеки</a:t>
            </a:r>
            <a:r>
              <a:rPr lang="ru-RU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85267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59" y="116632"/>
            <a:ext cx="7992889" cy="1008112"/>
          </a:xfr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600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Кожний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громадянин</a:t>
            </a: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має</a:t>
            </a:r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право на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2"/>
          </p:nvPr>
        </p:nvSpPr>
        <p:spPr>
          <a:xfrm>
            <a:off x="340473" y="1291010"/>
            <a:ext cx="3958530" cy="1189112"/>
          </a:xfr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r>
              <a:rPr lang="ru-RU" sz="8600" dirty="0"/>
              <a:t>а) </a:t>
            </a:r>
            <a:r>
              <a:rPr lang="ru-RU" sz="8600" dirty="0" err="1"/>
              <a:t>безпечне</a:t>
            </a:r>
            <a:r>
              <a:rPr lang="ru-RU" sz="8600" dirty="0"/>
              <a:t> для </a:t>
            </a:r>
            <a:r>
              <a:rPr lang="ru-RU" sz="8600" dirty="0" err="1"/>
              <a:t>його</a:t>
            </a:r>
            <a:r>
              <a:rPr lang="ru-RU" sz="8600" dirty="0"/>
              <a:t> </a:t>
            </a:r>
            <a:r>
              <a:rPr lang="ru-RU" sz="8600" dirty="0" err="1"/>
              <a:t>життя</a:t>
            </a:r>
            <a:r>
              <a:rPr lang="ru-RU" sz="8600" dirty="0"/>
              <a:t> та </a:t>
            </a:r>
            <a:r>
              <a:rPr lang="ru-RU" sz="8600" dirty="0" err="1"/>
              <a:t>здоров'я</a:t>
            </a:r>
            <a:r>
              <a:rPr lang="ru-RU" sz="8600" dirty="0"/>
              <a:t> </a:t>
            </a:r>
            <a:r>
              <a:rPr lang="ru-RU" sz="8600" dirty="0" err="1"/>
              <a:t>навколишнє</a:t>
            </a:r>
            <a:r>
              <a:rPr lang="ru-RU" sz="8600" dirty="0"/>
              <a:t> </a:t>
            </a:r>
            <a:r>
              <a:rPr lang="ru-RU" sz="8600" dirty="0" err="1"/>
              <a:t>природне</a:t>
            </a:r>
            <a:r>
              <a:rPr lang="ru-RU" sz="8600" dirty="0"/>
              <a:t> </a:t>
            </a:r>
            <a:r>
              <a:rPr lang="ru-RU" sz="8600" dirty="0" err="1"/>
              <a:t>середовище</a:t>
            </a:r>
            <a:r>
              <a:rPr lang="ru-RU" sz="8600" dirty="0"/>
              <a:t>;</a:t>
            </a:r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42049" y="2657696"/>
            <a:ext cx="4806280" cy="313932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/>
              <a:t>б) участь в </a:t>
            </a:r>
            <a:r>
              <a:rPr lang="ru-RU" dirty="0" err="1"/>
              <a:t>обговоренні</a:t>
            </a:r>
            <a:r>
              <a:rPr lang="ru-RU" dirty="0"/>
              <a:t> та </a:t>
            </a:r>
            <a:r>
              <a:rPr lang="ru-RU" dirty="0" err="1"/>
              <a:t>внесення</a:t>
            </a:r>
            <a:r>
              <a:rPr lang="ru-RU" dirty="0"/>
              <a:t> </a:t>
            </a:r>
            <a:r>
              <a:rPr lang="ru-RU" dirty="0" err="1"/>
              <a:t>пропозицій</a:t>
            </a:r>
            <a:r>
              <a:rPr lang="ru-RU" dirty="0"/>
              <a:t> до </a:t>
            </a:r>
            <a:r>
              <a:rPr lang="ru-RU" dirty="0" err="1"/>
              <a:t>проектів</a:t>
            </a:r>
            <a:r>
              <a:rPr lang="ru-RU" dirty="0"/>
              <a:t> нормативно-</a:t>
            </a:r>
            <a:r>
              <a:rPr lang="ru-RU" dirty="0" err="1"/>
              <a:t>правових</a:t>
            </a:r>
            <a:r>
              <a:rPr lang="ru-RU" dirty="0"/>
              <a:t> </a:t>
            </a:r>
            <a:r>
              <a:rPr lang="ru-RU" dirty="0" err="1"/>
              <a:t>актів</a:t>
            </a:r>
            <a:r>
              <a:rPr lang="ru-RU" dirty="0"/>
              <a:t>, </a:t>
            </a:r>
            <a:r>
              <a:rPr lang="ru-RU" dirty="0" err="1"/>
              <a:t>матеріалів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розміщення</a:t>
            </a:r>
            <a:r>
              <a:rPr lang="ru-RU" dirty="0"/>
              <a:t>, </a:t>
            </a:r>
            <a:r>
              <a:rPr lang="ru-RU" dirty="0" err="1"/>
              <a:t>будівництва</a:t>
            </a:r>
            <a:r>
              <a:rPr lang="ru-RU" dirty="0"/>
              <a:t> і </a:t>
            </a:r>
            <a:r>
              <a:rPr lang="ru-RU" dirty="0" err="1"/>
              <a:t>реконструкції</a:t>
            </a:r>
            <a:r>
              <a:rPr lang="ru-RU" dirty="0"/>
              <a:t> </a:t>
            </a:r>
            <a:r>
              <a:rPr lang="ru-RU" dirty="0" err="1"/>
              <a:t>об'єктів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негативно </a:t>
            </a:r>
            <a:r>
              <a:rPr lang="ru-RU" dirty="0" err="1"/>
              <a:t>впливати</a:t>
            </a:r>
            <a:r>
              <a:rPr lang="ru-RU" dirty="0"/>
              <a:t> на стан </a:t>
            </a:r>
            <a:r>
              <a:rPr lang="ru-RU" dirty="0" err="1"/>
              <a:t>навколишнього</a:t>
            </a:r>
            <a:r>
              <a:rPr lang="ru-RU" dirty="0"/>
              <a:t> природного </a:t>
            </a:r>
            <a:r>
              <a:rPr lang="ru-RU" dirty="0" err="1"/>
              <a:t>середовища</a:t>
            </a:r>
            <a:r>
              <a:rPr lang="ru-RU" dirty="0"/>
              <a:t>, </a:t>
            </a:r>
            <a:r>
              <a:rPr lang="ru-RU" dirty="0" err="1"/>
              <a:t>внесення</a:t>
            </a:r>
            <a:r>
              <a:rPr lang="ru-RU" dirty="0"/>
              <a:t> </a:t>
            </a:r>
            <a:r>
              <a:rPr lang="ru-RU" dirty="0" err="1"/>
              <a:t>пропозицій</a:t>
            </a:r>
            <a:r>
              <a:rPr lang="ru-RU" dirty="0"/>
              <a:t> до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та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, </a:t>
            </a:r>
            <a:r>
              <a:rPr lang="ru-RU" dirty="0" err="1"/>
              <a:t>юридичних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беруть</a:t>
            </a:r>
            <a:r>
              <a:rPr lang="ru-RU" dirty="0"/>
              <a:t> участь у </a:t>
            </a:r>
            <a:r>
              <a:rPr lang="ru-RU" dirty="0" err="1"/>
              <a:t>прийнятті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 з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питань</a:t>
            </a:r>
            <a:r>
              <a:rPr lang="ru-RU" dirty="0"/>
              <a:t>;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521305" y="2996952"/>
            <a:ext cx="3168352" cy="230832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/>
              <a:t>в) участь у </a:t>
            </a:r>
            <a:r>
              <a:rPr lang="ru-RU" dirty="0" err="1"/>
              <a:t>розробленні</a:t>
            </a:r>
            <a:r>
              <a:rPr lang="ru-RU" dirty="0"/>
              <a:t> та </a:t>
            </a:r>
            <a:r>
              <a:rPr lang="ru-RU" dirty="0" err="1"/>
              <a:t>здійсненні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навколишнього</a:t>
            </a:r>
            <a:r>
              <a:rPr lang="ru-RU" dirty="0"/>
              <a:t> природного </a:t>
            </a:r>
            <a:r>
              <a:rPr lang="ru-RU" dirty="0" err="1"/>
              <a:t>середовища</a:t>
            </a:r>
            <a:r>
              <a:rPr lang="ru-RU" dirty="0"/>
              <a:t>, </a:t>
            </a:r>
            <a:r>
              <a:rPr lang="ru-RU" dirty="0" err="1"/>
              <a:t>раціонального</a:t>
            </a:r>
            <a:r>
              <a:rPr lang="ru-RU" dirty="0"/>
              <a:t> і комплексного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;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716016" y="1556792"/>
            <a:ext cx="4176464" cy="92333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/>
              <a:t>г)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загального</a:t>
            </a:r>
            <a:r>
              <a:rPr lang="ru-RU" dirty="0"/>
              <a:t> І </a:t>
            </a:r>
            <a:r>
              <a:rPr lang="ru-RU" dirty="0" err="1"/>
              <a:t>спеціального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;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923928" y="5949280"/>
            <a:ext cx="4392488" cy="70788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dirty="0"/>
              <a:t>ґ) </a:t>
            </a:r>
            <a:r>
              <a:rPr lang="ru-RU" sz="2000" dirty="0" err="1"/>
              <a:t>об'єднання</a:t>
            </a:r>
            <a:r>
              <a:rPr lang="ru-RU" sz="2000" dirty="0"/>
              <a:t> в </a:t>
            </a:r>
            <a:r>
              <a:rPr lang="ru-RU" sz="2000" dirty="0" err="1"/>
              <a:t>громадські</a:t>
            </a:r>
            <a:r>
              <a:rPr lang="ru-RU" sz="2000" dirty="0"/>
              <a:t> </a:t>
            </a:r>
            <a:r>
              <a:rPr lang="ru-RU" sz="2000" dirty="0" err="1"/>
              <a:t>природоохоронні</a:t>
            </a:r>
            <a:r>
              <a:rPr lang="ru-RU" sz="2000" dirty="0"/>
              <a:t> </a:t>
            </a:r>
            <a:r>
              <a:rPr lang="ru-RU" sz="2000" dirty="0" err="1"/>
              <a:t>формування</a:t>
            </a:r>
            <a:r>
              <a:rPr lang="ru-RU" sz="20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796093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 txBox="1">
            <a:spLocks/>
          </p:cNvSpPr>
          <p:nvPr/>
        </p:nvSpPr>
        <p:spPr>
          <a:xfrm>
            <a:off x="4288945" y="4598498"/>
            <a:ext cx="4392488" cy="21102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>
            <a:normAutofit fontScale="25000" lnSpcReduction="2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8000" dirty="0" smtClean="0"/>
              <a:t>з) </a:t>
            </a:r>
            <a:r>
              <a:rPr lang="ru-RU" sz="8000" dirty="0" err="1" smtClean="0"/>
              <a:t>оскарження</a:t>
            </a:r>
            <a:r>
              <a:rPr lang="ru-RU" sz="8000" dirty="0" smtClean="0"/>
              <a:t> у судовому порядку </a:t>
            </a:r>
            <a:r>
              <a:rPr lang="ru-RU" sz="8000" dirty="0" err="1" smtClean="0"/>
              <a:t>рішень</a:t>
            </a:r>
            <a:r>
              <a:rPr lang="ru-RU" sz="8000" dirty="0" smtClean="0"/>
              <a:t>, </a:t>
            </a:r>
            <a:r>
              <a:rPr lang="ru-RU" sz="8000" dirty="0" err="1" smtClean="0"/>
              <a:t>дій</a:t>
            </a:r>
            <a:r>
              <a:rPr lang="ru-RU" sz="8000" dirty="0" smtClean="0"/>
              <a:t> </a:t>
            </a:r>
            <a:r>
              <a:rPr lang="ru-RU" sz="8000" dirty="0" err="1" smtClean="0"/>
              <a:t>або</a:t>
            </a:r>
            <a:r>
              <a:rPr lang="ru-RU" sz="8000" dirty="0" smtClean="0"/>
              <a:t> </a:t>
            </a:r>
            <a:r>
              <a:rPr lang="ru-RU" sz="8000" dirty="0" err="1" smtClean="0"/>
              <a:t>бездіяльності</a:t>
            </a:r>
            <a:r>
              <a:rPr lang="ru-RU" sz="8000" dirty="0" smtClean="0"/>
              <a:t> </a:t>
            </a:r>
            <a:r>
              <a:rPr lang="ru-RU" sz="8000" dirty="0" err="1" smtClean="0"/>
              <a:t>органів</a:t>
            </a:r>
            <a:r>
              <a:rPr lang="ru-RU" sz="8000" dirty="0" smtClean="0"/>
              <a:t> </a:t>
            </a:r>
            <a:r>
              <a:rPr lang="ru-RU" sz="8000" dirty="0" err="1" smtClean="0"/>
              <a:t>державної</a:t>
            </a:r>
            <a:r>
              <a:rPr lang="ru-RU" sz="8000" dirty="0" smtClean="0"/>
              <a:t> </a:t>
            </a:r>
            <a:r>
              <a:rPr lang="ru-RU" sz="8000" dirty="0" err="1" smtClean="0"/>
              <a:t>влади</a:t>
            </a:r>
            <a:r>
              <a:rPr lang="ru-RU" sz="8000" dirty="0" smtClean="0"/>
              <a:t>, </a:t>
            </a:r>
            <a:r>
              <a:rPr lang="ru-RU" sz="8000" dirty="0" err="1" smtClean="0"/>
              <a:t>органів</a:t>
            </a:r>
            <a:r>
              <a:rPr lang="ru-RU" sz="8000" dirty="0" smtClean="0"/>
              <a:t> </a:t>
            </a:r>
            <a:r>
              <a:rPr lang="ru-RU" sz="8000" dirty="0" err="1" smtClean="0"/>
              <a:t>місцевого</a:t>
            </a:r>
            <a:r>
              <a:rPr lang="ru-RU" sz="8000" dirty="0" smtClean="0"/>
              <a:t> </a:t>
            </a:r>
            <a:r>
              <a:rPr lang="ru-RU" sz="8000" dirty="0" err="1" smtClean="0"/>
              <a:t>самоврядування</a:t>
            </a:r>
            <a:r>
              <a:rPr lang="ru-RU" sz="8000" dirty="0" smtClean="0"/>
              <a:t>, </a:t>
            </a:r>
            <a:r>
              <a:rPr lang="ru-RU" sz="8000" dirty="0" err="1" smtClean="0"/>
              <a:t>їх</a:t>
            </a:r>
            <a:r>
              <a:rPr lang="ru-RU" sz="8000" dirty="0" smtClean="0"/>
              <a:t> </a:t>
            </a:r>
            <a:r>
              <a:rPr lang="ru-RU" sz="8000" dirty="0" err="1" smtClean="0"/>
              <a:t>посадових</a:t>
            </a:r>
            <a:r>
              <a:rPr lang="ru-RU" sz="8000" dirty="0" smtClean="0"/>
              <a:t> </a:t>
            </a:r>
            <a:r>
              <a:rPr lang="ru-RU" sz="8000" dirty="0" err="1" smtClean="0"/>
              <a:t>осіб</a:t>
            </a:r>
            <a:r>
              <a:rPr lang="ru-RU" sz="8000" dirty="0" smtClean="0"/>
              <a:t> </a:t>
            </a:r>
            <a:r>
              <a:rPr lang="ru-RU" sz="8000" dirty="0" err="1" smtClean="0"/>
              <a:t>щодо</a:t>
            </a:r>
            <a:r>
              <a:rPr lang="ru-RU" sz="8000" dirty="0" smtClean="0"/>
              <a:t> </a:t>
            </a:r>
            <a:r>
              <a:rPr lang="ru-RU" sz="8000" dirty="0" err="1" smtClean="0"/>
              <a:t>порушення</a:t>
            </a:r>
            <a:r>
              <a:rPr lang="ru-RU" sz="8000" dirty="0" smtClean="0"/>
              <a:t> </a:t>
            </a:r>
            <a:r>
              <a:rPr lang="ru-RU" sz="8000" dirty="0" err="1" smtClean="0"/>
              <a:t>екологічних</a:t>
            </a:r>
            <a:r>
              <a:rPr lang="ru-RU" sz="8000" dirty="0" smtClean="0"/>
              <a:t> прав </a:t>
            </a:r>
            <a:r>
              <a:rPr lang="ru-RU" sz="8000" dirty="0" err="1" smtClean="0"/>
              <a:t>громадян</a:t>
            </a:r>
            <a:r>
              <a:rPr lang="ru-RU" sz="8000" dirty="0" smtClean="0"/>
              <a:t> у порядку, </a:t>
            </a:r>
            <a:r>
              <a:rPr lang="ru-RU" sz="8000" dirty="0" err="1" smtClean="0"/>
              <a:t>передбаченому</a:t>
            </a:r>
            <a:r>
              <a:rPr lang="ru-RU" sz="8000" dirty="0" smtClean="0"/>
              <a:t> законом.</a:t>
            </a:r>
          </a:p>
          <a:p>
            <a:endParaRPr lang="ru-RU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91264" cy="1143000"/>
          </a:xfr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600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Кожний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громадянин</a:t>
            </a: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має</a:t>
            </a:r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право на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2108" y="1408734"/>
            <a:ext cx="4181441" cy="203132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/>
              <a:t>д) </a:t>
            </a:r>
            <a:r>
              <a:rPr lang="ru-RU" dirty="0" err="1"/>
              <a:t>вільний</a:t>
            </a:r>
            <a:r>
              <a:rPr lang="ru-RU" dirty="0"/>
              <a:t> доступ до </a:t>
            </a:r>
            <a:r>
              <a:rPr lang="ru-RU" dirty="0" err="1"/>
              <a:t>інформації</a:t>
            </a:r>
            <a:r>
              <a:rPr lang="ru-RU" dirty="0"/>
              <a:t> про стан </a:t>
            </a:r>
            <a:r>
              <a:rPr lang="ru-RU" dirty="0" err="1"/>
              <a:t>навколишнього</a:t>
            </a:r>
            <a:r>
              <a:rPr lang="ru-RU" dirty="0"/>
              <a:t> природного </a:t>
            </a:r>
            <a:r>
              <a:rPr lang="ru-RU" dirty="0" err="1"/>
              <a:t>середовища</a:t>
            </a:r>
            <a:r>
              <a:rPr lang="ru-RU" dirty="0"/>
              <a:t> (</a:t>
            </a:r>
            <a:r>
              <a:rPr lang="ru-RU" dirty="0" err="1"/>
              <a:t>екологічна</a:t>
            </a:r>
            <a:r>
              <a:rPr lang="ru-RU" dirty="0"/>
              <a:t> </a:t>
            </a:r>
            <a:r>
              <a:rPr lang="ru-RU" dirty="0" err="1"/>
              <a:t>інформація</a:t>
            </a:r>
            <a:r>
              <a:rPr lang="ru-RU" dirty="0"/>
              <a:t>) та </a:t>
            </a:r>
            <a:r>
              <a:rPr lang="ru-RU" dirty="0" err="1"/>
              <a:t>вільне</a:t>
            </a:r>
            <a:r>
              <a:rPr lang="ru-RU" dirty="0"/>
              <a:t> </a:t>
            </a:r>
            <a:r>
              <a:rPr lang="ru-RU" dirty="0" err="1"/>
              <a:t>отримання</a:t>
            </a:r>
            <a:r>
              <a:rPr lang="ru-RU" dirty="0"/>
              <a:t>, </a:t>
            </a:r>
            <a:r>
              <a:rPr lang="ru-RU" dirty="0" err="1"/>
              <a:t>використання</a:t>
            </a:r>
            <a:r>
              <a:rPr lang="ru-RU" dirty="0"/>
              <a:t>, </a:t>
            </a:r>
            <a:r>
              <a:rPr lang="ru-RU" dirty="0" err="1"/>
              <a:t>поширення</a:t>
            </a:r>
            <a:r>
              <a:rPr lang="ru-RU" dirty="0"/>
              <a:t> та </a:t>
            </a:r>
            <a:r>
              <a:rPr lang="ru-RU" dirty="0" err="1"/>
              <a:t>зберігання</a:t>
            </a:r>
            <a:r>
              <a:rPr lang="ru-RU" dirty="0"/>
              <a:t> </a:t>
            </a:r>
            <a:r>
              <a:rPr lang="ru-RU" dirty="0" err="1"/>
              <a:t>такої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, за </a:t>
            </a:r>
            <a:r>
              <a:rPr lang="ru-RU" dirty="0" err="1"/>
              <a:t>винятком</a:t>
            </a:r>
            <a:r>
              <a:rPr lang="ru-RU" dirty="0"/>
              <a:t> </a:t>
            </a:r>
            <a:r>
              <a:rPr lang="ru-RU" dirty="0" err="1"/>
              <a:t>обмежень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законом;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610679" y="1378589"/>
            <a:ext cx="4085749" cy="2585323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/>
              <a:t>е) участь у </a:t>
            </a:r>
            <a:r>
              <a:rPr lang="ru-RU" dirty="0" err="1"/>
              <a:t>публічних</a:t>
            </a:r>
            <a:r>
              <a:rPr lang="ru-RU" dirty="0"/>
              <a:t> </a:t>
            </a:r>
            <a:r>
              <a:rPr lang="ru-RU" dirty="0" err="1"/>
              <a:t>слуханнях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відкритих</a:t>
            </a:r>
            <a:r>
              <a:rPr lang="ru-RU" dirty="0"/>
              <a:t> </a:t>
            </a:r>
            <a:r>
              <a:rPr lang="ru-RU" dirty="0" err="1"/>
              <a:t>засіданнях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запланованої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на </a:t>
            </a:r>
            <a:r>
              <a:rPr lang="ru-RU" dirty="0" err="1"/>
              <a:t>навколишнє</a:t>
            </a:r>
            <a:r>
              <a:rPr lang="ru-RU" dirty="0"/>
              <a:t> </a:t>
            </a:r>
            <a:r>
              <a:rPr lang="ru-RU" dirty="0" err="1"/>
              <a:t>природне</a:t>
            </a:r>
            <a:r>
              <a:rPr lang="ru-RU" dirty="0"/>
              <a:t> </a:t>
            </a:r>
            <a:r>
              <a:rPr lang="ru-RU" dirty="0" err="1"/>
              <a:t>середовище</a:t>
            </a:r>
            <a:r>
              <a:rPr lang="ru-RU" dirty="0"/>
              <a:t> на </a:t>
            </a:r>
            <a:r>
              <a:rPr lang="ru-RU" dirty="0" err="1"/>
              <a:t>стадіях</a:t>
            </a:r>
            <a:r>
              <a:rPr lang="ru-RU" dirty="0"/>
              <a:t> </a:t>
            </a:r>
            <a:r>
              <a:rPr lang="ru-RU" dirty="0" err="1"/>
              <a:t>розміщення</a:t>
            </a:r>
            <a:r>
              <a:rPr lang="ru-RU" dirty="0"/>
              <a:t>, </a:t>
            </a:r>
            <a:r>
              <a:rPr lang="ru-RU" dirty="0" err="1"/>
              <a:t>проектування</a:t>
            </a:r>
            <a:r>
              <a:rPr lang="ru-RU" dirty="0"/>
              <a:t>, </a:t>
            </a:r>
            <a:r>
              <a:rPr lang="ru-RU" dirty="0" err="1"/>
              <a:t>будівництва</a:t>
            </a:r>
            <a:r>
              <a:rPr lang="ru-RU" dirty="0"/>
              <a:t> і </a:t>
            </a:r>
            <a:r>
              <a:rPr lang="ru-RU" dirty="0" err="1"/>
              <a:t>реконструкції</a:t>
            </a:r>
            <a:r>
              <a:rPr lang="ru-RU" dirty="0"/>
              <a:t> </a:t>
            </a:r>
            <a:r>
              <a:rPr lang="ru-RU" dirty="0" err="1"/>
              <a:t>об'єктів</a:t>
            </a:r>
            <a:r>
              <a:rPr lang="ru-RU" dirty="0"/>
              <a:t> та у </a:t>
            </a:r>
            <a:r>
              <a:rPr lang="ru-RU" dirty="0" err="1"/>
              <a:t>проведенні</a:t>
            </a:r>
            <a:r>
              <a:rPr lang="ru-RU" dirty="0"/>
              <a:t> </a:t>
            </a:r>
            <a:r>
              <a:rPr lang="ru-RU" dirty="0" err="1"/>
              <a:t>громадської</a:t>
            </a:r>
            <a:r>
              <a:rPr lang="ru-RU" dirty="0"/>
              <a:t> </a:t>
            </a:r>
            <a:r>
              <a:rPr lang="ru-RU" dirty="0" err="1"/>
              <a:t>екологічної</a:t>
            </a:r>
            <a:r>
              <a:rPr lang="ru-RU" dirty="0"/>
              <a:t> </a:t>
            </a:r>
            <a:r>
              <a:rPr lang="ru-RU" dirty="0" err="1"/>
              <a:t>експертизи</a:t>
            </a:r>
            <a:r>
              <a:rPr lang="ru-RU" dirty="0"/>
              <a:t>;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664273" y="4077072"/>
            <a:ext cx="3641831" cy="3693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uk-UA" dirty="0"/>
              <a:t>є) отримання екологічної освіти;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90621" y="3717032"/>
            <a:ext cx="3744416" cy="286232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000" dirty="0"/>
              <a:t>ж) подання до суду позовів до державних органів, підприємств, установ, організацій і громадян про відшкодування шкоди, завданої їх здоров'ю та майну внаслідок негативного впливу на навколишнє природне середовище;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24007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80920" cy="1512168"/>
          </a:xfr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800" dirty="0"/>
              <a:t> </a:t>
            </a:r>
            <a:br>
              <a:rPr lang="ru-RU" sz="2800" dirty="0"/>
            </a:br>
            <a:r>
              <a:rPr lang="ru-RU" sz="3200" i="1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Екологічні</a:t>
            </a:r>
            <a:r>
              <a:rPr lang="ru-RU" sz="3200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права </a:t>
            </a:r>
            <a:r>
              <a:rPr lang="ru-RU" sz="3200" i="1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громадян</a:t>
            </a:r>
            <a:r>
              <a:rPr lang="ru-RU" sz="3200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3200" i="1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їх</a:t>
            </a:r>
            <a:r>
              <a:rPr lang="ru-RU" sz="3200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i="1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становлення</a:t>
            </a:r>
            <a:r>
              <a:rPr lang="ru-RU" sz="3200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sz="3200" i="1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розвиток</a:t>
            </a:r>
            <a:r>
              <a:rPr lang="ru-RU" sz="3200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— один </a:t>
            </a:r>
            <a:r>
              <a:rPr lang="ru-RU" sz="3200" i="1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із</a:t>
            </a:r>
            <a:r>
              <a:rPr lang="ru-RU" sz="3200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i="1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пріоритетів</a:t>
            </a:r>
            <a:r>
              <a:rPr lang="ru-RU" sz="3200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i="1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діяльності</a:t>
            </a:r>
            <a:r>
              <a:rPr lang="ru-RU" sz="3200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i="1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міжнародної</a:t>
            </a:r>
            <a:r>
              <a:rPr lang="ru-RU" sz="3200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i="1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спільноти</a:t>
            </a:r>
            <a:r>
              <a:rPr lang="ru-RU" sz="3200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539552" y="1772816"/>
            <a:ext cx="8424936" cy="1656184"/>
          </a:xfrm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dirty="0" err="1"/>
              <a:t>Конвенція</a:t>
            </a:r>
            <a:r>
              <a:rPr lang="ru-RU" dirty="0"/>
              <a:t> </a:t>
            </a:r>
            <a:r>
              <a:rPr lang="ru-RU" dirty="0" err="1"/>
              <a:t>ратифікована</a:t>
            </a:r>
            <a:r>
              <a:rPr lang="ru-RU" dirty="0"/>
              <a:t> </a:t>
            </a:r>
            <a:r>
              <a:rPr lang="ru-RU" dirty="0" err="1"/>
              <a:t>Україною</a:t>
            </a:r>
            <a:r>
              <a:rPr lang="ru-RU" dirty="0"/>
              <a:t> 6 </a:t>
            </a:r>
            <a:r>
              <a:rPr lang="ru-RU" dirty="0" err="1"/>
              <a:t>липня</a:t>
            </a:r>
            <a:r>
              <a:rPr lang="ru-RU" dirty="0"/>
              <a:t> 1999 р. </a:t>
            </a:r>
            <a:r>
              <a:rPr lang="ru-RU" dirty="0" err="1"/>
              <a:t>Оргуська</a:t>
            </a:r>
            <a:r>
              <a:rPr lang="ru-RU" dirty="0"/>
              <a:t> </a:t>
            </a:r>
            <a:r>
              <a:rPr lang="ru-RU" dirty="0" err="1"/>
              <a:t>конвенція</a:t>
            </a:r>
            <a:r>
              <a:rPr lang="ru-RU" dirty="0"/>
              <a:t> </a:t>
            </a:r>
            <a:r>
              <a:rPr lang="ru-RU" dirty="0" err="1"/>
              <a:t>визначила</a:t>
            </a:r>
            <a:r>
              <a:rPr lang="ru-RU" dirty="0"/>
              <a:t> три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екологічних</a:t>
            </a:r>
            <a:r>
              <a:rPr lang="ru-RU" dirty="0"/>
              <a:t> права,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розглядаються</a:t>
            </a:r>
            <a:r>
              <a:rPr lang="ru-RU" dirty="0"/>
              <a:t> як </a:t>
            </a:r>
            <a:r>
              <a:rPr lang="ru-RU" dirty="0" err="1"/>
              <a:t>важливі</a:t>
            </a:r>
            <a:r>
              <a:rPr lang="ru-RU" dirty="0"/>
              <a:t> </a:t>
            </a:r>
            <a:r>
              <a:rPr lang="ru-RU" dirty="0" err="1"/>
              <a:t>чинники</a:t>
            </a:r>
            <a:r>
              <a:rPr lang="ru-RU" dirty="0"/>
              <a:t> у </a:t>
            </a:r>
            <a:r>
              <a:rPr lang="ru-RU" dirty="0" err="1"/>
              <a:t>становленні</a:t>
            </a:r>
            <a:r>
              <a:rPr lang="ru-RU" dirty="0"/>
              <a:t> </a:t>
            </a:r>
            <a:r>
              <a:rPr lang="ru-RU" dirty="0" err="1"/>
              <a:t>демократії</a:t>
            </a:r>
            <a:r>
              <a:rPr lang="ru-RU" dirty="0"/>
              <a:t>: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3645024"/>
            <a:ext cx="7056784" cy="83099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/>
              <a:t>1) доступ </a:t>
            </a:r>
            <a:r>
              <a:rPr lang="ru-RU" sz="2400" dirty="0" err="1"/>
              <a:t>громадськості</a:t>
            </a:r>
            <a:r>
              <a:rPr lang="ru-RU" sz="2400" dirty="0"/>
              <a:t> до </a:t>
            </a:r>
            <a:r>
              <a:rPr lang="ru-RU" sz="2400" dirty="0" err="1"/>
              <a:t>екологічної</a:t>
            </a:r>
            <a:r>
              <a:rPr lang="ru-RU" sz="2400" dirty="0"/>
              <a:t> </a:t>
            </a:r>
            <a:r>
              <a:rPr lang="ru-RU" sz="2400" dirty="0" err="1"/>
              <a:t>інформації</a:t>
            </a:r>
            <a:r>
              <a:rPr lang="ru-RU" sz="2400" dirty="0"/>
              <a:t>;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475656" y="4653136"/>
            <a:ext cx="6408914" cy="83099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/>
              <a:t>2) участь </a:t>
            </a:r>
            <a:r>
              <a:rPr lang="ru-RU" sz="2400" dirty="0" err="1"/>
              <a:t>громадськості</a:t>
            </a:r>
            <a:r>
              <a:rPr lang="ru-RU" sz="2400" dirty="0"/>
              <a:t> у </a:t>
            </a:r>
            <a:r>
              <a:rPr lang="ru-RU" sz="2400" dirty="0" err="1"/>
              <a:t>процесі</a:t>
            </a:r>
            <a:r>
              <a:rPr lang="ru-RU" sz="2400" dirty="0"/>
              <a:t> </a:t>
            </a:r>
            <a:r>
              <a:rPr lang="ru-RU" sz="2400" dirty="0" err="1"/>
              <a:t>прийняття</a:t>
            </a:r>
            <a:r>
              <a:rPr lang="ru-RU" sz="2400" dirty="0"/>
              <a:t> </a:t>
            </a:r>
            <a:r>
              <a:rPr lang="ru-RU" sz="2400" dirty="0" err="1"/>
              <a:t>рішень</a:t>
            </a:r>
            <a:r>
              <a:rPr lang="ru-RU" sz="2400" dirty="0"/>
              <a:t> з </a:t>
            </a:r>
            <a:r>
              <a:rPr lang="ru-RU" sz="2400" dirty="0" err="1"/>
              <a:t>питань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стосуються</a:t>
            </a:r>
            <a:r>
              <a:rPr lang="ru-RU" sz="2400" dirty="0"/>
              <a:t> </a:t>
            </a:r>
            <a:r>
              <a:rPr lang="ru-RU" sz="2400" dirty="0" err="1"/>
              <a:t>довкілля</a:t>
            </a:r>
            <a:r>
              <a:rPr lang="ru-RU" sz="2400" dirty="0"/>
              <a:t>;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021277" y="5661248"/>
            <a:ext cx="6025625" cy="83099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/>
              <a:t>3) доступ </a:t>
            </a:r>
            <a:r>
              <a:rPr lang="ru-RU" sz="2400" dirty="0" err="1"/>
              <a:t>громадськості</a:t>
            </a:r>
            <a:r>
              <a:rPr lang="ru-RU" sz="2400" dirty="0"/>
              <a:t> до </a:t>
            </a:r>
            <a:r>
              <a:rPr lang="ru-RU" sz="2400" dirty="0" err="1"/>
              <a:t>правосуддя</a:t>
            </a:r>
            <a:r>
              <a:rPr lang="ru-RU" sz="2400" dirty="0"/>
              <a:t> з </a:t>
            </a:r>
            <a:r>
              <a:rPr lang="ru-RU" sz="2400" dirty="0" err="1"/>
              <a:t>питань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стосуються</a:t>
            </a:r>
            <a:r>
              <a:rPr lang="ru-RU" sz="2400" dirty="0"/>
              <a:t> </a:t>
            </a:r>
            <a:r>
              <a:rPr lang="ru-RU" sz="2400" dirty="0" err="1"/>
              <a:t>довкілля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59748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83568" y="908720"/>
            <a:ext cx="7776864" cy="5178499"/>
          </a:xfrm>
          <a:effectLst>
            <a:glow rad="101600">
              <a:schemeClr val="accent1">
                <a:satMod val="175000"/>
                <a:alpha val="40000"/>
              </a:schemeClr>
            </a:glow>
            <a:outerShdw blurRad="38100" dist="25400" dir="5400000" algn="t" rotWithShape="0">
              <a:srgbClr val="000000">
                <a:alpha val="50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uk-UA" sz="2700" dirty="0"/>
              <a:t> </a:t>
            </a:r>
            <a:r>
              <a:rPr lang="ru-RU" sz="2700" b="1" i="1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2700" b="1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3100" b="1" i="1" dirty="0">
                <a:solidFill>
                  <a:schemeClr val="accent2">
                    <a:lumMod val="50000"/>
                  </a:schemeClr>
                </a:solidFill>
              </a:rPr>
              <a:t>Таким чином, </a:t>
            </a:r>
            <a:r>
              <a:rPr lang="ru-RU" sz="3100" b="1" i="1" dirty="0" err="1">
                <a:solidFill>
                  <a:schemeClr val="accent2">
                    <a:lumMod val="50000"/>
                  </a:schemeClr>
                </a:solidFill>
              </a:rPr>
              <a:t>збереження</a:t>
            </a:r>
            <a:r>
              <a:rPr lang="ru-RU" sz="3100" b="1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3100" b="1" i="1" dirty="0" err="1">
                <a:solidFill>
                  <a:schemeClr val="accent2">
                    <a:lumMod val="50000"/>
                  </a:schemeClr>
                </a:solidFill>
              </a:rPr>
              <a:t>довкілля</a:t>
            </a:r>
            <a:r>
              <a:rPr lang="ru-RU" sz="3100" b="1" i="1" dirty="0">
                <a:solidFill>
                  <a:schemeClr val="accent2">
                    <a:lumMod val="50000"/>
                  </a:schemeClr>
                </a:solidFill>
              </a:rPr>
              <a:t> для </a:t>
            </a:r>
            <a:r>
              <a:rPr lang="ru-RU" sz="3100" b="1" i="1" dirty="0" err="1">
                <a:solidFill>
                  <a:schemeClr val="accent2">
                    <a:lumMod val="50000"/>
                  </a:schemeClr>
                </a:solidFill>
              </a:rPr>
              <a:t>нинішнього</a:t>
            </a:r>
            <a:r>
              <a:rPr lang="ru-RU" sz="3100" b="1" i="1" dirty="0">
                <a:solidFill>
                  <a:schemeClr val="accent2">
                    <a:lumMod val="50000"/>
                  </a:schemeClr>
                </a:solidFill>
              </a:rPr>
              <a:t> і </a:t>
            </a:r>
            <a:r>
              <a:rPr lang="ru-RU" sz="3100" b="1" i="1" dirty="0" err="1">
                <a:solidFill>
                  <a:schemeClr val="accent2">
                    <a:lumMod val="50000"/>
                  </a:schemeClr>
                </a:solidFill>
              </a:rPr>
              <a:t>прийдешніх</a:t>
            </a:r>
            <a:r>
              <a:rPr lang="ru-RU" sz="3100" b="1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3100" b="1" i="1" dirty="0" err="1">
                <a:solidFill>
                  <a:schemeClr val="accent2">
                    <a:lumMod val="50000"/>
                  </a:schemeClr>
                </a:solidFill>
              </a:rPr>
              <a:t>поколінь</a:t>
            </a:r>
            <a:r>
              <a:rPr lang="ru-RU" sz="3100" b="1" i="1" dirty="0">
                <a:solidFill>
                  <a:schemeClr val="accent2">
                    <a:lumMod val="50000"/>
                  </a:schemeClr>
                </a:solidFill>
              </a:rPr>
              <a:t> у</a:t>
            </a:r>
            <a:br>
              <a:rPr lang="ru-RU" sz="3100" b="1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3100" b="1" i="1" dirty="0" err="1">
                <a:solidFill>
                  <a:schemeClr val="accent2">
                    <a:lumMod val="50000"/>
                  </a:schemeClr>
                </a:solidFill>
              </a:rPr>
              <a:t>сучасній</a:t>
            </a:r>
            <a:r>
              <a:rPr lang="ru-RU" sz="3100" b="1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3100" b="1" i="1" dirty="0" err="1">
                <a:solidFill>
                  <a:schemeClr val="accent2">
                    <a:lumMod val="50000"/>
                  </a:schemeClr>
                </a:solidFill>
              </a:rPr>
              <a:t>теорії</a:t>
            </a:r>
            <a:r>
              <a:rPr lang="ru-RU" sz="3100" b="1" i="1" dirty="0">
                <a:solidFill>
                  <a:schemeClr val="accent2">
                    <a:lumMod val="50000"/>
                  </a:schemeClr>
                </a:solidFill>
              </a:rPr>
              <a:t> права </a:t>
            </a:r>
            <a:r>
              <a:rPr lang="ru-RU" sz="3100" b="1" i="1" dirty="0" err="1">
                <a:solidFill>
                  <a:schemeClr val="accent2">
                    <a:lumMod val="50000"/>
                  </a:schemeClr>
                </a:solidFill>
              </a:rPr>
              <a:t>слід</a:t>
            </a:r>
            <a:r>
              <a:rPr lang="ru-RU" sz="3100" b="1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3100" b="1" i="1" dirty="0" err="1">
                <a:solidFill>
                  <a:schemeClr val="accent2">
                    <a:lumMod val="50000"/>
                  </a:schemeClr>
                </a:solidFill>
              </a:rPr>
              <a:t>розглядати</a:t>
            </a:r>
            <a:r>
              <a:rPr lang="ru-RU" sz="3100" b="1" i="1" dirty="0">
                <a:solidFill>
                  <a:schemeClr val="accent2">
                    <a:lumMod val="50000"/>
                  </a:schemeClr>
                </a:solidFill>
              </a:rPr>
              <a:t> як </a:t>
            </a:r>
            <a:r>
              <a:rPr lang="ru-RU" sz="3100" b="1" i="1" dirty="0" err="1">
                <a:solidFill>
                  <a:schemeClr val="accent2">
                    <a:lumMod val="50000"/>
                  </a:schemeClr>
                </a:solidFill>
              </a:rPr>
              <a:t>спільний</a:t>
            </a:r>
            <a:r>
              <a:rPr lang="ru-RU" sz="3100" b="1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3100" b="1" i="1" dirty="0" err="1">
                <a:solidFill>
                  <a:schemeClr val="accent2">
                    <a:lumMod val="50000"/>
                  </a:schemeClr>
                </a:solidFill>
              </a:rPr>
              <a:t>обов’язок</a:t>
            </a:r>
            <a:r>
              <a:rPr lang="ru-RU" sz="3100" b="1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3100" b="1" i="1" dirty="0" err="1">
                <a:solidFill>
                  <a:schemeClr val="accent2">
                    <a:lumMod val="50000"/>
                  </a:schemeClr>
                </a:solidFill>
              </a:rPr>
              <a:t>держави</a:t>
            </a:r>
            <a:r>
              <a:rPr lang="ru-RU" sz="3100" b="1" i="1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sz="3100" b="1" i="1" dirty="0" err="1">
                <a:solidFill>
                  <a:schemeClr val="accent2">
                    <a:lumMod val="50000"/>
                  </a:schemeClr>
                </a:solidFill>
              </a:rPr>
              <a:t>громадянського</a:t>
            </a:r>
            <a:r>
              <a:rPr lang="ru-RU" sz="3100" b="1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3100" b="1" i="1" dirty="0" err="1">
                <a:solidFill>
                  <a:schemeClr val="accent2">
                    <a:lumMod val="50000"/>
                  </a:schemeClr>
                </a:solidFill>
              </a:rPr>
              <a:t>суспільства</a:t>
            </a:r>
            <a:r>
              <a:rPr lang="ru-RU" sz="3100" b="1" i="1" dirty="0">
                <a:solidFill>
                  <a:schemeClr val="accent2">
                    <a:lumMod val="50000"/>
                  </a:schemeClr>
                </a:solidFill>
              </a:rPr>
              <a:t> і </a:t>
            </a:r>
            <a:r>
              <a:rPr lang="ru-RU" sz="3100" b="1" i="1" dirty="0" err="1">
                <a:solidFill>
                  <a:schemeClr val="accent2">
                    <a:lumMod val="50000"/>
                  </a:schemeClr>
                </a:solidFill>
              </a:rPr>
              <a:t>людини</a:t>
            </a:r>
            <a:r>
              <a:rPr lang="ru-RU" sz="3100" b="1" i="1" dirty="0">
                <a:solidFill>
                  <a:schemeClr val="accent2">
                    <a:lumMod val="50000"/>
                  </a:schemeClr>
                </a:solidFill>
              </a:rPr>
              <a:t>. </a:t>
            </a:r>
            <a:r>
              <a:rPr lang="ru-RU" sz="3100" b="1" i="1" dirty="0" err="1">
                <a:solidFill>
                  <a:schemeClr val="accent2">
                    <a:lumMod val="50000"/>
                  </a:schemeClr>
                </a:solidFill>
              </a:rPr>
              <a:t>Такий</a:t>
            </a:r>
            <a:r>
              <a:rPr lang="ru-RU" sz="3100" b="1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3100" b="1" i="1" dirty="0" err="1">
                <a:solidFill>
                  <a:schemeClr val="accent2">
                    <a:lumMod val="50000"/>
                  </a:schemeClr>
                </a:solidFill>
              </a:rPr>
              <a:t>підхід</a:t>
            </a:r>
            <a:r>
              <a:rPr lang="ru-RU" sz="3100" b="1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3100" b="1" i="1" dirty="0" err="1">
                <a:solidFill>
                  <a:schemeClr val="accent2">
                    <a:lumMod val="50000"/>
                  </a:schemeClr>
                </a:solidFill>
              </a:rPr>
              <a:t>можна</a:t>
            </a:r>
            <a:r>
              <a:rPr lang="ru-RU" sz="3100" b="1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3100" b="1" i="1" dirty="0" err="1">
                <a:solidFill>
                  <a:schemeClr val="accent2">
                    <a:lumMod val="50000"/>
                  </a:schemeClr>
                </a:solidFill>
              </a:rPr>
              <a:t>визначити</a:t>
            </a:r>
            <a:r>
              <a:rPr lang="ru-RU" sz="3100" b="1" i="1" dirty="0">
                <a:solidFill>
                  <a:schemeClr val="accent2">
                    <a:lumMod val="50000"/>
                  </a:schemeClr>
                </a:solidFill>
              </a:rPr>
              <a:t> як </a:t>
            </a:r>
            <a:r>
              <a:rPr lang="ru-RU" sz="3100" b="1" i="1" dirty="0" err="1">
                <a:solidFill>
                  <a:schemeClr val="accent2">
                    <a:lumMod val="50000"/>
                  </a:schemeClr>
                </a:solidFill>
              </a:rPr>
              <a:t>міжнародно-правовий</a:t>
            </a:r>
            <a:r>
              <a:rPr lang="ru-RU" sz="3100" b="1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3100" b="1" i="1" dirty="0" err="1">
                <a:solidFill>
                  <a:schemeClr val="accent2">
                    <a:lumMod val="50000"/>
                  </a:schemeClr>
                </a:solidFill>
              </a:rPr>
              <a:t>еколого-етичний</a:t>
            </a:r>
            <a:r>
              <a:rPr lang="ru-RU" sz="3100" b="1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3100" b="1" i="1" dirty="0" err="1">
                <a:solidFill>
                  <a:schemeClr val="accent2">
                    <a:lumMod val="50000"/>
                  </a:schemeClr>
                </a:solidFill>
              </a:rPr>
              <a:t>імператив</a:t>
            </a:r>
            <a:r>
              <a:rPr lang="ru-RU" sz="3100" b="1" i="1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sz="3100" b="1" i="1" dirty="0" err="1">
                <a:solidFill>
                  <a:schemeClr val="accent2">
                    <a:lumMod val="50000"/>
                  </a:schemeClr>
                </a:solidFill>
              </a:rPr>
              <a:t>що</a:t>
            </a:r>
            <a:r>
              <a:rPr lang="ru-RU" sz="3100" b="1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3100" b="1" i="1" dirty="0" err="1">
                <a:solidFill>
                  <a:schemeClr val="accent2">
                    <a:lumMod val="50000"/>
                  </a:schemeClr>
                </a:solidFill>
              </a:rPr>
              <a:t>сприйнятий</a:t>
            </a:r>
            <a:r>
              <a:rPr lang="ru-RU" sz="3100" b="1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3100" b="1" i="1" dirty="0" err="1">
                <a:solidFill>
                  <a:schemeClr val="accent2">
                    <a:lumMod val="50000"/>
                  </a:schemeClr>
                </a:solidFill>
              </a:rPr>
              <a:t>майже</a:t>
            </a:r>
            <a:r>
              <a:rPr lang="ru-RU" sz="3100" b="1" i="1" dirty="0">
                <a:solidFill>
                  <a:schemeClr val="accent2">
                    <a:lumMod val="50000"/>
                  </a:schemeClr>
                </a:solidFill>
              </a:rPr>
              <a:t> у </a:t>
            </a:r>
            <a:r>
              <a:rPr lang="ru-RU" sz="3100" b="1" i="1" dirty="0" err="1">
                <a:solidFill>
                  <a:schemeClr val="accent2">
                    <a:lumMod val="50000"/>
                  </a:schemeClr>
                </a:solidFill>
              </a:rPr>
              <a:t>всіх</a:t>
            </a:r>
            <a:r>
              <a:rPr lang="ru-RU" sz="3100" b="1" i="1" dirty="0">
                <a:solidFill>
                  <a:schemeClr val="accent2">
                    <a:lumMod val="50000"/>
                  </a:schemeClr>
                </a:solidFill>
              </a:rPr>
              <a:t> державах </a:t>
            </a:r>
            <a:r>
              <a:rPr lang="ru-RU" sz="3100" b="1" i="1" dirty="0" err="1">
                <a:solidFill>
                  <a:schemeClr val="accent2">
                    <a:lumMod val="50000"/>
                  </a:schemeClr>
                </a:solidFill>
              </a:rPr>
              <a:t>світу</a:t>
            </a:r>
            <a:r>
              <a:rPr lang="ru-RU" sz="3100" b="1" i="1" dirty="0">
                <a:solidFill>
                  <a:schemeClr val="accent2">
                    <a:lumMod val="50000"/>
                  </a:schemeClr>
                </a:solidFill>
              </a:rPr>
              <a:t>.</a:t>
            </a:r>
            <a:r>
              <a:rPr lang="ru-RU" sz="2700" b="1" i="1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2700" b="1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0637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564904"/>
            <a:ext cx="7772400" cy="1362075"/>
          </a:xfrm>
        </p:spPr>
        <p:txBody>
          <a:bodyPr>
            <a:normAutofit/>
          </a:bodyPr>
          <a:lstStyle/>
          <a:p>
            <a:pPr algn="ctr"/>
            <a:r>
              <a:rPr lang="uk-UA" sz="6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Дякую за увагу!</a:t>
            </a:r>
            <a:endParaRPr lang="ru-RU" sz="6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43632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Другая 14">
      <a:dk1>
        <a:sysClr val="windowText" lastClr="000000"/>
      </a:dk1>
      <a:lt1>
        <a:srgbClr val="D7D9C1"/>
      </a:lt1>
      <a:dk2>
        <a:srgbClr val="676A55"/>
      </a:dk2>
      <a:lt2>
        <a:srgbClr val="E2ECE3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BCBF96"/>
      </a:accent5>
      <a:accent6>
        <a:srgbClr val="E8B7B7"/>
      </a:accent6>
      <a:hlink>
        <a:srgbClr val="DB5353"/>
      </a:hlink>
      <a:folHlink>
        <a:srgbClr val="903638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26</TotalTime>
  <Words>367</Words>
  <Application>Microsoft Office PowerPoint</Application>
  <PresentationFormat>Экран (4:3)</PresentationFormat>
  <Paragraphs>23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Справедливость</vt:lpstr>
      <vt:lpstr>Поняття та види екологічних прав людини і громадянина</vt:lpstr>
      <vt:lpstr>Екологічні права людини і громадянина — </vt:lpstr>
      <vt:lpstr>Кожний громадянин має право на:</vt:lpstr>
      <vt:lpstr>Кожний громадянин має право на:</vt:lpstr>
      <vt:lpstr>  Екологічні права громадян, їх становлення та розвиток — один із пріоритетів діяльності міжнародної спільноти.</vt:lpstr>
      <vt:lpstr>  Таким чином, збереження довкілля для нинішнього і прийдешніх поколінь у сучасній теорії права слід розглядати як спільний обов’язок держави, громадянського суспільства і людини. Такий підхід можна визначити як міжнародно-правовий еколого-етичний імператив, що сприйнятий майже у всіх державах світу.  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Поняття та види екологічних прав людини і громадянина</dc:title>
  <dc:creator>Полина</dc:creator>
  <cp:lastModifiedBy>Полина</cp:lastModifiedBy>
  <cp:revision>5</cp:revision>
  <dcterms:created xsi:type="dcterms:W3CDTF">2013-11-22T20:58:50Z</dcterms:created>
  <dcterms:modified xsi:type="dcterms:W3CDTF">2013-11-22T21:39:15Z</dcterms:modified>
</cp:coreProperties>
</file>