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BE6CD74-2356-419D-8864-0EA1C0FE919B}" type="datetimeFigureOut">
              <a:rPr lang="ru-RU" smtClean="0"/>
              <a:t>17.02.2014</a:t>
            </a:fld>
            <a:endParaRPr lang="ru-RU"/>
          </a:p>
        </p:txBody>
      </p:sp>
      <p:sp>
        <p:nvSpPr>
          <p:cNvPr id="16" name="Номер слайда 15"/>
          <p:cNvSpPr>
            <a:spLocks noGrp="1"/>
          </p:cNvSpPr>
          <p:nvPr>
            <p:ph type="sldNum" sz="quarter" idx="11"/>
          </p:nvPr>
        </p:nvSpPr>
        <p:spPr/>
        <p:txBody>
          <a:bodyPr/>
          <a:lstStyle/>
          <a:p>
            <a:fld id="{B6A500A1-D135-4E43-8D1C-332E4141E8E7}"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E6CD74-2356-419D-8864-0EA1C0FE919B}"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500A1-D135-4E43-8D1C-332E4141E8E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E6CD74-2356-419D-8864-0EA1C0FE919B}"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500A1-D135-4E43-8D1C-332E4141E8E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BE6CD74-2356-419D-8864-0EA1C0FE919B}" type="datetimeFigureOut">
              <a:rPr lang="ru-RU" smtClean="0"/>
              <a:t>17.02.2014</a:t>
            </a:fld>
            <a:endParaRPr lang="ru-RU"/>
          </a:p>
        </p:txBody>
      </p:sp>
      <p:sp>
        <p:nvSpPr>
          <p:cNvPr id="15" name="Номер слайда 14"/>
          <p:cNvSpPr>
            <a:spLocks noGrp="1"/>
          </p:cNvSpPr>
          <p:nvPr>
            <p:ph type="sldNum" sz="quarter" idx="15"/>
          </p:nvPr>
        </p:nvSpPr>
        <p:spPr/>
        <p:txBody>
          <a:bodyPr/>
          <a:lstStyle>
            <a:lvl1pPr algn="ctr">
              <a:defRPr/>
            </a:lvl1pPr>
          </a:lstStyle>
          <a:p>
            <a:fld id="{B6A500A1-D135-4E43-8D1C-332E4141E8E7}"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BE6CD74-2356-419D-8864-0EA1C0FE919B}"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500A1-D135-4E43-8D1C-332E4141E8E7}"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BE6CD74-2356-419D-8864-0EA1C0FE919B}"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500A1-D135-4E43-8D1C-332E4141E8E7}"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6A500A1-D135-4E43-8D1C-332E4141E8E7}"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BE6CD74-2356-419D-8864-0EA1C0FE919B}" type="datetimeFigureOut">
              <a:rPr lang="ru-RU" smtClean="0"/>
              <a:t>17.02.2014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BE6CD74-2356-419D-8864-0EA1C0FE919B}" type="datetimeFigureOut">
              <a:rPr lang="ru-RU" smtClean="0"/>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A500A1-D135-4E43-8D1C-332E4141E8E7}"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E6CD74-2356-419D-8864-0EA1C0FE919B}" type="datetimeFigureOut">
              <a:rPr lang="ru-RU" smtClean="0"/>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A500A1-D135-4E43-8D1C-332E4141E8E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BE6CD74-2356-419D-8864-0EA1C0FE919B}" type="datetimeFigureOut">
              <a:rPr lang="ru-RU" smtClean="0"/>
              <a:t>17.02.2014</a:t>
            </a:fld>
            <a:endParaRPr lang="ru-RU"/>
          </a:p>
        </p:txBody>
      </p:sp>
      <p:sp>
        <p:nvSpPr>
          <p:cNvPr id="9" name="Номер слайда 8"/>
          <p:cNvSpPr>
            <a:spLocks noGrp="1"/>
          </p:cNvSpPr>
          <p:nvPr>
            <p:ph type="sldNum" sz="quarter" idx="15"/>
          </p:nvPr>
        </p:nvSpPr>
        <p:spPr/>
        <p:txBody>
          <a:bodyPr/>
          <a:lstStyle/>
          <a:p>
            <a:fld id="{B6A500A1-D135-4E43-8D1C-332E4141E8E7}"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BE6CD74-2356-419D-8864-0EA1C0FE919B}" type="datetimeFigureOut">
              <a:rPr lang="ru-RU" smtClean="0"/>
              <a:t>17.02.2014</a:t>
            </a:fld>
            <a:endParaRPr lang="ru-RU"/>
          </a:p>
        </p:txBody>
      </p:sp>
      <p:sp>
        <p:nvSpPr>
          <p:cNvPr id="9" name="Номер слайда 8"/>
          <p:cNvSpPr>
            <a:spLocks noGrp="1"/>
          </p:cNvSpPr>
          <p:nvPr>
            <p:ph type="sldNum" sz="quarter" idx="11"/>
          </p:nvPr>
        </p:nvSpPr>
        <p:spPr/>
        <p:txBody>
          <a:bodyPr/>
          <a:lstStyle/>
          <a:p>
            <a:fld id="{B6A500A1-D135-4E43-8D1C-332E4141E8E7}"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E6CD74-2356-419D-8864-0EA1C0FE919B}" type="datetimeFigureOut">
              <a:rPr lang="ru-RU" smtClean="0"/>
              <a:t>17.02.2014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A500A1-D135-4E43-8D1C-332E4141E8E7}"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ornado_wallpapers.jpg"/>
          <p:cNvPicPr>
            <a:picLocks noChangeAspect="1"/>
          </p:cNvPicPr>
          <p:nvPr/>
        </p:nvPicPr>
        <p:blipFill>
          <a:blip r:embed="rId2"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1259632" y="188640"/>
            <a:ext cx="6400800" cy="3528392"/>
          </a:xfrm>
        </p:spPr>
        <p:txBody>
          <a:bodyPr>
            <a:normAutofit/>
          </a:bodyPr>
          <a:lstStyle/>
          <a:p>
            <a:r>
              <a:rPr lang="en-US" sz="2800" dirty="0" smtClean="0">
                <a:solidFill>
                  <a:srgbClr val="00B050"/>
                </a:solidFill>
                <a:latin typeface="Times New Roman" pitchFamily="18" charset="0"/>
                <a:cs typeface="Times New Roman" pitchFamily="18" charset="0"/>
              </a:rPr>
              <a:t>PRESENTATION </a:t>
            </a:r>
          </a:p>
          <a:p>
            <a:r>
              <a:rPr lang="en-US" sz="2800" dirty="0" smtClean="0">
                <a:solidFill>
                  <a:srgbClr val="00B050"/>
                </a:solidFill>
                <a:latin typeface="Times New Roman" pitchFamily="18" charset="0"/>
                <a:cs typeface="Times New Roman" pitchFamily="18" charset="0"/>
              </a:rPr>
              <a:t>IN </a:t>
            </a:r>
          </a:p>
          <a:p>
            <a:r>
              <a:rPr lang="en-US" sz="2800" dirty="0" smtClean="0">
                <a:solidFill>
                  <a:srgbClr val="00B050"/>
                </a:solidFill>
                <a:latin typeface="Times New Roman" pitchFamily="18" charset="0"/>
                <a:cs typeface="Times New Roman" pitchFamily="18" charset="0"/>
              </a:rPr>
              <a:t>ENGLISH</a:t>
            </a:r>
          </a:p>
          <a:p>
            <a:endParaRPr lang="en-US" sz="2800" dirty="0" smtClean="0">
              <a:solidFill>
                <a:srgbClr val="00B050"/>
              </a:solidFill>
              <a:latin typeface="Times New Roman" pitchFamily="18" charset="0"/>
              <a:cs typeface="Times New Roman" pitchFamily="18" charset="0"/>
            </a:endParaRPr>
          </a:p>
          <a:p>
            <a:endParaRPr lang="en-US" sz="2800" dirty="0" smtClean="0">
              <a:solidFill>
                <a:srgbClr val="00B050"/>
              </a:solidFill>
              <a:latin typeface="Times New Roman" pitchFamily="18" charset="0"/>
              <a:cs typeface="Times New Roman" pitchFamily="18" charset="0"/>
            </a:endParaRPr>
          </a:p>
          <a:p>
            <a:r>
              <a:rPr lang="en-US" sz="4000" dirty="0" smtClean="0">
                <a:solidFill>
                  <a:srgbClr val="00B050"/>
                </a:solidFill>
                <a:latin typeface="Times New Roman" pitchFamily="18" charset="0"/>
                <a:cs typeface="Times New Roman" pitchFamily="18" charset="0"/>
              </a:rPr>
              <a:t>TORNADO</a:t>
            </a:r>
            <a:endParaRPr lang="ru-RU" sz="4000" dirty="0">
              <a:solidFill>
                <a:srgbClr val="00B050"/>
              </a:solidFill>
              <a:latin typeface="Times New Roman" pitchFamily="18" charset="0"/>
              <a:cs typeface="Times New Roman" pitchFamily="18" charset="0"/>
            </a:endParaRPr>
          </a:p>
        </p:txBody>
      </p:sp>
      <p:sp>
        <p:nvSpPr>
          <p:cNvPr id="5" name="TextBox 4"/>
          <p:cNvSpPr txBox="1"/>
          <p:nvPr/>
        </p:nvSpPr>
        <p:spPr>
          <a:xfrm>
            <a:off x="6372200" y="5445224"/>
            <a:ext cx="2592288" cy="646331"/>
          </a:xfrm>
          <a:prstGeom prst="rect">
            <a:avLst/>
          </a:prstGeom>
          <a:noFill/>
        </p:spPr>
        <p:txBody>
          <a:bodyPr wrap="square" rtlCol="0">
            <a:spAutoFit/>
          </a:bodyPr>
          <a:lstStyle/>
          <a:p>
            <a:pPr algn="r"/>
            <a:r>
              <a:rPr lang="en-US" dirty="0">
                <a:latin typeface="Times New Roman" pitchFamily="18" charset="0"/>
                <a:cs typeface="Times New Roman" pitchFamily="18" charset="0"/>
              </a:rPr>
              <a:t>b</a:t>
            </a:r>
            <a:r>
              <a:rPr lang="en-US" dirty="0" smtClean="0">
                <a:latin typeface="Times New Roman" pitchFamily="18" charset="0"/>
                <a:cs typeface="Times New Roman" pitchFamily="18" charset="0"/>
              </a:rPr>
              <a:t>y </a:t>
            </a:r>
            <a:r>
              <a:rPr lang="en-US" dirty="0" err="1" smtClean="0">
                <a:latin typeface="Times New Roman" pitchFamily="18" charset="0"/>
                <a:cs typeface="Times New Roman" pitchFamily="18" charset="0"/>
              </a:rPr>
              <a:t>Katia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Filimonova</a:t>
            </a:r>
            <a:endParaRPr lang="en-US" dirty="0" smtClean="0">
              <a:latin typeface="Times New Roman" pitchFamily="18" charset="0"/>
              <a:cs typeface="Times New Roman" pitchFamily="18" charset="0"/>
            </a:endParaRPr>
          </a:p>
          <a:p>
            <a:pPr algn="r"/>
            <a:r>
              <a:rPr lang="en-US" dirty="0" smtClean="0">
                <a:latin typeface="Times New Roman" pitchFamily="18" charset="0"/>
                <a:cs typeface="Times New Roman" pitchFamily="18" charset="0"/>
              </a:rPr>
              <a:t>10 form</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ig_tornado_1366x768_netbook.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0" y="188640"/>
            <a:ext cx="8748464" cy="6096000"/>
          </a:xfrm>
        </p:spPr>
        <p:txBody>
          <a:bodyPr>
            <a:normAutofit fontScale="55000" lnSpcReduction="20000"/>
          </a:bodyPr>
          <a:lstStyle/>
          <a:p>
            <a:pPr algn="ctr">
              <a:buNone/>
            </a:pPr>
            <a:r>
              <a:rPr lang="en-US" sz="5100" b="1" dirty="0" smtClean="0">
                <a:solidFill>
                  <a:schemeClr val="tx2">
                    <a:lumMod val="50000"/>
                  </a:schemeClr>
                </a:solidFill>
                <a:latin typeface="Times New Roman" pitchFamily="18" charset="0"/>
                <a:cs typeface="Times New Roman" pitchFamily="18" charset="0"/>
              </a:rPr>
              <a:t>Rotation</a:t>
            </a:r>
            <a:endParaRPr lang="en-US" sz="5100" b="1" dirty="0" smtClean="0">
              <a:solidFill>
                <a:schemeClr val="tx2">
                  <a:lumMod val="50000"/>
                </a:schemeClr>
              </a:solidFill>
              <a:latin typeface="Times New Roman" pitchFamily="18" charset="0"/>
              <a:cs typeface="Times New Roman" pitchFamily="18" charset="0"/>
            </a:endParaRPr>
          </a:p>
          <a:p>
            <a:pPr marL="0" indent="432000" algn="just">
              <a:lnSpc>
                <a:spcPct val="170000"/>
              </a:lnSpc>
              <a:spcBef>
                <a:spcPts val="0"/>
              </a:spcBef>
              <a:buNone/>
            </a:pPr>
            <a:endParaRPr lang="en-US" sz="2900" dirty="0" smtClean="0">
              <a:solidFill>
                <a:schemeClr val="tx2">
                  <a:lumMod val="50000"/>
                </a:schemeClr>
              </a:solidFill>
              <a:latin typeface="Times New Roman" pitchFamily="18" charset="0"/>
              <a:cs typeface="Times New Roman" pitchFamily="18" charset="0"/>
            </a:endParaRPr>
          </a:p>
          <a:p>
            <a:pPr marL="0" indent="432000" algn="just">
              <a:lnSpc>
                <a:spcPct val="170000"/>
              </a:lnSpc>
              <a:spcBef>
                <a:spcPts val="0"/>
              </a:spcBef>
              <a:buNone/>
            </a:pPr>
            <a:r>
              <a:rPr lang="en-US" sz="2900" dirty="0" smtClean="0">
                <a:solidFill>
                  <a:schemeClr val="tx2">
                    <a:lumMod val="50000"/>
                  </a:schemeClr>
                </a:solidFill>
                <a:latin typeface="Times New Roman" pitchFamily="18" charset="0"/>
                <a:cs typeface="Times New Roman" pitchFamily="18" charset="0"/>
              </a:rPr>
              <a:t>Tornadoes </a:t>
            </a:r>
            <a:r>
              <a:rPr lang="en-US" sz="2900" dirty="0" smtClean="0">
                <a:solidFill>
                  <a:schemeClr val="tx2">
                    <a:lumMod val="50000"/>
                  </a:schemeClr>
                </a:solidFill>
                <a:latin typeface="Times New Roman" pitchFamily="18" charset="0"/>
                <a:cs typeface="Times New Roman" pitchFamily="18" charset="0"/>
              </a:rPr>
              <a:t>normally rotate cyclonically (when viewed from above, this is counterclockwise in the northern hemisphere and clockwise in the southern). While large-scale storms always rotate cyclonically due to the </a:t>
            </a:r>
            <a:r>
              <a:rPr lang="en-US" sz="2900" dirty="0" err="1" smtClean="0">
                <a:solidFill>
                  <a:schemeClr val="tx2">
                    <a:lumMod val="50000"/>
                  </a:schemeClr>
                </a:solidFill>
                <a:latin typeface="Times New Roman" pitchFamily="18" charset="0"/>
                <a:cs typeface="Times New Roman" pitchFamily="18" charset="0"/>
              </a:rPr>
              <a:t>Coriolis</a:t>
            </a:r>
            <a:r>
              <a:rPr lang="en-US" sz="2900" dirty="0" smtClean="0">
                <a:solidFill>
                  <a:schemeClr val="tx2">
                    <a:lumMod val="50000"/>
                  </a:schemeClr>
                </a:solidFill>
                <a:latin typeface="Times New Roman" pitchFamily="18" charset="0"/>
                <a:cs typeface="Times New Roman" pitchFamily="18" charset="0"/>
              </a:rPr>
              <a:t> effect, thunderstorms and tornadoes are so small that the direct influence of the </a:t>
            </a:r>
            <a:r>
              <a:rPr lang="en-US" sz="2900" dirty="0" err="1" smtClean="0">
                <a:solidFill>
                  <a:schemeClr val="tx2">
                    <a:lumMod val="50000"/>
                  </a:schemeClr>
                </a:solidFill>
                <a:latin typeface="Times New Roman" pitchFamily="18" charset="0"/>
                <a:cs typeface="Times New Roman" pitchFamily="18" charset="0"/>
              </a:rPr>
              <a:t>Coriolis</a:t>
            </a:r>
            <a:r>
              <a:rPr lang="en-US" sz="2900" dirty="0" smtClean="0">
                <a:solidFill>
                  <a:schemeClr val="tx2">
                    <a:lumMod val="50000"/>
                  </a:schemeClr>
                </a:solidFill>
                <a:latin typeface="Times New Roman" pitchFamily="18" charset="0"/>
                <a:cs typeface="Times New Roman" pitchFamily="18" charset="0"/>
              </a:rPr>
              <a:t> effect is unimportant, as indicated by their large </a:t>
            </a:r>
            <a:r>
              <a:rPr lang="en-US" sz="2900" dirty="0" err="1" smtClean="0">
                <a:solidFill>
                  <a:schemeClr val="tx2">
                    <a:lumMod val="50000"/>
                  </a:schemeClr>
                </a:solidFill>
                <a:latin typeface="Times New Roman" pitchFamily="18" charset="0"/>
                <a:cs typeface="Times New Roman" pitchFamily="18" charset="0"/>
              </a:rPr>
              <a:t>Rossby</a:t>
            </a:r>
            <a:r>
              <a:rPr lang="en-US" sz="2900" dirty="0" smtClean="0">
                <a:solidFill>
                  <a:schemeClr val="tx2">
                    <a:lumMod val="50000"/>
                  </a:schemeClr>
                </a:solidFill>
                <a:latin typeface="Times New Roman" pitchFamily="18" charset="0"/>
                <a:cs typeface="Times New Roman" pitchFamily="18" charset="0"/>
              </a:rPr>
              <a:t> </a:t>
            </a:r>
            <a:r>
              <a:rPr lang="en-US" sz="2900" dirty="0" smtClean="0">
                <a:solidFill>
                  <a:schemeClr val="tx2">
                    <a:lumMod val="50000"/>
                  </a:schemeClr>
                </a:solidFill>
                <a:latin typeface="Times New Roman" pitchFamily="18" charset="0"/>
                <a:cs typeface="Times New Roman" pitchFamily="18" charset="0"/>
              </a:rPr>
              <a:t>numbers. </a:t>
            </a:r>
            <a:r>
              <a:rPr lang="en-US" sz="2900" dirty="0" err="1" smtClean="0">
                <a:solidFill>
                  <a:schemeClr val="tx2">
                    <a:lumMod val="50000"/>
                  </a:schemeClr>
                </a:solidFill>
                <a:latin typeface="Times New Roman" pitchFamily="18" charset="0"/>
                <a:cs typeface="Times New Roman" pitchFamily="18" charset="0"/>
              </a:rPr>
              <a:t>Supercells</a:t>
            </a:r>
            <a:r>
              <a:rPr lang="en-US" sz="2900" dirty="0" smtClean="0">
                <a:solidFill>
                  <a:schemeClr val="tx2">
                    <a:lumMod val="50000"/>
                  </a:schemeClr>
                </a:solidFill>
                <a:latin typeface="Times New Roman" pitchFamily="18" charset="0"/>
                <a:cs typeface="Times New Roman" pitchFamily="18" charset="0"/>
              </a:rPr>
              <a:t> and tornadoes rotate cyclonically in numerical simulations even when the </a:t>
            </a:r>
            <a:r>
              <a:rPr lang="en-US" sz="2900" dirty="0" err="1" smtClean="0">
                <a:solidFill>
                  <a:schemeClr val="tx2">
                    <a:lumMod val="50000"/>
                  </a:schemeClr>
                </a:solidFill>
                <a:latin typeface="Times New Roman" pitchFamily="18" charset="0"/>
                <a:cs typeface="Times New Roman" pitchFamily="18" charset="0"/>
              </a:rPr>
              <a:t>Coriolis</a:t>
            </a:r>
            <a:r>
              <a:rPr lang="en-US" sz="2900" dirty="0" smtClean="0">
                <a:solidFill>
                  <a:schemeClr val="tx2">
                    <a:lumMod val="50000"/>
                  </a:schemeClr>
                </a:solidFill>
                <a:latin typeface="Times New Roman" pitchFamily="18" charset="0"/>
                <a:cs typeface="Times New Roman" pitchFamily="18" charset="0"/>
              </a:rPr>
              <a:t> effect is </a:t>
            </a:r>
            <a:r>
              <a:rPr lang="en-US" sz="2900" dirty="0" smtClean="0">
                <a:solidFill>
                  <a:schemeClr val="tx2">
                    <a:lumMod val="50000"/>
                  </a:schemeClr>
                </a:solidFill>
                <a:latin typeface="Times New Roman" pitchFamily="18" charset="0"/>
                <a:cs typeface="Times New Roman" pitchFamily="18" charset="0"/>
              </a:rPr>
              <a:t>neglected.</a:t>
            </a:r>
            <a:r>
              <a:rPr lang="en-US" sz="2900" dirty="0" smtClean="0">
                <a:solidFill>
                  <a:schemeClr val="tx2">
                    <a:lumMod val="50000"/>
                  </a:schemeClr>
                </a:solidFill>
                <a:latin typeface="Times New Roman" pitchFamily="18" charset="0"/>
                <a:cs typeface="Times New Roman" pitchFamily="18" charset="0"/>
              </a:rPr>
              <a:t> Low-level </a:t>
            </a:r>
            <a:r>
              <a:rPr lang="en-US" sz="2900" dirty="0" err="1" smtClean="0">
                <a:solidFill>
                  <a:schemeClr val="tx2">
                    <a:lumMod val="50000"/>
                  </a:schemeClr>
                </a:solidFill>
                <a:latin typeface="Times New Roman" pitchFamily="18" charset="0"/>
                <a:cs typeface="Times New Roman" pitchFamily="18" charset="0"/>
              </a:rPr>
              <a:t>mesocyclones</a:t>
            </a:r>
            <a:r>
              <a:rPr lang="en-US" sz="2900" dirty="0" smtClean="0">
                <a:solidFill>
                  <a:schemeClr val="tx2">
                    <a:lumMod val="50000"/>
                  </a:schemeClr>
                </a:solidFill>
                <a:latin typeface="Times New Roman" pitchFamily="18" charset="0"/>
                <a:cs typeface="Times New Roman" pitchFamily="18" charset="0"/>
              </a:rPr>
              <a:t> and tornadoes owe their rotation to complex processes within the </a:t>
            </a:r>
            <a:r>
              <a:rPr lang="en-US" sz="2900" dirty="0" err="1" smtClean="0">
                <a:solidFill>
                  <a:schemeClr val="tx2">
                    <a:lumMod val="50000"/>
                  </a:schemeClr>
                </a:solidFill>
                <a:latin typeface="Times New Roman" pitchFamily="18" charset="0"/>
                <a:cs typeface="Times New Roman" pitchFamily="18" charset="0"/>
              </a:rPr>
              <a:t>supercell</a:t>
            </a:r>
            <a:r>
              <a:rPr lang="en-US" sz="2900" dirty="0" smtClean="0">
                <a:solidFill>
                  <a:schemeClr val="tx2">
                    <a:lumMod val="50000"/>
                  </a:schemeClr>
                </a:solidFill>
                <a:latin typeface="Times New Roman" pitchFamily="18" charset="0"/>
                <a:cs typeface="Times New Roman" pitchFamily="18" charset="0"/>
              </a:rPr>
              <a:t> and ambient </a:t>
            </a:r>
            <a:r>
              <a:rPr lang="en-US" sz="2900" dirty="0" smtClean="0">
                <a:solidFill>
                  <a:schemeClr val="tx2">
                    <a:lumMod val="50000"/>
                  </a:schemeClr>
                </a:solidFill>
                <a:latin typeface="Times New Roman" pitchFamily="18" charset="0"/>
                <a:cs typeface="Times New Roman" pitchFamily="18" charset="0"/>
              </a:rPr>
              <a:t>environment.</a:t>
            </a:r>
            <a:endParaRPr lang="en-US" sz="2900" dirty="0" smtClean="0">
              <a:solidFill>
                <a:schemeClr val="tx2">
                  <a:lumMod val="50000"/>
                </a:schemeClr>
              </a:solidFill>
              <a:latin typeface="Times New Roman" pitchFamily="18" charset="0"/>
              <a:cs typeface="Times New Roman" pitchFamily="18" charset="0"/>
            </a:endParaRPr>
          </a:p>
          <a:p>
            <a:pPr marL="0" indent="432000" algn="just">
              <a:lnSpc>
                <a:spcPct val="170000"/>
              </a:lnSpc>
              <a:spcBef>
                <a:spcPts val="0"/>
              </a:spcBef>
              <a:buNone/>
            </a:pPr>
            <a:r>
              <a:rPr lang="en-US" sz="2900" dirty="0" smtClean="0">
                <a:solidFill>
                  <a:schemeClr val="tx2">
                    <a:lumMod val="50000"/>
                  </a:schemeClr>
                </a:solidFill>
                <a:latin typeface="Times New Roman" pitchFamily="18" charset="0"/>
                <a:cs typeface="Times New Roman" pitchFamily="18" charset="0"/>
              </a:rPr>
              <a:t>Approximately 1 percent of </a:t>
            </a:r>
            <a:r>
              <a:rPr lang="en-US" sz="2900" dirty="0" smtClean="0">
                <a:solidFill>
                  <a:schemeClr val="bg1"/>
                </a:solidFill>
                <a:latin typeface="Times New Roman" pitchFamily="18" charset="0"/>
                <a:cs typeface="Times New Roman" pitchFamily="18" charset="0"/>
              </a:rPr>
              <a:t>tornadoes rotate in an </a:t>
            </a:r>
            <a:r>
              <a:rPr lang="en-US" sz="2900" dirty="0" err="1" smtClean="0">
                <a:solidFill>
                  <a:schemeClr val="bg1"/>
                </a:solidFill>
                <a:latin typeface="Times New Roman" pitchFamily="18" charset="0"/>
                <a:cs typeface="Times New Roman" pitchFamily="18" charset="0"/>
              </a:rPr>
              <a:t>anticyclonic</a:t>
            </a:r>
            <a:r>
              <a:rPr lang="en-US" sz="2900" dirty="0" smtClean="0">
                <a:solidFill>
                  <a:schemeClr val="bg1"/>
                </a:solidFill>
                <a:latin typeface="Times New Roman" pitchFamily="18" charset="0"/>
                <a:cs typeface="Times New Roman" pitchFamily="18" charset="0"/>
              </a:rPr>
              <a:t> direction in the northern hemisphere. Typically, systems as weak as </a:t>
            </a:r>
            <a:r>
              <a:rPr lang="en-US" sz="2900" dirty="0" err="1" smtClean="0">
                <a:solidFill>
                  <a:schemeClr val="bg1"/>
                </a:solidFill>
                <a:latin typeface="Times New Roman" pitchFamily="18" charset="0"/>
                <a:cs typeface="Times New Roman" pitchFamily="18" charset="0"/>
              </a:rPr>
              <a:t>landspouts</a:t>
            </a:r>
            <a:r>
              <a:rPr lang="en-US" sz="2900" dirty="0" smtClean="0">
                <a:solidFill>
                  <a:schemeClr val="bg1"/>
                </a:solidFill>
                <a:latin typeface="Times New Roman" pitchFamily="18" charset="0"/>
                <a:cs typeface="Times New Roman" pitchFamily="18" charset="0"/>
              </a:rPr>
              <a:t> </a:t>
            </a:r>
            <a:r>
              <a:rPr lang="en-US" sz="2900" dirty="0" smtClean="0">
                <a:solidFill>
                  <a:schemeClr val="tx2">
                    <a:lumMod val="50000"/>
                  </a:schemeClr>
                </a:solidFill>
                <a:latin typeface="Times New Roman" pitchFamily="18" charset="0"/>
                <a:cs typeface="Times New Roman" pitchFamily="18" charset="0"/>
              </a:rPr>
              <a:t>and </a:t>
            </a:r>
            <a:r>
              <a:rPr lang="en-US" sz="2900" dirty="0" err="1" smtClean="0">
                <a:solidFill>
                  <a:schemeClr val="tx2">
                    <a:lumMod val="50000"/>
                  </a:schemeClr>
                </a:solidFill>
                <a:latin typeface="Times New Roman" pitchFamily="18" charset="0"/>
                <a:cs typeface="Times New Roman" pitchFamily="18" charset="0"/>
              </a:rPr>
              <a:t>gustnadoes</a:t>
            </a:r>
            <a:r>
              <a:rPr lang="en-US" sz="2900" dirty="0" smtClean="0">
                <a:solidFill>
                  <a:schemeClr val="tx2">
                    <a:lumMod val="50000"/>
                  </a:schemeClr>
                </a:solidFill>
                <a:latin typeface="Times New Roman" pitchFamily="18" charset="0"/>
                <a:cs typeface="Times New Roman" pitchFamily="18" charset="0"/>
              </a:rPr>
              <a:t> can rotate </a:t>
            </a:r>
            <a:r>
              <a:rPr lang="en-US" sz="2900" dirty="0" err="1" smtClean="0">
                <a:solidFill>
                  <a:schemeClr val="tx2">
                    <a:lumMod val="50000"/>
                  </a:schemeClr>
                </a:solidFill>
                <a:latin typeface="Times New Roman" pitchFamily="18" charset="0"/>
                <a:cs typeface="Times New Roman" pitchFamily="18" charset="0"/>
              </a:rPr>
              <a:t>anticyclonically</a:t>
            </a:r>
            <a:r>
              <a:rPr lang="en-US" sz="2900" dirty="0" smtClean="0">
                <a:solidFill>
                  <a:schemeClr val="tx2">
                    <a:lumMod val="50000"/>
                  </a:schemeClr>
                </a:solidFill>
                <a:latin typeface="Times New Roman" pitchFamily="18" charset="0"/>
                <a:cs typeface="Times New Roman" pitchFamily="18" charset="0"/>
              </a:rPr>
              <a:t>, and usually only those which form on the </a:t>
            </a:r>
            <a:r>
              <a:rPr lang="en-US" sz="2900" dirty="0" err="1" smtClean="0">
                <a:solidFill>
                  <a:schemeClr val="tx2">
                    <a:lumMod val="50000"/>
                  </a:schemeClr>
                </a:solidFill>
                <a:latin typeface="Times New Roman" pitchFamily="18" charset="0"/>
                <a:cs typeface="Times New Roman" pitchFamily="18" charset="0"/>
              </a:rPr>
              <a:t>anticyclonic</a:t>
            </a:r>
            <a:r>
              <a:rPr lang="en-US" sz="2900" dirty="0" smtClean="0">
                <a:solidFill>
                  <a:schemeClr val="tx2">
                    <a:lumMod val="50000"/>
                  </a:schemeClr>
                </a:solidFill>
                <a:latin typeface="Times New Roman" pitchFamily="18" charset="0"/>
                <a:cs typeface="Times New Roman" pitchFamily="18" charset="0"/>
              </a:rPr>
              <a:t> shear side </a:t>
            </a:r>
            <a:r>
              <a:rPr lang="en-US" sz="2900" dirty="0" smtClean="0">
                <a:solidFill>
                  <a:schemeClr val="accent4">
                    <a:lumMod val="20000"/>
                    <a:lumOff val="80000"/>
                  </a:schemeClr>
                </a:solidFill>
                <a:latin typeface="Times New Roman" pitchFamily="18" charset="0"/>
                <a:cs typeface="Times New Roman" pitchFamily="18" charset="0"/>
              </a:rPr>
              <a:t>of the descending rear </a:t>
            </a:r>
            <a:r>
              <a:rPr lang="en-US" sz="2900" dirty="0" smtClean="0">
                <a:solidFill>
                  <a:schemeClr val="tx2">
                    <a:lumMod val="50000"/>
                  </a:schemeClr>
                </a:solidFill>
                <a:latin typeface="Times New Roman" pitchFamily="18" charset="0"/>
                <a:cs typeface="Times New Roman" pitchFamily="18" charset="0"/>
              </a:rPr>
              <a:t>flank downdraft in a cyclonic </a:t>
            </a:r>
            <a:r>
              <a:rPr lang="en-US" sz="2900" dirty="0" err="1" smtClean="0">
                <a:solidFill>
                  <a:schemeClr val="tx2">
                    <a:lumMod val="50000"/>
                  </a:schemeClr>
                </a:solidFill>
                <a:latin typeface="Times New Roman" pitchFamily="18" charset="0"/>
                <a:cs typeface="Times New Roman" pitchFamily="18" charset="0"/>
              </a:rPr>
              <a:t>supercell</a:t>
            </a:r>
            <a:r>
              <a:rPr lang="en-US" sz="2900" dirty="0" smtClean="0">
                <a:solidFill>
                  <a:schemeClr val="tx2">
                    <a:lumMod val="50000"/>
                  </a:schemeClr>
                </a:solidFill>
                <a:latin typeface="Times New Roman" pitchFamily="18" charset="0"/>
                <a:cs typeface="Times New Roman" pitchFamily="18" charset="0"/>
              </a:rPr>
              <a:t>.</a:t>
            </a:r>
            <a:r>
              <a:rPr lang="en-US" sz="2900" baseline="30000" dirty="0" smtClean="0">
                <a:solidFill>
                  <a:schemeClr val="tx2">
                    <a:lumMod val="50000"/>
                  </a:schemeClr>
                </a:solidFill>
                <a:latin typeface="Times New Roman" pitchFamily="18" charset="0"/>
                <a:cs typeface="Times New Roman" pitchFamily="18" charset="0"/>
              </a:rPr>
              <a:t> </a:t>
            </a:r>
            <a:r>
              <a:rPr lang="en-US" sz="2900" dirty="0" smtClean="0">
                <a:solidFill>
                  <a:schemeClr val="tx2">
                    <a:lumMod val="50000"/>
                  </a:schemeClr>
                </a:solidFill>
                <a:latin typeface="Times New Roman" pitchFamily="18" charset="0"/>
                <a:cs typeface="Times New Roman" pitchFamily="18" charset="0"/>
              </a:rPr>
              <a:t> On rare occasions, </a:t>
            </a:r>
            <a:r>
              <a:rPr lang="en-US" sz="2900" dirty="0" err="1" smtClean="0">
                <a:solidFill>
                  <a:schemeClr val="tx2">
                    <a:lumMod val="50000"/>
                  </a:schemeClr>
                </a:solidFill>
                <a:latin typeface="Times New Roman" pitchFamily="18" charset="0"/>
                <a:cs typeface="Times New Roman" pitchFamily="18" charset="0"/>
              </a:rPr>
              <a:t>anticyclonic</a:t>
            </a:r>
            <a:r>
              <a:rPr lang="en-US" sz="2900" dirty="0" smtClean="0">
                <a:solidFill>
                  <a:schemeClr val="tx2">
                    <a:lumMod val="50000"/>
                  </a:schemeClr>
                </a:solidFill>
                <a:latin typeface="Times New Roman" pitchFamily="18" charset="0"/>
                <a:cs typeface="Times New Roman" pitchFamily="18" charset="0"/>
              </a:rPr>
              <a:t> tornadoes form in association with the </a:t>
            </a:r>
            <a:r>
              <a:rPr lang="en-US" sz="2900" dirty="0" err="1" smtClean="0">
                <a:solidFill>
                  <a:schemeClr val="tx2">
                    <a:lumMod val="50000"/>
                  </a:schemeClr>
                </a:solidFill>
                <a:latin typeface="Times New Roman" pitchFamily="18" charset="0"/>
                <a:cs typeface="Times New Roman" pitchFamily="18" charset="0"/>
              </a:rPr>
              <a:t>mesoanticyclone</a:t>
            </a:r>
            <a:r>
              <a:rPr lang="en-US" sz="2900" dirty="0" smtClean="0">
                <a:solidFill>
                  <a:schemeClr val="tx2">
                    <a:lumMod val="50000"/>
                  </a:schemeClr>
                </a:solidFill>
                <a:latin typeface="Times New Roman" pitchFamily="18" charset="0"/>
                <a:cs typeface="Times New Roman" pitchFamily="18" charset="0"/>
              </a:rPr>
              <a:t> of an </a:t>
            </a:r>
            <a:r>
              <a:rPr lang="en-US" sz="2900" dirty="0" err="1" smtClean="0">
                <a:solidFill>
                  <a:schemeClr val="tx2">
                    <a:lumMod val="50000"/>
                  </a:schemeClr>
                </a:solidFill>
                <a:latin typeface="Times New Roman" pitchFamily="18" charset="0"/>
                <a:cs typeface="Times New Roman" pitchFamily="18" charset="0"/>
              </a:rPr>
              <a:t>anticyclonic</a:t>
            </a:r>
            <a:r>
              <a:rPr lang="en-US" sz="2900" dirty="0" smtClean="0">
                <a:solidFill>
                  <a:schemeClr val="tx2">
                    <a:lumMod val="50000"/>
                  </a:schemeClr>
                </a:solidFill>
                <a:latin typeface="Times New Roman" pitchFamily="18" charset="0"/>
                <a:cs typeface="Times New Roman" pitchFamily="18" charset="0"/>
              </a:rPr>
              <a:t> </a:t>
            </a:r>
            <a:r>
              <a:rPr lang="en-US" sz="2900" dirty="0" err="1" smtClean="0">
                <a:solidFill>
                  <a:schemeClr val="tx2">
                    <a:lumMod val="50000"/>
                  </a:schemeClr>
                </a:solidFill>
                <a:latin typeface="Times New Roman" pitchFamily="18" charset="0"/>
                <a:cs typeface="Times New Roman" pitchFamily="18" charset="0"/>
              </a:rPr>
              <a:t>supercell</a:t>
            </a:r>
            <a:r>
              <a:rPr lang="en-US" sz="2900" dirty="0" smtClean="0">
                <a:solidFill>
                  <a:schemeClr val="tx2">
                    <a:lumMod val="50000"/>
                  </a:schemeClr>
                </a:solidFill>
                <a:latin typeface="Times New Roman" pitchFamily="18" charset="0"/>
                <a:cs typeface="Times New Roman" pitchFamily="18" charset="0"/>
              </a:rPr>
              <a:t>, in the same manner as the typical cyclonic tornado, or as a companion tornado either as a satellite tornado or associated with </a:t>
            </a:r>
            <a:r>
              <a:rPr lang="en-US" sz="2900" dirty="0" err="1" smtClean="0">
                <a:solidFill>
                  <a:schemeClr val="tx2">
                    <a:lumMod val="50000"/>
                  </a:schemeClr>
                </a:solidFill>
                <a:latin typeface="Times New Roman" pitchFamily="18" charset="0"/>
                <a:cs typeface="Times New Roman" pitchFamily="18" charset="0"/>
              </a:rPr>
              <a:t>anticyclonic</a:t>
            </a:r>
            <a:r>
              <a:rPr lang="en-US" sz="2900" dirty="0" smtClean="0">
                <a:solidFill>
                  <a:schemeClr val="tx2">
                    <a:lumMod val="50000"/>
                  </a:schemeClr>
                </a:solidFill>
                <a:latin typeface="Times New Roman" pitchFamily="18" charset="0"/>
                <a:cs typeface="Times New Roman" pitchFamily="18" charset="0"/>
              </a:rPr>
              <a:t> eddies within a </a:t>
            </a:r>
            <a:r>
              <a:rPr lang="en-US" sz="2900" dirty="0" err="1" smtClean="0">
                <a:solidFill>
                  <a:schemeClr val="tx2">
                    <a:lumMod val="50000"/>
                  </a:schemeClr>
                </a:solidFill>
                <a:latin typeface="Times New Roman" pitchFamily="18" charset="0"/>
                <a:cs typeface="Times New Roman" pitchFamily="18" charset="0"/>
              </a:rPr>
              <a:t>supercell</a:t>
            </a:r>
            <a:r>
              <a:rPr lang="en-US" sz="2900" dirty="0" smtClean="0">
                <a:solidFill>
                  <a:schemeClr val="tx2">
                    <a:lumMod val="50000"/>
                  </a:schemeClr>
                </a:solidFill>
                <a:latin typeface="Times New Roman" pitchFamily="18" charset="0"/>
                <a:cs typeface="Times New Roman" pitchFamily="18" charset="0"/>
              </a:rPr>
              <a:t>.</a:t>
            </a:r>
            <a:endParaRPr lang="en-US" sz="2900" dirty="0" smtClean="0">
              <a:solidFill>
                <a:schemeClr val="tx2">
                  <a:lumMod val="50000"/>
                </a:schemeClr>
              </a:solidFill>
              <a:latin typeface="Times New Roman" pitchFamily="18" charset="0"/>
              <a:cs typeface="Times New Roman" pitchFamily="18" charset="0"/>
            </a:endParaRPr>
          </a:p>
          <a:p>
            <a:pPr algn="just">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85415173.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0"/>
            <a:ext cx="8229600" cy="6453336"/>
          </a:xfrm>
        </p:spPr>
        <p:txBody>
          <a:bodyPr>
            <a:normAutofit fontScale="55000" lnSpcReduction="20000"/>
          </a:bodyPr>
          <a:lstStyle/>
          <a:p>
            <a:pPr algn="ctr">
              <a:buNone/>
            </a:pPr>
            <a:r>
              <a:rPr lang="en-US" sz="5800" b="1" dirty="0" smtClean="0">
                <a:solidFill>
                  <a:srgbClr val="FF0000"/>
                </a:solidFill>
                <a:latin typeface="Times New Roman" pitchFamily="18" charset="0"/>
                <a:cs typeface="Times New Roman" pitchFamily="18" charset="0"/>
              </a:rPr>
              <a:t>Electromagnetic, lightning, and other effect</a:t>
            </a:r>
            <a:r>
              <a:rPr lang="en-US" sz="5800" b="1" dirty="0" smtClean="0">
                <a:latin typeface="Times New Roman" pitchFamily="18" charset="0"/>
                <a:cs typeface="Times New Roman" pitchFamily="18" charset="0"/>
              </a:rPr>
              <a:t>s</a:t>
            </a:r>
          </a:p>
          <a:p>
            <a:pPr algn="just">
              <a:buNone/>
            </a:pPr>
            <a:endParaRPr lang="en-US" dirty="0" smtClean="0"/>
          </a:p>
          <a:p>
            <a:pPr marL="0" indent="432000" algn="just">
              <a:lnSpc>
                <a:spcPct val="170000"/>
              </a:lnSpc>
              <a:spcBef>
                <a:spcPts val="0"/>
              </a:spcBef>
              <a:buNone/>
            </a:pPr>
            <a:r>
              <a:rPr lang="en-US" dirty="0" smtClean="0">
                <a:latin typeface="Times New Roman" pitchFamily="18" charset="0"/>
                <a:cs typeface="Times New Roman" pitchFamily="18" charset="0"/>
              </a:rPr>
              <a:t>Tornadoes </a:t>
            </a:r>
            <a:r>
              <a:rPr lang="en-US" dirty="0" smtClean="0">
                <a:latin typeface="Times New Roman" pitchFamily="18" charset="0"/>
                <a:cs typeface="Times New Roman" pitchFamily="18" charset="0"/>
              </a:rPr>
              <a:t>emit on the electromagnetic spectrum, with </a:t>
            </a:r>
            <a:r>
              <a:rPr lang="en-US" dirty="0" err="1" smtClean="0">
                <a:latin typeface="Times New Roman" pitchFamily="18" charset="0"/>
                <a:cs typeface="Times New Roman" pitchFamily="18" charset="0"/>
              </a:rPr>
              <a:t>sferics</a:t>
            </a:r>
            <a:r>
              <a:rPr lang="en-US" dirty="0" smtClean="0">
                <a:latin typeface="Times New Roman" pitchFamily="18" charset="0"/>
                <a:cs typeface="Times New Roman" pitchFamily="18" charset="0"/>
              </a:rPr>
              <a:t> and E-field effects detected</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There are observed correlations between tornadoes and patterns of lightning. </a:t>
            </a:r>
            <a:r>
              <a:rPr lang="en-US" dirty="0" err="1" smtClean="0">
                <a:latin typeface="Times New Roman" pitchFamily="18" charset="0"/>
                <a:cs typeface="Times New Roman" pitchFamily="18" charset="0"/>
              </a:rPr>
              <a:t>Tornadic</a:t>
            </a:r>
            <a:r>
              <a:rPr lang="en-US" dirty="0" smtClean="0">
                <a:latin typeface="Times New Roman" pitchFamily="18" charset="0"/>
                <a:cs typeface="Times New Roman" pitchFamily="18" charset="0"/>
              </a:rPr>
              <a:t> storms do not contain more lightning than other storms and some </a:t>
            </a:r>
            <a:r>
              <a:rPr lang="en-US" dirty="0" err="1" smtClean="0">
                <a:latin typeface="Times New Roman" pitchFamily="18" charset="0"/>
                <a:cs typeface="Times New Roman" pitchFamily="18" charset="0"/>
              </a:rPr>
              <a:t>tornadic</a:t>
            </a:r>
            <a:r>
              <a:rPr lang="en-US" dirty="0" smtClean="0">
                <a:latin typeface="Times New Roman" pitchFamily="18" charset="0"/>
                <a:cs typeface="Times New Roman" pitchFamily="18" charset="0"/>
              </a:rPr>
              <a:t> cells never produce lightning. More often than not, overall cloud-to-ground (CG) lightning activity decreases as a tornado reaches the surface and returns to the baseline level when the tornado lifts. In many cases, intense tornadoes and thunderstorms exhibit an increased and anomalous dominance of positive polarity CG discharges</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Electromagnetics</a:t>
            </a:r>
            <a:r>
              <a:rPr lang="en-US" dirty="0" smtClean="0">
                <a:latin typeface="Times New Roman" pitchFamily="18" charset="0"/>
                <a:cs typeface="Times New Roman" pitchFamily="18" charset="0"/>
              </a:rPr>
              <a:t> and lightning have little or nothing to do directly with what drives tornadoes (tornadoes are basically a thermodynamic phenomenon), although there are likely connections with the storm and environment affecting both phenomena.</a:t>
            </a:r>
          </a:p>
          <a:p>
            <a:pPr marL="0" indent="432000" algn="just">
              <a:lnSpc>
                <a:spcPct val="170000"/>
              </a:lnSpc>
              <a:spcBef>
                <a:spcPts val="0"/>
              </a:spcBef>
              <a:buNone/>
            </a:pPr>
            <a:r>
              <a:rPr lang="en-US" dirty="0" smtClean="0">
                <a:latin typeface="Times New Roman" pitchFamily="18" charset="0"/>
                <a:cs typeface="Times New Roman" pitchFamily="18" charset="0"/>
              </a:rPr>
              <a:t>Luminosity has been reported in the past and is probably due to misidentification of external light sources such as lightning, city </a:t>
            </a:r>
            <a:r>
              <a:rPr lang="en-US" dirty="0" smtClean="0">
                <a:solidFill>
                  <a:schemeClr val="bg1"/>
                </a:solidFill>
                <a:latin typeface="Times New Roman" pitchFamily="18" charset="0"/>
                <a:cs typeface="Times New Roman" pitchFamily="18" charset="0"/>
              </a:rPr>
              <a:t>lights, and power flashes</a:t>
            </a:r>
            <a:r>
              <a:rPr lang="en-US" dirty="0" smtClean="0">
                <a:latin typeface="Times New Roman" pitchFamily="18" charset="0"/>
                <a:cs typeface="Times New Roman" pitchFamily="18" charset="0"/>
              </a:rPr>
              <a:t> from broken lines, as internal sources are now uncommonly reported and are not </a:t>
            </a:r>
            <a:r>
              <a:rPr lang="en-US" dirty="0" smtClean="0">
                <a:solidFill>
                  <a:schemeClr val="bg1"/>
                </a:solidFill>
                <a:latin typeface="Times New Roman" pitchFamily="18" charset="0"/>
                <a:cs typeface="Times New Roman" pitchFamily="18" charset="0"/>
              </a:rPr>
              <a:t>known to </a:t>
            </a:r>
            <a:r>
              <a:rPr lang="en-US" dirty="0" smtClean="0">
                <a:solidFill>
                  <a:schemeClr val="bg1"/>
                </a:solidFill>
                <a:latin typeface="Times New Roman" pitchFamily="18" charset="0"/>
                <a:cs typeface="Times New Roman" pitchFamily="18" charset="0"/>
              </a:rPr>
              <a:t>ever have been </a:t>
            </a:r>
            <a:r>
              <a:rPr lang="en-US" dirty="0" smtClean="0">
                <a:latin typeface="Times New Roman" pitchFamily="18" charset="0"/>
                <a:cs typeface="Times New Roman" pitchFamily="18" charset="0"/>
              </a:rPr>
              <a:t>recorded. In addition to winds, tornadoes also exhibit changes in atmospheric </a:t>
            </a:r>
            <a:r>
              <a:rPr lang="en-US" dirty="0" smtClean="0">
                <a:solidFill>
                  <a:schemeClr val="bg1"/>
                </a:solidFill>
                <a:latin typeface="Times New Roman" pitchFamily="18" charset="0"/>
                <a:cs typeface="Times New Roman" pitchFamily="18" charset="0"/>
              </a:rPr>
              <a:t>variables such </a:t>
            </a:r>
            <a:r>
              <a:rPr lang="en-US" dirty="0" err="1" smtClean="0">
                <a:solidFill>
                  <a:schemeClr val="bg1"/>
                </a:solidFill>
                <a:latin typeface="Times New Roman" pitchFamily="18" charset="0"/>
                <a:cs typeface="Times New Roman" pitchFamily="18" charset="0"/>
              </a:rPr>
              <a:t>astemperature</a:t>
            </a:r>
            <a:r>
              <a:rPr lang="en-US" dirty="0" smtClean="0">
                <a:latin typeface="Times New Roman" pitchFamily="18" charset="0"/>
                <a:cs typeface="Times New Roman" pitchFamily="18" charset="0"/>
              </a:rPr>
              <a:t>, moisture, and pressure. For example, on June 24, 2003 near Manchester, </a:t>
            </a:r>
            <a:r>
              <a:rPr lang="en-US" dirty="0" smtClean="0">
                <a:solidFill>
                  <a:schemeClr val="bg1"/>
                </a:solidFill>
                <a:latin typeface="Times New Roman" pitchFamily="18" charset="0"/>
                <a:cs typeface="Times New Roman" pitchFamily="18" charset="0"/>
              </a:rPr>
              <a:t>South Dakota</a:t>
            </a:r>
            <a:r>
              <a:rPr lang="en-US" dirty="0" smtClean="0">
                <a:latin typeface="Times New Roman" pitchFamily="18" charset="0"/>
                <a:cs typeface="Times New Roman" pitchFamily="18" charset="0"/>
              </a:rPr>
              <a:t>, a probe measured a 100 mbar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 (2.95 </a:t>
            </a:r>
            <a:r>
              <a:rPr lang="en-US" dirty="0" err="1" smtClean="0">
                <a:latin typeface="Times New Roman" pitchFamily="18" charset="0"/>
                <a:cs typeface="Times New Roman" pitchFamily="18" charset="0"/>
              </a:rPr>
              <a:t>inHg</a:t>
            </a:r>
            <a:r>
              <a:rPr lang="en-US" dirty="0" smtClean="0">
                <a:latin typeface="Times New Roman" pitchFamily="18" charset="0"/>
                <a:cs typeface="Times New Roman" pitchFamily="18" charset="0"/>
              </a:rPr>
              <a:t>) pressure decrease. The pressure dropped </a:t>
            </a:r>
            <a:r>
              <a:rPr lang="en-US" dirty="0" smtClean="0">
                <a:solidFill>
                  <a:schemeClr val="bg1"/>
                </a:solidFill>
                <a:latin typeface="Times New Roman" pitchFamily="18" charset="0"/>
                <a:cs typeface="Times New Roman" pitchFamily="18" charset="0"/>
              </a:rPr>
              <a:t>gradually as the vortex </a:t>
            </a:r>
            <a:r>
              <a:rPr lang="en-US" dirty="0" smtClean="0">
                <a:latin typeface="Times New Roman" pitchFamily="18" charset="0"/>
                <a:cs typeface="Times New Roman" pitchFamily="18" charset="0"/>
              </a:rPr>
              <a:t>approached then dropped extremely rapidly to 850 mbar (</a:t>
            </a:r>
            <a:r>
              <a:rPr lang="en-US" dirty="0" err="1" smtClean="0">
                <a:latin typeface="Times New Roman" pitchFamily="18" charset="0"/>
                <a:cs typeface="Times New Roman" pitchFamily="18" charset="0"/>
              </a:rPr>
              <a:t>hPa</a:t>
            </a:r>
            <a:r>
              <a:rPr lang="en-US" dirty="0" smtClean="0">
                <a:latin typeface="Times New Roman" pitchFamily="18" charset="0"/>
                <a:cs typeface="Times New Roman" pitchFamily="18" charset="0"/>
              </a:rPr>
              <a:t>) (25.10 </a:t>
            </a:r>
            <a:r>
              <a:rPr lang="en-US" dirty="0" err="1" smtClean="0">
                <a:latin typeface="Times New Roman" pitchFamily="18" charset="0"/>
                <a:cs typeface="Times New Roman" pitchFamily="18" charset="0"/>
              </a:rPr>
              <a:t>inHg</a:t>
            </a:r>
            <a:r>
              <a:rPr lang="en-US" dirty="0" smtClean="0">
                <a:latin typeface="Times New Roman" pitchFamily="18" charset="0"/>
                <a:cs typeface="Times New Roman" pitchFamily="18" charset="0"/>
              </a:rPr>
              <a:t>) in the core </a:t>
            </a:r>
            <a:r>
              <a:rPr lang="en-US" dirty="0" smtClean="0">
                <a:solidFill>
                  <a:schemeClr val="bg1"/>
                </a:solidFill>
                <a:latin typeface="Times New Roman" pitchFamily="18" charset="0"/>
                <a:cs typeface="Times New Roman" pitchFamily="18" charset="0"/>
              </a:rPr>
              <a:t>of the violent tornado </a:t>
            </a:r>
            <a:r>
              <a:rPr lang="en-US" dirty="0" smtClean="0">
                <a:latin typeface="Times New Roman" pitchFamily="18" charset="0"/>
                <a:cs typeface="Times New Roman" pitchFamily="18" charset="0"/>
              </a:rPr>
              <a:t>before </a:t>
            </a:r>
            <a:r>
              <a:rPr lang="en-US" dirty="0" smtClean="0">
                <a:latin typeface="Times New Roman" pitchFamily="18" charset="0"/>
                <a:cs typeface="Times New Roman" pitchFamily="18" charset="0"/>
              </a:rPr>
              <a:t>rising rapidly as the vortex moved away, resulting in a V-shape pressure trace. Temperature tends to decrease and moisture content to increase in the immediate vicinity of a tornado</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183336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88640"/>
            <a:ext cx="8507288" cy="6480720"/>
          </a:xfrm>
        </p:spPr>
        <p:txBody>
          <a:bodyPr>
            <a:normAutofit fontScale="92500" lnSpcReduction="10000"/>
          </a:bodyPr>
          <a:lstStyle/>
          <a:p>
            <a:pPr algn="ctr">
              <a:buNone/>
            </a:pPr>
            <a:r>
              <a:rPr lang="en-US" sz="3500" dirty="0" smtClean="0">
                <a:solidFill>
                  <a:schemeClr val="tx2">
                    <a:lumMod val="50000"/>
                  </a:schemeClr>
                </a:solidFill>
              </a:rPr>
              <a:t>Detection</a:t>
            </a:r>
          </a:p>
          <a:p>
            <a:pPr marL="0" indent="432000" algn="just">
              <a:lnSpc>
                <a:spcPct val="150000"/>
              </a:lnSpc>
              <a:spcBef>
                <a:spcPts val="0"/>
              </a:spcBef>
              <a:buNone/>
            </a:pPr>
            <a:r>
              <a:rPr lang="en-US" dirty="0" smtClean="0">
                <a:solidFill>
                  <a:schemeClr val="tx2">
                    <a:lumMod val="50000"/>
                  </a:schemeClr>
                </a:solidFill>
                <a:latin typeface="Times New Roman" pitchFamily="18" charset="0"/>
                <a:cs typeface="Times New Roman" pitchFamily="18" charset="0"/>
              </a:rPr>
              <a:t>Rigorous </a:t>
            </a:r>
            <a:r>
              <a:rPr lang="en-US" dirty="0" smtClean="0">
                <a:solidFill>
                  <a:schemeClr val="tx2">
                    <a:lumMod val="50000"/>
                  </a:schemeClr>
                </a:solidFill>
                <a:latin typeface="Times New Roman" pitchFamily="18" charset="0"/>
                <a:cs typeface="Times New Roman" pitchFamily="18" charset="0"/>
              </a:rPr>
              <a:t>attempts to warn of tornadoes began in the United States in the mid-20th century. Before the 1950s, the only method of detecting a tornado was by someone seeing it on the ground. Often, news of a tornado would reach a local weather office after the storm. However, with the advent of weather radar, areas near a local office could get advance warning of severe weather. The first public tornado warnings were issued in 1950 and the first </a:t>
            </a:r>
            <a:r>
              <a:rPr lang="en-US" dirty="0" smtClean="0">
                <a:solidFill>
                  <a:schemeClr val="tx2">
                    <a:lumMod val="50000"/>
                  </a:schemeClr>
                </a:solidFill>
                <a:latin typeface="Times New Roman" pitchFamily="18" charset="0"/>
                <a:cs typeface="Times New Roman" pitchFamily="18" charset="0"/>
              </a:rPr>
              <a:t>tornado </a:t>
            </a:r>
            <a:r>
              <a:rPr lang="en-US" dirty="0" smtClean="0">
                <a:solidFill>
                  <a:schemeClr val="tx2">
                    <a:lumMod val="50000"/>
                  </a:schemeClr>
                </a:solidFill>
                <a:latin typeface="Times New Roman" pitchFamily="18" charset="0"/>
                <a:cs typeface="Times New Roman" pitchFamily="18" charset="0"/>
              </a:rPr>
              <a:t>watches and convective outlooks in 1952. In 1953 it was confirmed that hook </a:t>
            </a:r>
            <a:r>
              <a:rPr lang="en-US" dirty="0" smtClean="0">
                <a:solidFill>
                  <a:schemeClr val="tx2">
                    <a:lumMod val="50000"/>
                  </a:schemeClr>
                </a:solidFill>
                <a:latin typeface="Times New Roman" pitchFamily="18" charset="0"/>
                <a:cs typeface="Times New Roman" pitchFamily="18" charset="0"/>
              </a:rPr>
              <a:t>echoes are </a:t>
            </a:r>
            <a:r>
              <a:rPr lang="en-US" dirty="0" smtClean="0">
                <a:solidFill>
                  <a:schemeClr val="tx2">
                    <a:lumMod val="50000"/>
                  </a:schemeClr>
                </a:solidFill>
                <a:latin typeface="Times New Roman" pitchFamily="18" charset="0"/>
                <a:cs typeface="Times New Roman" pitchFamily="18" charset="0"/>
              </a:rPr>
              <a:t>associated with </a:t>
            </a:r>
            <a:r>
              <a:rPr lang="en-US" dirty="0" smtClean="0">
                <a:solidFill>
                  <a:schemeClr val="tx2">
                    <a:lumMod val="50000"/>
                  </a:schemeClr>
                </a:solidFill>
                <a:latin typeface="Times New Roman" pitchFamily="18" charset="0"/>
                <a:cs typeface="Times New Roman" pitchFamily="18" charset="0"/>
              </a:rPr>
              <a:t>tornadoes.</a:t>
            </a:r>
            <a:r>
              <a:rPr lang="en-US" baseline="30000" dirty="0" smtClean="0">
                <a:solidFill>
                  <a:schemeClr val="tx2">
                    <a:lumMod val="50000"/>
                  </a:schemeClr>
                </a:solidFill>
                <a:latin typeface="Times New Roman" pitchFamily="18" charset="0"/>
                <a:cs typeface="Times New Roman" pitchFamily="18" charset="0"/>
              </a:rPr>
              <a:t> </a:t>
            </a:r>
            <a:r>
              <a:rPr lang="en-US" dirty="0" smtClean="0">
                <a:solidFill>
                  <a:schemeClr val="tx2">
                    <a:lumMod val="50000"/>
                  </a:schemeClr>
                </a:solidFill>
                <a:latin typeface="Times New Roman" pitchFamily="18" charset="0"/>
                <a:cs typeface="Times New Roman" pitchFamily="18" charset="0"/>
              </a:rPr>
              <a:t>By </a:t>
            </a:r>
            <a:r>
              <a:rPr lang="en-US" dirty="0" smtClean="0">
                <a:solidFill>
                  <a:schemeClr val="tx2">
                    <a:lumMod val="50000"/>
                  </a:schemeClr>
                </a:solidFill>
                <a:latin typeface="Times New Roman" pitchFamily="18" charset="0"/>
                <a:cs typeface="Times New Roman" pitchFamily="18" charset="0"/>
              </a:rPr>
              <a:t>recognizing these radar signatures, meteorologists could detect thunderstorms probably producing tornadoes from dozens of miles away</a:t>
            </a:r>
            <a:r>
              <a:rPr lang="en-US" dirty="0" smtClean="0">
                <a:solidFill>
                  <a:schemeClr val="tx2">
                    <a:lumMod val="50000"/>
                  </a:schemeClr>
                </a:solidFill>
                <a:latin typeface="Times New Roman" pitchFamily="18" charset="0"/>
                <a:cs typeface="Times New Roman" pitchFamily="18" charset="0"/>
              </a:rPr>
              <a:t>.</a:t>
            </a:r>
            <a:endParaRPr lang="en-US" dirty="0" smtClean="0">
              <a:solidFill>
                <a:schemeClr val="tx2">
                  <a:lumMod val="50000"/>
                </a:schemeClr>
              </a:solidFill>
              <a:latin typeface="Times New Roman" pitchFamily="18" charset="0"/>
              <a:cs typeface="Times New Roman" pitchFamily="18" charset="0"/>
            </a:endParaRPr>
          </a:p>
          <a:p>
            <a:pPr>
              <a:buNone/>
            </a:pP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4349.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0"/>
            <a:ext cx="8229600" cy="6096000"/>
          </a:xfrm>
        </p:spPr>
        <p:txBody>
          <a:bodyPr>
            <a:normAutofit/>
          </a:bodyPr>
          <a:lstStyle/>
          <a:p>
            <a:pPr algn="ctr">
              <a:buNone/>
            </a:pPr>
            <a:endParaRPr lang="en-US" sz="4000" dirty="0" smtClean="0">
              <a:latin typeface="Times New Roman" pitchFamily="18" charset="0"/>
              <a:cs typeface="Times New Roman" pitchFamily="18" charset="0"/>
            </a:endParaRPr>
          </a:p>
          <a:p>
            <a:pPr algn="ctr">
              <a:buNone/>
            </a:pPr>
            <a:endParaRPr lang="en-US" sz="4000" dirty="0" smtClean="0">
              <a:latin typeface="Times New Roman" pitchFamily="18" charset="0"/>
              <a:cs typeface="Times New Roman" pitchFamily="18" charset="0"/>
            </a:endParaRPr>
          </a:p>
          <a:p>
            <a:pPr algn="ctr">
              <a:buNone/>
            </a:pPr>
            <a:r>
              <a:rPr lang="en-US" sz="7200" dirty="0" smtClean="0">
                <a:solidFill>
                  <a:srgbClr val="92D050"/>
                </a:solidFill>
                <a:latin typeface="Times New Roman" pitchFamily="18" charset="0"/>
                <a:cs typeface="Times New Roman" pitchFamily="18" charset="0"/>
              </a:rPr>
              <a:t>THANKS</a:t>
            </a:r>
          </a:p>
          <a:p>
            <a:pPr algn="ctr">
              <a:buNone/>
            </a:pPr>
            <a:r>
              <a:rPr lang="en-US" sz="7200" dirty="0" smtClean="0">
                <a:solidFill>
                  <a:srgbClr val="92D050"/>
                </a:solidFill>
                <a:latin typeface="Times New Roman" pitchFamily="18" charset="0"/>
                <a:cs typeface="Times New Roman" pitchFamily="18" charset="0"/>
              </a:rPr>
              <a:t> FOR </a:t>
            </a:r>
          </a:p>
          <a:p>
            <a:pPr algn="ctr">
              <a:buNone/>
            </a:pPr>
            <a:r>
              <a:rPr lang="en-US" sz="7200" dirty="0" smtClean="0">
                <a:solidFill>
                  <a:srgbClr val="92D050"/>
                </a:solidFill>
                <a:latin typeface="Times New Roman" pitchFamily="18" charset="0"/>
                <a:cs typeface="Times New Roman" pitchFamily="18" charset="0"/>
              </a:rPr>
              <a:t>WATCHING </a:t>
            </a:r>
            <a:r>
              <a:rPr lang="en-US" sz="7200" dirty="0" smtClean="0">
                <a:solidFill>
                  <a:srgbClr val="92D050"/>
                </a:solidFill>
                <a:latin typeface="Times New Roman" pitchFamily="18" charset="0"/>
                <a:cs typeface="Times New Roman" pitchFamily="18" charset="0"/>
                <a:sym typeface="Wingdings" pitchFamily="2" charset="2"/>
              </a:rPr>
              <a:t></a:t>
            </a:r>
            <a:endParaRPr lang="ru-RU" sz="7200" dirty="0">
              <a:solidFill>
                <a:srgbClr val="92D050"/>
              </a:solidFill>
              <a:latin typeface="Times New Roman" pitchFamily="18" charset="0"/>
              <a:cs typeface="Times New Roman" pitchFamily="18" charset="0"/>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ornado_07.jpg"/>
          <p:cNvPicPr>
            <a:picLocks noChangeAspect="1"/>
          </p:cNvPicPr>
          <p:nvPr/>
        </p:nvPicPr>
        <p:blipFill>
          <a:blip r:embed="rId2" cstate="print"/>
          <a:stretch>
            <a:fillRect/>
          </a:stretch>
        </p:blipFill>
        <p:spPr>
          <a:xfrm>
            <a:off x="0" y="1"/>
            <a:ext cx="9144000" cy="6858000"/>
          </a:xfrm>
          <a:prstGeom prst="rect">
            <a:avLst/>
          </a:prstGeom>
        </p:spPr>
      </p:pic>
      <p:sp>
        <p:nvSpPr>
          <p:cNvPr id="2" name="Содержимое 1"/>
          <p:cNvSpPr>
            <a:spLocks noGrp="1"/>
          </p:cNvSpPr>
          <p:nvPr>
            <p:ph idx="1"/>
          </p:nvPr>
        </p:nvSpPr>
        <p:spPr>
          <a:xfrm>
            <a:off x="457200" y="188640"/>
            <a:ext cx="8229600" cy="6336704"/>
          </a:xfrm>
        </p:spPr>
        <p:txBody>
          <a:bodyPr>
            <a:normAutofit fontScale="92500"/>
          </a:bodyPr>
          <a:lstStyle/>
          <a:p>
            <a:pPr marL="0" indent="457200" algn="just">
              <a:lnSpc>
                <a:spcPct val="150000"/>
              </a:lnSpc>
              <a:spcBef>
                <a:spcPts val="0"/>
              </a:spcBef>
              <a:buNone/>
            </a:pPr>
            <a:r>
              <a:rPr lang="en-US" sz="1400" dirty="0" smtClean="0">
                <a:solidFill>
                  <a:schemeClr val="tx2">
                    <a:lumMod val="75000"/>
                  </a:schemeClr>
                </a:solidFill>
                <a:latin typeface="Times New Roman" pitchFamily="18" charset="0"/>
                <a:cs typeface="Times New Roman" pitchFamily="18" charset="0"/>
              </a:rPr>
              <a:t>A </a:t>
            </a:r>
            <a:r>
              <a:rPr lang="en-US" sz="1400" b="1" dirty="0" smtClean="0">
                <a:solidFill>
                  <a:schemeClr val="tx2">
                    <a:lumMod val="75000"/>
                  </a:schemeClr>
                </a:solidFill>
                <a:latin typeface="Times New Roman" pitchFamily="18" charset="0"/>
                <a:cs typeface="Times New Roman" pitchFamily="18" charset="0"/>
              </a:rPr>
              <a:t>tornado</a:t>
            </a:r>
            <a:r>
              <a:rPr lang="en-US" sz="1400" dirty="0" smtClean="0">
                <a:solidFill>
                  <a:schemeClr val="tx2">
                    <a:lumMod val="75000"/>
                  </a:schemeClr>
                </a:solidFill>
                <a:latin typeface="Times New Roman" pitchFamily="18" charset="0"/>
                <a:cs typeface="Times New Roman" pitchFamily="18" charset="0"/>
              </a:rPr>
              <a:t> is a violently rotating column of air that is in contact with both the surface of the earth and a cumulonimbus cloud or, in rare cases, the base of a cumulus cloud. They are often referred to as </a:t>
            </a:r>
            <a:r>
              <a:rPr lang="en-US" sz="1400" b="1" dirty="0" smtClean="0">
                <a:solidFill>
                  <a:schemeClr val="tx2">
                    <a:lumMod val="75000"/>
                  </a:schemeClr>
                </a:solidFill>
                <a:latin typeface="Times New Roman" pitchFamily="18" charset="0"/>
                <a:cs typeface="Times New Roman" pitchFamily="18" charset="0"/>
              </a:rPr>
              <a:t>twisters</a:t>
            </a:r>
            <a:r>
              <a:rPr lang="en-US" sz="1400" dirty="0" smtClean="0">
                <a:solidFill>
                  <a:schemeClr val="tx2">
                    <a:lumMod val="75000"/>
                  </a:schemeClr>
                </a:solidFill>
                <a:latin typeface="Times New Roman" pitchFamily="18" charset="0"/>
                <a:cs typeface="Times New Roman" pitchFamily="18" charset="0"/>
              </a:rPr>
              <a:t> or </a:t>
            </a:r>
            <a:r>
              <a:rPr lang="en-US" sz="1400" b="1" dirty="0" smtClean="0">
                <a:solidFill>
                  <a:schemeClr val="tx2">
                    <a:lumMod val="75000"/>
                  </a:schemeClr>
                </a:solidFill>
                <a:latin typeface="Times New Roman" pitchFamily="18" charset="0"/>
                <a:cs typeface="Times New Roman" pitchFamily="18" charset="0"/>
              </a:rPr>
              <a:t>cyclones</a:t>
            </a:r>
            <a:r>
              <a:rPr lang="en-US" sz="1400" dirty="0" smtClean="0">
                <a:solidFill>
                  <a:schemeClr val="tx2">
                    <a:lumMod val="75000"/>
                  </a:schemeClr>
                </a:solidFill>
                <a:latin typeface="Times New Roman" pitchFamily="18" charset="0"/>
                <a:cs typeface="Times New Roman" pitchFamily="18" charset="0"/>
              </a:rPr>
              <a:t>,</a:t>
            </a:r>
            <a:r>
              <a:rPr lang="en-US" sz="1400" baseline="30000" dirty="0" smtClean="0">
                <a:solidFill>
                  <a:schemeClr val="tx2">
                    <a:lumMod val="75000"/>
                  </a:schemeClr>
                </a:solidFill>
                <a:latin typeface="Times New Roman" pitchFamily="18" charset="0"/>
                <a:cs typeface="Times New Roman" pitchFamily="18" charset="0"/>
              </a:rPr>
              <a:t> </a:t>
            </a:r>
            <a:r>
              <a:rPr lang="en-US" sz="1400" dirty="0" smtClean="0">
                <a:solidFill>
                  <a:schemeClr val="tx2">
                    <a:lumMod val="75000"/>
                  </a:schemeClr>
                </a:solidFill>
                <a:latin typeface="Times New Roman" pitchFamily="18" charset="0"/>
                <a:cs typeface="Times New Roman" pitchFamily="18" charset="0"/>
              </a:rPr>
              <a:t>although </a:t>
            </a:r>
            <a:r>
              <a:rPr lang="en-US" sz="1400" dirty="0" smtClean="0">
                <a:solidFill>
                  <a:schemeClr val="tx2">
                    <a:lumMod val="75000"/>
                  </a:schemeClr>
                </a:solidFill>
                <a:latin typeface="Times New Roman" pitchFamily="18" charset="0"/>
                <a:cs typeface="Times New Roman" pitchFamily="18" charset="0"/>
              </a:rPr>
              <a:t>the word </a:t>
            </a:r>
            <a:r>
              <a:rPr lang="en-US" sz="1400" dirty="0" smtClean="0">
                <a:solidFill>
                  <a:schemeClr val="tx2">
                    <a:lumMod val="75000"/>
                  </a:schemeClr>
                </a:solidFill>
                <a:latin typeface="Times New Roman" pitchFamily="18" charset="0"/>
                <a:cs typeface="Times New Roman" pitchFamily="18" charset="0"/>
              </a:rPr>
              <a:t>cyclone is </a:t>
            </a:r>
            <a:r>
              <a:rPr lang="en-US" sz="1400" dirty="0" smtClean="0">
                <a:solidFill>
                  <a:schemeClr val="tx2">
                    <a:lumMod val="75000"/>
                  </a:schemeClr>
                </a:solidFill>
                <a:latin typeface="Times New Roman" pitchFamily="18" charset="0"/>
                <a:cs typeface="Times New Roman" pitchFamily="18" charset="0"/>
              </a:rPr>
              <a:t>used in meteorology, in a wider sense, to name any closed low pressure circulation. Tornadoes come in many shapes and sizes, but they are typically in the form of a visible condensation funnel, whose narrow end touches the earth and is often encircled by a cloud of debris and dust. Most tornadoes have wind speeds less than 110 miles per hour (177 km/h), are about 250 feet (76 m) across, and travel a few miles (several kilometers) before dissipating. The most extreme tornadoes can attain wind speeds of more than 300 miles per hour (483 km/h), stretch more than two miles (3.2 km) across, and stay on the ground for dozens of miles (more than 100 km</a:t>
            </a:r>
            <a:r>
              <a:rPr lang="en-US" sz="1400" dirty="0" smtClean="0">
                <a:solidFill>
                  <a:schemeClr val="tx2">
                    <a:lumMod val="75000"/>
                  </a:schemeClr>
                </a:solidFill>
                <a:latin typeface="Times New Roman" pitchFamily="18" charset="0"/>
                <a:cs typeface="Times New Roman" pitchFamily="18" charset="0"/>
              </a:rPr>
              <a:t>).</a:t>
            </a:r>
            <a:endParaRPr lang="en-US" sz="1400" dirty="0" smtClean="0">
              <a:solidFill>
                <a:schemeClr val="tx2">
                  <a:lumMod val="75000"/>
                </a:schemeClr>
              </a:solidFill>
              <a:latin typeface="Times New Roman" pitchFamily="18" charset="0"/>
              <a:cs typeface="Times New Roman" pitchFamily="18" charset="0"/>
            </a:endParaRPr>
          </a:p>
          <a:p>
            <a:pPr marL="0" indent="457200" algn="just">
              <a:lnSpc>
                <a:spcPct val="150000"/>
              </a:lnSpc>
              <a:spcBef>
                <a:spcPts val="0"/>
              </a:spcBef>
              <a:buNone/>
            </a:pPr>
            <a:r>
              <a:rPr lang="en-US" sz="1400" dirty="0" smtClean="0">
                <a:solidFill>
                  <a:schemeClr val="tx2">
                    <a:lumMod val="75000"/>
                  </a:schemeClr>
                </a:solidFill>
                <a:latin typeface="Times New Roman" pitchFamily="18" charset="0"/>
                <a:cs typeface="Times New Roman" pitchFamily="18" charset="0"/>
              </a:rPr>
              <a:t>Various types of tornadoes include the </a:t>
            </a:r>
            <a:r>
              <a:rPr lang="en-US" sz="1400" dirty="0" err="1" smtClean="0">
                <a:solidFill>
                  <a:schemeClr val="tx2">
                    <a:lumMod val="75000"/>
                  </a:schemeClr>
                </a:solidFill>
                <a:latin typeface="Times New Roman" pitchFamily="18" charset="0"/>
                <a:cs typeface="Times New Roman" pitchFamily="18" charset="0"/>
              </a:rPr>
              <a:t>landspout</a:t>
            </a:r>
            <a:r>
              <a:rPr lang="en-US" sz="1400" dirty="0" smtClean="0">
                <a:solidFill>
                  <a:schemeClr val="tx2">
                    <a:lumMod val="75000"/>
                  </a:schemeClr>
                </a:solidFill>
                <a:latin typeface="Times New Roman" pitchFamily="18" charset="0"/>
                <a:cs typeface="Times New Roman" pitchFamily="18" charset="0"/>
              </a:rPr>
              <a:t>, multiple vortex tornado, and waterspout. Waterspouts are characterized by a spiraling funnel-shaped wind current, connecting to a large cumulus or cumulonimbus cloud. They are generally classified as non-</a:t>
            </a:r>
            <a:r>
              <a:rPr lang="en-US" sz="1400" dirty="0" err="1" smtClean="0">
                <a:solidFill>
                  <a:schemeClr val="tx2">
                    <a:lumMod val="75000"/>
                  </a:schemeClr>
                </a:solidFill>
                <a:latin typeface="Times New Roman" pitchFamily="18" charset="0"/>
                <a:cs typeface="Times New Roman" pitchFamily="18" charset="0"/>
              </a:rPr>
              <a:t>supercellular</a:t>
            </a:r>
            <a:r>
              <a:rPr lang="en-US" sz="1400" dirty="0" smtClean="0">
                <a:solidFill>
                  <a:schemeClr val="tx2">
                    <a:lumMod val="75000"/>
                  </a:schemeClr>
                </a:solidFill>
                <a:latin typeface="Times New Roman" pitchFamily="18" charset="0"/>
                <a:cs typeface="Times New Roman" pitchFamily="18" charset="0"/>
              </a:rPr>
              <a:t> tornadoes that develop over bodies of water, but there is disagreement over whether to classify them as true tornadoes. These spiraling columns of air frequently develop in tropical areas close to the </a:t>
            </a:r>
            <a:r>
              <a:rPr lang="en-US" sz="1400" dirty="0" smtClean="0">
                <a:solidFill>
                  <a:schemeClr val="tx2">
                    <a:lumMod val="75000"/>
                  </a:schemeClr>
                </a:solidFill>
                <a:latin typeface="Times New Roman" pitchFamily="18" charset="0"/>
                <a:cs typeface="Times New Roman" pitchFamily="18" charset="0"/>
              </a:rPr>
              <a:t>equator</a:t>
            </a:r>
            <a:r>
              <a:rPr lang="en-US" sz="1400" dirty="0" smtClean="0">
                <a:solidFill>
                  <a:schemeClr val="tx2">
                    <a:lumMod val="75000"/>
                  </a:schemeClr>
                </a:solidFill>
                <a:latin typeface="Times New Roman" pitchFamily="18" charset="0"/>
                <a:cs typeface="Times New Roman" pitchFamily="18" charset="0"/>
              </a:rPr>
              <a:t>, and are less common at high latitudes</a:t>
            </a:r>
            <a:r>
              <a:rPr lang="en-US" sz="1400" dirty="0" smtClean="0">
                <a:solidFill>
                  <a:schemeClr val="tx2">
                    <a:lumMod val="75000"/>
                  </a:schemeClr>
                </a:solidFill>
                <a:latin typeface="Times New Roman" pitchFamily="18" charset="0"/>
                <a:cs typeface="Times New Roman" pitchFamily="18" charset="0"/>
              </a:rPr>
              <a:t>.</a:t>
            </a:r>
            <a:r>
              <a:rPr lang="en-US" sz="1400" dirty="0" smtClean="0">
                <a:solidFill>
                  <a:schemeClr val="tx2">
                    <a:lumMod val="75000"/>
                  </a:schemeClr>
                </a:solidFill>
                <a:latin typeface="Times New Roman" pitchFamily="18" charset="0"/>
                <a:cs typeface="Times New Roman" pitchFamily="18" charset="0"/>
              </a:rPr>
              <a:t> Other tornado-like phenomena that exist in nature include the </a:t>
            </a:r>
            <a:r>
              <a:rPr lang="en-US" sz="1400" dirty="0" err="1" smtClean="0">
                <a:solidFill>
                  <a:schemeClr val="tx2">
                    <a:lumMod val="75000"/>
                  </a:schemeClr>
                </a:solidFill>
                <a:latin typeface="Times New Roman" pitchFamily="18" charset="0"/>
                <a:cs typeface="Times New Roman" pitchFamily="18" charset="0"/>
              </a:rPr>
              <a:t>gustnado</a:t>
            </a:r>
            <a:r>
              <a:rPr lang="en-US" sz="1400" dirty="0" smtClean="0">
                <a:solidFill>
                  <a:schemeClr val="tx2">
                    <a:lumMod val="75000"/>
                  </a:schemeClr>
                </a:solidFill>
                <a:latin typeface="Times New Roman" pitchFamily="18" charset="0"/>
                <a:cs typeface="Times New Roman" pitchFamily="18" charset="0"/>
              </a:rPr>
              <a:t>, dust devil, fire whirls, and steam devil; downbursts are frequently confused with tornadoes, though their action is dissimilar.</a:t>
            </a:r>
          </a:p>
          <a:p>
            <a:pPr marL="0" indent="457200" algn="just">
              <a:lnSpc>
                <a:spcPct val="150000"/>
              </a:lnSpc>
              <a:spcBef>
                <a:spcPts val="0"/>
              </a:spcBef>
              <a:buNone/>
            </a:pPr>
            <a:r>
              <a:rPr lang="en-US" sz="1400" dirty="0" smtClean="0">
                <a:solidFill>
                  <a:schemeClr val="tx2">
                    <a:lumMod val="75000"/>
                  </a:schemeClr>
                </a:solidFill>
                <a:latin typeface="Times New Roman" pitchFamily="18" charset="0"/>
                <a:cs typeface="Times New Roman" pitchFamily="18" charset="0"/>
              </a:rPr>
              <a:t>Tornadoes have been observed on every continent except Antarctica. However, the vast majority of tornadoes occur in </a:t>
            </a:r>
            <a:r>
              <a:rPr lang="en-US" sz="1400" dirty="0" err="1" smtClean="0">
                <a:solidFill>
                  <a:schemeClr val="tx2">
                    <a:lumMod val="75000"/>
                  </a:schemeClr>
                </a:solidFill>
                <a:latin typeface="Times New Roman" pitchFamily="18" charset="0"/>
                <a:cs typeface="Times New Roman" pitchFamily="18" charset="0"/>
              </a:rPr>
              <a:t>theTornado</a:t>
            </a:r>
            <a:r>
              <a:rPr lang="en-US" sz="1400" dirty="0" smtClean="0">
                <a:solidFill>
                  <a:schemeClr val="tx2">
                    <a:lumMod val="75000"/>
                  </a:schemeClr>
                </a:solidFill>
                <a:latin typeface="Times New Roman" pitchFamily="18" charset="0"/>
                <a:cs typeface="Times New Roman" pitchFamily="18" charset="0"/>
              </a:rPr>
              <a:t> </a:t>
            </a:r>
            <a:r>
              <a:rPr lang="en-US" sz="1400" dirty="0" smtClean="0">
                <a:solidFill>
                  <a:schemeClr val="tx2">
                    <a:lumMod val="75000"/>
                  </a:schemeClr>
                </a:solidFill>
                <a:latin typeface="Times New Roman" pitchFamily="18" charset="0"/>
                <a:cs typeface="Times New Roman" pitchFamily="18" charset="0"/>
              </a:rPr>
              <a:t>Alley region </a:t>
            </a:r>
            <a:r>
              <a:rPr lang="en-US" sz="1400" dirty="0" smtClean="0">
                <a:solidFill>
                  <a:schemeClr val="tx2">
                    <a:lumMod val="75000"/>
                  </a:schemeClr>
                </a:solidFill>
                <a:latin typeface="Times New Roman" pitchFamily="18" charset="0"/>
                <a:cs typeface="Times New Roman" pitchFamily="18" charset="0"/>
              </a:rPr>
              <a:t>of the United States, although they can occur nearly anywhere in North America</a:t>
            </a:r>
            <a:r>
              <a:rPr lang="en-US" sz="1400" dirty="0" smtClean="0">
                <a:solidFill>
                  <a:schemeClr val="tx2">
                    <a:lumMod val="75000"/>
                  </a:schemeClr>
                </a:solidFill>
                <a:latin typeface="Times New Roman" pitchFamily="18" charset="0"/>
                <a:cs typeface="Times New Roman" pitchFamily="18" charset="0"/>
              </a:rPr>
              <a:t>.</a:t>
            </a:r>
            <a:r>
              <a:rPr lang="en-US" sz="1400" baseline="30000" dirty="0" smtClean="0">
                <a:solidFill>
                  <a:schemeClr val="tx2">
                    <a:lumMod val="75000"/>
                  </a:schemeClr>
                </a:solidFill>
                <a:latin typeface="Times New Roman" pitchFamily="18" charset="0"/>
                <a:cs typeface="Times New Roman" pitchFamily="18" charset="0"/>
              </a:rPr>
              <a:t> </a:t>
            </a:r>
            <a:r>
              <a:rPr lang="en-US" sz="1400" dirty="0" smtClean="0">
                <a:solidFill>
                  <a:schemeClr val="tx2">
                    <a:lumMod val="75000"/>
                  </a:schemeClr>
                </a:solidFill>
                <a:latin typeface="Times New Roman" pitchFamily="18" charset="0"/>
                <a:cs typeface="Times New Roman" pitchFamily="18" charset="0"/>
              </a:rPr>
              <a:t>They </a:t>
            </a:r>
            <a:r>
              <a:rPr lang="en-US" sz="1400" dirty="0" smtClean="0">
                <a:solidFill>
                  <a:schemeClr val="tx2">
                    <a:lumMod val="75000"/>
                  </a:schemeClr>
                </a:solidFill>
                <a:latin typeface="Times New Roman" pitchFamily="18" charset="0"/>
                <a:cs typeface="Times New Roman" pitchFamily="18" charset="0"/>
              </a:rPr>
              <a:t>also occasionally occur in south-central and eastern Asia, northern and east-central South America, Southern </a:t>
            </a:r>
            <a:r>
              <a:rPr lang="en-US" sz="1400" dirty="0" smtClean="0">
                <a:solidFill>
                  <a:schemeClr val="tx2">
                    <a:lumMod val="75000"/>
                  </a:schemeClr>
                </a:solidFill>
                <a:latin typeface="Times New Roman" pitchFamily="18" charset="0"/>
                <a:cs typeface="Times New Roman" pitchFamily="18" charset="0"/>
              </a:rPr>
              <a:t>Africa </a:t>
            </a:r>
            <a:r>
              <a:rPr lang="en-US" sz="1400" dirty="0" smtClean="0">
                <a:solidFill>
                  <a:schemeClr val="tx2">
                    <a:lumMod val="75000"/>
                  </a:schemeClr>
                </a:solidFill>
                <a:latin typeface="Times New Roman" pitchFamily="18" charset="0"/>
                <a:cs typeface="Times New Roman" pitchFamily="18" charset="0"/>
              </a:rPr>
              <a:t>northwestern and southeast Europe, western and southeastern Australia, and New Zealand</a:t>
            </a:r>
            <a:r>
              <a:rPr lang="en-US" sz="1400" dirty="0" smtClean="0">
                <a:solidFill>
                  <a:schemeClr val="tx2">
                    <a:lumMod val="75000"/>
                  </a:schemeClr>
                </a:solidFill>
                <a:latin typeface="Times New Roman" pitchFamily="18" charset="0"/>
                <a:cs typeface="Times New Roman" pitchFamily="18" charset="0"/>
              </a:rPr>
              <a:t>.</a:t>
            </a:r>
            <a:r>
              <a:rPr lang="en-US" sz="1400" dirty="0" smtClean="0">
                <a:solidFill>
                  <a:schemeClr val="tx2">
                    <a:lumMod val="75000"/>
                  </a:schemeClr>
                </a:solidFill>
                <a:latin typeface="Times New Roman" pitchFamily="18" charset="0"/>
                <a:cs typeface="Times New Roman" pitchFamily="18" charset="0"/>
              </a:rPr>
              <a:t> Tornadoes can be detected before or as they occur through the use of Pulse-Doppler radar by recognizing patterns in velocity and reflectivity data, such as hook echoes </a:t>
            </a:r>
            <a:r>
              <a:rPr lang="en-US" sz="1400" dirty="0" err="1" smtClean="0">
                <a:solidFill>
                  <a:schemeClr val="tx2">
                    <a:lumMod val="75000"/>
                  </a:schemeClr>
                </a:solidFill>
                <a:latin typeface="Times New Roman" pitchFamily="18" charset="0"/>
                <a:cs typeface="Times New Roman" pitchFamily="18" charset="0"/>
              </a:rPr>
              <a:t>ordebris</a:t>
            </a:r>
            <a:r>
              <a:rPr lang="en-US" sz="1400" dirty="0" smtClean="0">
                <a:solidFill>
                  <a:schemeClr val="tx2">
                    <a:lumMod val="75000"/>
                  </a:schemeClr>
                </a:solidFill>
                <a:latin typeface="Times New Roman" pitchFamily="18" charset="0"/>
                <a:cs typeface="Times New Roman" pitchFamily="18" charset="0"/>
              </a:rPr>
              <a:t> balls, as well as through the efforts of storm spotters.</a:t>
            </a:r>
          </a:p>
          <a:p>
            <a:pPr>
              <a:buNone/>
            </a:pP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 (5).jpg"/>
          <p:cNvPicPr>
            <a:picLocks noChangeAspect="1"/>
          </p:cNvPicPr>
          <p:nvPr/>
        </p:nvPicPr>
        <p:blipFill>
          <a:blip r:embed="rId2" cstate="print"/>
          <a:stretch>
            <a:fillRect/>
          </a:stretch>
        </p:blipFill>
        <p:spPr>
          <a:xfrm>
            <a:off x="0" y="-145030"/>
            <a:ext cx="9144000" cy="7003030"/>
          </a:xfrm>
          <a:prstGeom prst="rect">
            <a:avLst/>
          </a:prstGeom>
        </p:spPr>
      </p:pic>
      <p:sp>
        <p:nvSpPr>
          <p:cNvPr id="2" name="Подзаголовок 1"/>
          <p:cNvSpPr>
            <a:spLocks noGrp="1"/>
          </p:cNvSpPr>
          <p:nvPr>
            <p:ph type="subTitle" idx="1"/>
          </p:nvPr>
        </p:nvSpPr>
        <p:spPr>
          <a:xfrm>
            <a:off x="0" y="0"/>
            <a:ext cx="8964488" cy="6408712"/>
          </a:xfrm>
        </p:spPr>
        <p:txBody>
          <a:bodyPr/>
          <a:lstStyle/>
          <a:p>
            <a:pPr indent="457200" algn="just">
              <a:lnSpc>
                <a:spcPct val="150000"/>
              </a:lnSpc>
              <a:spcBef>
                <a:spcPts val="0"/>
              </a:spcBef>
            </a:pPr>
            <a:r>
              <a:rPr lang="en-US" dirty="0" smtClean="0"/>
              <a:t>There are several scales for rating the strength of tornadoes. The Fujita scale rates tornadoes by damage caused and has been replaced in some countries by the updated Enhanced Fujita </a:t>
            </a:r>
            <a:r>
              <a:rPr lang="en-US" dirty="0" smtClean="0"/>
              <a:t>Scale. </a:t>
            </a:r>
            <a:r>
              <a:rPr lang="en-US" dirty="0" smtClean="0"/>
              <a:t>An F0 or EF0 tornado, the weakest category, damages trees, but not substantial structures. An F5 or EF5 tornado, the strongest category, rips buildings off their foundations and </a:t>
            </a:r>
            <a:r>
              <a:rPr lang="en-US" dirty="0" smtClean="0">
                <a:solidFill>
                  <a:schemeClr val="bg1">
                    <a:lumMod val="95000"/>
                    <a:lumOff val="5000"/>
                  </a:schemeClr>
                </a:solidFill>
              </a:rPr>
              <a:t>can deform </a:t>
            </a:r>
            <a:r>
              <a:rPr lang="en-US" dirty="0" err="1" smtClean="0"/>
              <a:t>largeskyscrapers</a:t>
            </a:r>
            <a:r>
              <a:rPr lang="en-US" dirty="0" smtClean="0"/>
              <a:t>. The similar TORRO scale </a:t>
            </a:r>
            <a:r>
              <a:rPr lang="en-US" dirty="0" smtClean="0">
                <a:solidFill>
                  <a:schemeClr val="bg1">
                    <a:lumMod val="95000"/>
                    <a:lumOff val="5000"/>
                  </a:schemeClr>
                </a:solidFill>
              </a:rPr>
              <a:t>ranges from a T0 for </a:t>
            </a:r>
            <a:r>
              <a:rPr lang="en-US" dirty="0" smtClean="0"/>
              <a:t>extremely weak tornadoes to T11 for the </a:t>
            </a:r>
            <a:r>
              <a:rPr lang="en-US" dirty="0" smtClean="0">
                <a:solidFill>
                  <a:schemeClr val="bg1">
                    <a:lumMod val="95000"/>
                    <a:lumOff val="5000"/>
                  </a:schemeClr>
                </a:solidFill>
              </a:rPr>
              <a:t>most powerful known </a:t>
            </a:r>
            <a:r>
              <a:rPr lang="en-US" dirty="0" smtClean="0"/>
              <a:t>tornadoes</a:t>
            </a:r>
            <a:r>
              <a:rPr lang="en-US" dirty="0" smtClean="0"/>
              <a:t>.</a:t>
            </a:r>
            <a:r>
              <a:rPr lang="en-US" dirty="0" smtClean="0"/>
              <a:t> Doppler radar data, </a:t>
            </a:r>
            <a:r>
              <a:rPr lang="en-US" dirty="0" err="1" smtClean="0"/>
              <a:t>photogrammetr</a:t>
            </a:r>
            <a:r>
              <a:rPr lang="en-US" dirty="0" err="1" smtClean="0">
                <a:solidFill>
                  <a:schemeClr val="bg1">
                    <a:lumMod val="95000"/>
                    <a:lumOff val="5000"/>
                  </a:schemeClr>
                </a:solidFill>
              </a:rPr>
              <a:t>y</a:t>
            </a:r>
            <a:r>
              <a:rPr lang="en-US" dirty="0" smtClean="0">
                <a:solidFill>
                  <a:schemeClr val="bg1">
                    <a:lumMod val="95000"/>
                    <a:lumOff val="5000"/>
                  </a:schemeClr>
                </a:solidFill>
              </a:rPr>
              <a:t>, and ground swirl </a:t>
            </a:r>
            <a:r>
              <a:rPr lang="en-US" dirty="0" smtClean="0"/>
              <a:t>patterns (</a:t>
            </a:r>
            <a:r>
              <a:rPr lang="en-US" dirty="0" err="1" smtClean="0"/>
              <a:t>cycloidal</a:t>
            </a:r>
            <a:r>
              <a:rPr lang="en-US" dirty="0" smtClean="0"/>
              <a:t> marks) may also be </a:t>
            </a:r>
            <a:r>
              <a:rPr lang="en-US" dirty="0" smtClean="0">
                <a:solidFill>
                  <a:schemeClr val="bg1">
                    <a:lumMod val="95000"/>
                    <a:lumOff val="5000"/>
                  </a:schemeClr>
                </a:solidFill>
              </a:rPr>
              <a:t>analyzed to determine </a:t>
            </a:r>
            <a:r>
              <a:rPr lang="en-US" dirty="0" smtClean="0"/>
              <a:t>intensity and assign a rating</a:t>
            </a:r>
            <a:r>
              <a:rPr lang="en-US"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reative_Wallpaper_Tornado_on_the_road_016791_.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332656"/>
            <a:ext cx="8229600" cy="5763344"/>
          </a:xfrm>
        </p:spPr>
        <p:txBody>
          <a:bodyPr>
            <a:normAutofit lnSpcReduction="10000"/>
          </a:bodyPr>
          <a:lstStyle/>
          <a:p>
            <a:pPr algn="ctr">
              <a:buNone/>
            </a:pPr>
            <a:r>
              <a:rPr lang="en-US" sz="35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Etymology</a:t>
            </a:r>
          </a:p>
          <a:p>
            <a:pPr algn="r">
              <a:buNone/>
            </a:pPr>
            <a:endParaRPr lang="en-US" dirty="0" smtClean="0">
              <a:solidFill>
                <a:schemeClr val="tx2">
                  <a:lumMod val="50000"/>
                </a:schemeClr>
              </a:solidFill>
              <a:latin typeface="Times New Roman" pitchFamily="18" charset="0"/>
              <a:cs typeface="Times New Roman" pitchFamily="18" charset="0"/>
            </a:endParaRPr>
          </a:p>
          <a:p>
            <a:pPr marL="0" indent="432000" algn="just">
              <a:lnSpc>
                <a:spcPct val="150000"/>
              </a:lnSpc>
              <a:spcBef>
                <a:spcPts val="0"/>
              </a:spcBef>
              <a:buNone/>
            </a:pPr>
            <a:r>
              <a:rPr lang="en-US" sz="2100" dirty="0" smtClean="0">
                <a:solidFill>
                  <a:schemeClr val="tx2">
                    <a:lumMod val="50000"/>
                  </a:schemeClr>
                </a:solidFill>
                <a:latin typeface="Times New Roman" pitchFamily="18" charset="0"/>
                <a:cs typeface="Times New Roman" pitchFamily="18" charset="0"/>
              </a:rPr>
              <a:t>The </a:t>
            </a:r>
            <a:r>
              <a:rPr lang="en-US" sz="2100" dirty="0" smtClean="0">
                <a:solidFill>
                  <a:schemeClr val="bg1"/>
                </a:solidFill>
                <a:latin typeface="Times New Roman" pitchFamily="18" charset="0"/>
                <a:cs typeface="Times New Roman" pitchFamily="18" charset="0"/>
              </a:rPr>
              <a:t>word </a:t>
            </a:r>
            <a:r>
              <a:rPr lang="en-US" sz="2100" i="1" dirty="0" smtClean="0">
                <a:solidFill>
                  <a:schemeClr val="bg1"/>
                </a:solidFill>
                <a:latin typeface="Times New Roman" pitchFamily="18" charset="0"/>
                <a:cs typeface="Times New Roman" pitchFamily="18" charset="0"/>
              </a:rPr>
              <a:t>tornado</a:t>
            </a:r>
            <a:r>
              <a:rPr lang="en-US" sz="2100" dirty="0" smtClean="0">
                <a:solidFill>
                  <a:schemeClr val="bg1"/>
                </a:solidFill>
                <a:latin typeface="Times New Roman" pitchFamily="18" charset="0"/>
                <a:cs typeface="Times New Roman" pitchFamily="18" charset="0"/>
              </a:rPr>
              <a:t> is an altered form of the Spanish word </a:t>
            </a:r>
            <a:r>
              <a:rPr lang="en-US" sz="2100" i="1" dirty="0" err="1" smtClean="0">
                <a:solidFill>
                  <a:schemeClr val="bg1"/>
                </a:solidFill>
                <a:latin typeface="Times New Roman" pitchFamily="18" charset="0"/>
                <a:cs typeface="Times New Roman" pitchFamily="18" charset="0"/>
              </a:rPr>
              <a:t>tronada</a:t>
            </a:r>
            <a:r>
              <a:rPr lang="en-US" sz="2100" dirty="0" smtClean="0">
                <a:solidFill>
                  <a:schemeClr val="bg1"/>
                </a:solidFill>
                <a:latin typeface="Times New Roman" pitchFamily="18" charset="0"/>
                <a:cs typeface="Times New Roman" pitchFamily="18" charset="0"/>
              </a:rPr>
              <a:t>, which means "thunderstorm". This in turn was taken from the Latin </a:t>
            </a:r>
            <a:r>
              <a:rPr lang="en-US" sz="2100" i="1" dirty="0" err="1" smtClean="0">
                <a:solidFill>
                  <a:schemeClr val="bg1"/>
                </a:solidFill>
                <a:latin typeface="Times New Roman" pitchFamily="18" charset="0"/>
                <a:cs typeface="Times New Roman" pitchFamily="18" charset="0"/>
              </a:rPr>
              <a:t>tonare</a:t>
            </a:r>
            <a:r>
              <a:rPr lang="en-US" sz="2100" dirty="0" smtClean="0">
                <a:solidFill>
                  <a:schemeClr val="bg1"/>
                </a:solidFill>
                <a:latin typeface="Times New Roman" pitchFamily="18" charset="0"/>
                <a:cs typeface="Times New Roman" pitchFamily="18" charset="0"/>
              </a:rPr>
              <a:t>, meaning "to thunder". It most likely reached its present </a:t>
            </a:r>
            <a:r>
              <a:rPr lang="en-US" sz="2100" dirty="0" smtClean="0">
                <a:solidFill>
                  <a:schemeClr val="tx2">
                    <a:lumMod val="50000"/>
                  </a:schemeClr>
                </a:solidFill>
                <a:latin typeface="Times New Roman" pitchFamily="18" charset="0"/>
                <a:cs typeface="Times New Roman" pitchFamily="18" charset="0"/>
              </a:rPr>
              <a:t>form through a combination of the Spanish </a:t>
            </a:r>
            <a:r>
              <a:rPr lang="en-US" sz="2100" i="1" dirty="0" err="1" smtClean="0">
                <a:solidFill>
                  <a:schemeClr val="tx2">
                    <a:lumMod val="50000"/>
                  </a:schemeClr>
                </a:solidFill>
                <a:latin typeface="Times New Roman" pitchFamily="18" charset="0"/>
                <a:cs typeface="Times New Roman" pitchFamily="18" charset="0"/>
              </a:rPr>
              <a:t>tronada</a:t>
            </a:r>
            <a:r>
              <a:rPr lang="en-US" sz="2100" dirty="0" smtClean="0">
                <a:solidFill>
                  <a:schemeClr val="tx2">
                    <a:lumMod val="50000"/>
                  </a:schemeClr>
                </a:solidFill>
                <a:latin typeface="Times New Roman" pitchFamily="18" charset="0"/>
                <a:cs typeface="Times New Roman" pitchFamily="18" charset="0"/>
              </a:rPr>
              <a:t> and </a:t>
            </a:r>
            <a:r>
              <a:rPr lang="en-US" sz="2100" i="1" dirty="0" err="1" smtClean="0">
                <a:solidFill>
                  <a:schemeClr val="tx2">
                    <a:lumMod val="50000"/>
                  </a:schemeClr>
                </a:solidFill>
                <a:latin typeface="Times New Roman" pitchFamily="18" charset="0"/>
                <a:cs typeface="Times New Roman" pitchFamily="18" charset="0"/>
              </a:rPr>
              <a:t>tornar</a:t>
            </a:r>
            <a:r>
              <a:rPr lang="en-US" sz="2100" dirty="0" smtClean="0">
                <a:solidFill>
                  <a:schemeClr val="tx2">
                    <a:lumMod val="50000"/>
                  </a:schemeClr>
                </a:solidFill>
                <a:latin typeface="Times New Roman" pitchFamily="18" charset="0"/>
                <a:cs typeface="Times New Roman" pitchFamily="18" charset="0"/>
              </a:rPr>
              <a:t> ("to turn"); however, this may be a folk etymology</a:t>
            </a:r>
            <a:r>
              <a:rPr lang="en-US" sz="2100" dirty="0" smtClean="0">
                <a:solidFill>
                  <a:schemeClr val="tx2">
                    <a:lumMod val="50000"/>
                  </a:schemeClr>
                </a:solidFill>
                <a:latin typeface="Times New Roman" pitchFamily="18" charset="0"/>
                <a:cs typeface="Times New Roman" pitchFamily="18" charset="0"/>
              </a:rPr>
              <a:t>.</a:t>
            </a:r>
            <a:r>
              <a:rPr lang="en-US" sz="2100" dirty="0" smtClean="0">
                <a:solidFill>
                  <a:schemeClr val="tx2">
                    <a:lumMod val="50000"/>
                  </a:schemeClr>
                </a:solidFill>
                <a:latin typeface="Times New Roman" pitchFamily="18" charset="0"/>
                <a:cs typeface="Times New Roman" pitchFamily="18" charset="0"/>
              </a:rPr>
              <a:t> A tornado is also commonly referred to as a "twister", and is also sometimes referred to by the old-fashioned colloquial term </a:t>
            </a:r>
            <a:r>
              <a:rPr lang="en-US" sz="2100" i="1" dirty="0" err="1" smtClean="0">
                <a:solidFill>
                  <a:schemeClr val="tx2">
                    <a:lumMod val="50000"/>
                  </a:schemeClr>
                </a:solidFill>
                <a:latin typeface="Times New Roman" pitchFamily="18" charset="0"/>
                <a:cs typeface="Times New Roman" pitchFamily="18" charset="0"/>
              </a:rPr>
              <a:t>cyclone</a:t>
            </a:r>
            <a:r>
              <a:rPr lang="en-US" sz="2100" dirty="0" err="1" smtClean="0">
                <a:solidFill>
                  <a:schemeClr val="tx2">
                    <a:lumMod val="50000"/>
                  </a:schemeClr>
                </a:solidFill>
                <a:latin typeface="Times New Roman" pitchFamily="18" charset="0"/>
                <a:cs typeface="Times New Roman" pitchFamily="18" charset="0"/>
              </a:rPr>
              <a:t>.The</a:t>
            </a:r>
            <a:r>
              <a:rPr lang="en-US" sz="2100" dirty="0" smtClean="0">
                <a:solidFill>
                  <a:schemeClr val="tx2">
                    <a:lumMod val="50000"/>
                  </a:schemeClr>
                </a:solidFill>
                <a:latin typeface="Times New Roman" pitchFamily="18" charset="0"/>
                <a:cs typeface="Times New Roman" pitchFamily="18" charset="0"/>
              </a:rPr>
              <a:t> </a:t>
            </a:r>
            <a:r>
              <a:rPr lang="en-US" sz="2100" dirty="0" smtClean="0">
                <a:solidFill>
                  <a:schemeClr val="tx2">
                    <a:lumMod val="50000"/>
                  </a:schemeClr>
                </a:solidFill>
                <a:latin typeface="Times New Roman" pitchFamily="18" charset="0"/>
                <a:cs typeface="Times New Roman" pitchFamily="18" charset="0"/>
              </a:rPr>
              <a:t>term "cyclone" is used as a synonym for "tornado" in the often-aired 1939 film </a:t>
            </a:r>
            <a:r>
              <a:rPr lang="en-US" sz="2100" i="1" dirty="0" smtClean="0">
                <a:solidFill>
                  <a:schemeClr val="tx2">
                    <a:lumMod val="50000"/>
                  </a:schemeClr>
                </a:solidFill>
                <a:latin typeface="Times New Roman" pitchFamily="18" charset="0"/>
                <a:cs typeface="Times New Roman" pitchFamily="18" charset="0"/>
              </a:rPr>
              <a:t>The Wizard of Oz</a:t>
            </a:r>
            <a:r>
              <a:rPr lang="en-US" sz="2100" dirty="0" smtClean="0">
                <a:solidFill>
                  <a:schemeClr val="tx2">
                    <a:lumMod val="50000"/>
                  </a:schemeClr>
                </a:solidFill>
                <a:latin typeface="Times New Roman" pitchFamily="18" charset="0"/>
                <a:cs typeface="Times New Roman" pitchFamily="18" charset="0"/>
              </a:rPr>
              <a:t>. The term "twister" is also used in that film, along with being the title of the 1996 tornado-related film </a:t>
            </a:r>
            <a:r>
              <a:rPr lang="en-US" sz="2100" i="1" dirty="0" smtClean="0">
                <a:solidFill>
                  <a:schemeClr val="tx2">
                    <a:lumMod val="50000"/>
                  </a:schemeClr>
                </a:solidFill>
                <a:latin typeface="Times New Roman" pitchFamily="18" charset="0"/>
                <a:cs typeface="Times New Roman" pitchFamily="18" charset="0"/>
              </a:rPr>
              <a:t>Twister</a:t>
            </a:r>
            <a:r>
              <a:rPr lang="en-US" sz="2100" dirty="0" smtClean="0">
                <a:solidFill>
                  <a:schemeClr val="tx2">
                    <a:lumMod val="50000"/>
                  </a:schemeClr>
                </a:solidFill>
                <a:latin typeface="Times New Roman" pitchFamily="18" charset="0"/>
                <a:cs typeface="Times New Roman" pitchFamily="18" charset="0"/>
              </a:rPr>
              <a:t>.</a:t>
            </a:r>
            <a:endParaRPr lang="ru-RU" sz="2100"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ornado+stihii+priroda+80551408450.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88640"/>
            <a:ext cx="8291264" cy="5907360"/>
          </a:xfrm>
        </p:spPr>
        <p:txBody>
          <a:bodyPr>
            <a:normAutofit fontScale="92500" lnSpcReduction="10000"/>
          </a:bodyPr>
          <a:lstStyle/>
          <a:p>
            <a:pPr algn="ctr">
              <a:buNone/>
            </a:pPr>
            <a:r>
              <a:rPr lang="en-US" sz="32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Definitions</a:t>
            </a:r>
          </a:p>
          <a:p>
            <a:pPr algn="just">
              <a:buNone/>
            </a:pPr>
            <a:endParaRPr lang="en-US" dirty="0" smtClean="0">
              <a:solidFill>
                <a:schemeClr val="tx2">
                  <a:lumMod val="50000"/>
                </a:schemeClr>
              </a:solidFill>
            </a:endParaRPr>
          </a:p>
          <a:p>
            <a:pPr marL="0" indent="432000" algn="just">
              <a:lnSpc>
                <a:spcPct val="150000"/>
              </a:lnSpc>
              <a:spcBef>
                <a:spcPts val="0"/>
              </a:spcBef>
              <a:buNone/>
            </a:pPr>
            <a:r>
              <a:rPr lang="en-US" dirty="0" smtClean="0">
                <a:solidFill>
                  <a:schemeClr val="tx2">
                    <a:lumMod val="50000"/>
                  </a:schemeClr>
                </a:solidFill>
                <a:latin typeface="Times New Roman" pitchFamily="18" charset="0"/>
                <a:cs typeface="Times New Roman" pitchFamily="18" charset="0"/>
              </a:rPr>
              <a:t>A </a:t>
            </a:r>
            <a:r>
              <a:rPr lang="en-US" dirty="0" smtClean="0">
                <a:solidFill>
                  <a:schemeClr val="tx2">
                    <a:lumMod val="50000"/>
                  </a:schemeClr>
                </a:solidFill>
                <a:latin typeface="Times New Roman" pitchFamily="18" charset="0"/>
                <a:cs typeface="Times New Roman" pitchFamily="18" charset="0"/>
              </a:rPr>
              <a:t>tornado is "a violently rotating column of air, in contact with the ground, either pendant from a cumuliform cloud or underneath </a:t>
            </a:r>
            <a:r>
              <a:rPr lang="en-US" dirty="0" smtClean="0">
                <a:solidFill>
                  <a:schemeClr val="bg1"/>
                </a:solidFill>
                <a:latin typeface="Times New Roman" pitchFamily="18" charset="0"/>
                <a:cs typeface="Times New Roman" pitchFamily="18" charset="0"/>
              </a:rPr>
              <a:t>a cumuliform cloud, and often (but not always) </a:t>
            </a:r>
            <a:r>
              <a:rPr lang="en-US" dirty="0" smtClean="0">
                <a:solidFill>
                  <a:schemeClr val="tx2">
                    <a:lumMod val="50000"/>
                  </a:schemeClr>
                </a:solidFill>
                <a:latin typeface="Times New Roman" pitchFamily="18" charset="0"/>
                <a:cs typeface="Times New Roman" pitchFamily="18" charset="0"/>
              </a:rPr>
              <a:t>visible as a funnel </a:t>
            </a:r>
            <a:r>
              <a:rPr lang="en-US" dirty="0" smtClean="0">
                <a:solidFill>
                  <a:schemeClr val="bg1"/>
                </a:solidFill>
                <a:latin typeface="Times New Roman" pitchFamily="18" charset="0"/>
                <a:cs typeface="Times New Roman" pitchFamily="18" charset="0"/>
              </a:rPr>
              <a:t>cloud“.</a:t>
            </a:r>
            <a:r>
              <a:rPr lang="en-US" dirty="0" smtClean="0">
                <a:solidFill>
                  <a:schemeClr val="bg1"/>
                </a:solidFill>
                <a:latin typeface="Times New Roman" pitchFamily="18" charset="0"/>
                <a:cs typeface="Times New Roman" pitchFamily="18" charset="0"/>
              </a:rPr>
              <a:t> For a vortex to be classified as a tornado, </a:t>
            </a:r>
            <a:r>
              <a:rPr lang="en-US" dirty="0" smtClean="0">
                <a:solidFill>
                  <a:schemeClr val="tx2">
                    <a:lumMod val="50000"/>
                  </a:schemeClr>
                </a:solidFill>
                <a:latin typeface="Times New Roman" pitchFamily="18" charset="0"/>
                <a:cs typeface="Times New Roman" pitchFamily="18" charset="0"/>
              </a:rPr>
              <a:t>it must be in </a:t>
            </a:r>
            <a:r>
              <a:rPr lang="en-US" dirty="0" smtClean="0">
                <a:solidFill>
                  <a:schemeClr val="bg1"/>
                </a:solidFill>
                <a:latin typeface="Times New Roman" pitchFamily="18" charset="0"/>
                <a:cs typeface="Times New Roman" pitchFamily="18" charset="0"/>
              </a:rPr>
              <a:t>contact with both the ground and the cloud base. </a:t>
            </a:r>
            <a:r>
              <a:rPr lang="en-US" dirty="0" smtClean="0">
                <a:solidFill>
                  <a:schemeClr val="tx2">
                    <a:lumMod val="50000"/>
                  </a:schemeClr>
                </a:solidFill>
                <a:latin typeface="Times New Roman" pitchFamily="18" charset="0"/>
                <a:cs typeface="Times New Roman" pitchFamily="18" charset="0"/>
              </a:rPr>
              <a:t>Scientists have </a:t>
            </a:r>
            <a:r>
              <a:rPr lang="en-US" dirty="0" smtClean="0">
                <a:solidFill>
                  <a:schemeClr val="bg1"/>
                </a:solidFill>
                <a:latin typeface="Times New Roman" pitchFamily="18" charset="0"/>
                <a:cs typeface="Times New Roman" pitchFamily="18" charset="0"/>
              </a:rPr>
              <a:t>not yet created a complete definition of the word; for example, there is disagreement as to whether separate touchdowns of the same funnel constitute separate tornadoes</a:t>
            </a:r>
            <a:r>
              <a:rPr lang="en-US"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a:t>
            </a:r>
            <a:r>
              <a:rPr lang="en-US" i="1" dirty="0" smtClean="0">
                <a:solidFill>
                  <a:schemeClr val="bg1"/>
                </a:solidFill>
                <a:latin typeface="Times New Roman" pitchFamily="18" charset="0"/>
                <a:cs typeface="Times New Roman" pitchFamily="18" charset="0"/>
              </a:rPr>
              <a:t>Tornado</a:t>
            </a:r>
            <a:r>
              <a:rPr lang="en-US" dirty="0" smtClean="0">
                <a:solidFill>
                  <a:schemeClr val="bg1"/>
                </a:solidFill>
                <a:latin typeface="Times New Roman" pitchFamily="18" charset="0"/>
                <a:cs typeface="Times New Roman" pitchFamily="18" charset="0"/>
              </a:rPr>
              <a:t> refers to the vortex of wind, not the condensation cloud</a:t>
            </a:r>
            <a:r>
              <a:rPr lang="en-US"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468341.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88640"/>
            <a:ext cx="8435280" cy="6408712"/>
          </a:xfrm>
        </p:spPr>
        <p:txBody>
          <a:bodyPr>
            <a:normAutofit fontScale="70000" lnSpcReduction="20000"/>
          </a:bodyPr>
          <a:lstStyle/>
          <a:p>
            <a:pPr marL="0" indent="432000" algn="ctr">
              <a:lnSpc>
                <a:spcPct val="160000"/>
              </a:lnSpc>
              <a:spcBef>
                <a:spcPts val="0"/>
              </a:spcBef>
              <a:buNone/>
            </a:pPr>
            <a:r>
              <a:rPr lang="en-US" sz="4600" b="1" dirty="0" smtClean="0">
                <a:solidFill>
                  <a:schemeClr val="tx2">
                    <a:lumMod val="50000"/>
                  </a:schemeClr>
                </a:solidFill>
                <a:latin typeface="Times New Roman" pitchFamily="18" charset="0"/>
                <a:cs typeface="Times New Roman" pitchFamily="18" charset="0"/>
              </a:rPr>
              <a:t>Funnel cloud</a:t>
            </a:r>
          </a:p>
          <a:p>
            <a:pPr marL="0" indent="432000" algn="just">
              <a:lnSpc>
                <a:spcPct val="160000"/>
              </a:lnSpc>
              <a:spcBef>
                <a:spcPts val="0"/>
              </a:spcBef>
              <a:buNone/>
            </a:pPr>
            <a:endParaRPr lang="en-US" sz="2400" dirty="0" smtClean="0">
              <a:solidFill>
                <a:schemeClr val="tx2">
                  <a:lumMod val="50000"/>
                </a:schemeClr>
              </a:solidFill>
              <a:latin typeface="Times New Roman" pitchFamily="18" charset="0"/>
              <a:cs typeface="Times New Roman" pitchFamily="18" charset="0"/>
            </a:endParaRPr>
          </a:p>
          <a:p>
            <a:pPr marL="0" indent="432000" algn="just">
              <a:lnSpc>
                <a:spcPct val="160000"/>
              </a:lnSpc>
              <a:spcBef>
                <a:spcPts val="0"/>
              </a:spcBef>
              <a:buNone/>
            </a:pPr>
            <a:r>
              <a:rPr lang="en-US" sz="2400" dirty="0" smtClean="0">
                <a:solidFill>
                  <a:schemeClr val="tx2">
                    <a:lumMod val="50000"/>
                  </a:schemeClr>
                </a:solidFill>
                <a:latin typeface="Times New Roman" pitchFamily="18" charset="0"/>
                <a:cs typeface="Times New Roman" pitchFamily="18" charset="0"/>
              </a:rPr>
              <a:t>A </a:t>
            </a:r>
            <a:r>
              <a:rPr lang="en-US" sz="2400" dirty="0" smtClean="0">
                <a:solidFill>
                  <a:schemeClr val="tx2">
                    <a:lumMod val="50000"/>
                  </a:schemeClr>
                </a:solidFill>
                <a:latin typeface="Times New Roman" pitchFamily="18" charset="0"/>
                <a:cs typeface="Times New Roman" pitchFamily="18" charset="0"/>
              </a:rPr>
              <a:t>tornado is not necessarily visible; however, the intense low pressure caused by the high wind speeds (as described</a:t>
            </a:r>
            <a:r>
              <a:rPr lang="en-US" sz="2400" dirty="0" smtClean="0">
                <a:solidFill>
                  <a:schemeClr val="bg1"/>
                </a:solidFill>
                <a:latin typeface="Times New Roman" pitchFamily="18" charset="0"/>
                <a:cs typeface="Times New Roman" pitchFamily="18" charset="0"/>
              </a:rPr>
              <a:t> by</a:t>
            </a:r>
            <a:r>
              <a:rPr lang="en-US" sz="2400" dirty="0" smtClean="0">
                <a:solidFill>
                  <a:schemeClr val="tx2">
                    <a:lumMod val="50000"/>
                  </a:schemeClr>
                </a:solidFill>
                <a:latin typeface="Times New Roman" pitchFamily="18" charset="0"/>
                <a:cs typeface="Times New Roman" pitchFamily="18" charset="0"/>
              </a:rPr>
              <a:t> Bernoulli's principle) and rapid rotation (due to </a:t>
            </a:r>
            <a:r>
              <a:rPr lang="en-US" sz="2400" dirty="0" err="1" smtClean="0">
                <a:solidFill>
                  <a:schemeClr val="tx2">
                    <a:lumMod val="50000"/>
                  </a:schemeClr>
                </a:solidFill>
                <a:latin typeface="Times New Roman" pitchFamily="18" charset="0"/>
                <a:cs typeface="Times New Roman" pitchFamily="18" charset="0"/>
              </a:rPr>
              <a:t>cyclostrophic</a:t>
            </a:r>
            <a:r>
              <a:rPr lang="en-US" sz="2400" dirty="0" smtClean="0">
                <a:solidFill>
                  <a:schemeClr val="tx2">
                    <a:lumMod val="50000"/>
                  </a:schemeClr>
                </a:solidFill>
                <a:latin typeface="Times New Roman" pitchFamily="18" charset="0"/>
                <a:cs typeface="Times New Roman" pitchFamily="18" charset="0"/>
              </a:rPr>
              <a:t> </a:t>
            </a:r>
            <a:r>
              <a:rPr lang="en-US" sz="2400" dirty="0" smtClean="0">
                <a:solidFill>
                  <a:schemeClr val="tx2">
                    <a:lumMod val="50000"/>
                  </a:schemeClr>
                </a:solidFill>
                <a:latin typeface="Times New Roman" pitchFamily="18" charset="0"/>
                <a:cs typeface="Times New Roman" pitchFamily="18" charset="0"/>
              </a:rPr>
              <a:t>balance) usually causes water vapor in the air to condense into cloud droplets due to adiabatic cooling. This results in the formation of a visible funnel cloud or condensation funnel</a:t>
            </a:r>
            <a:r>
              <a:rPr lang="en-US" sz="2400" dirty="0" smtClean="0">
                <a:solidFill>
                  <a:schemeClr val="tx2">
                    <a:lumMod val="50000"/>
                  </a:schemeClr>
                </a:solidFill>
                <a:latin typeface="Times New Roman" pitchFamily="18" charset="0"/>
                <a:cs typeface="Times New Roman" pitchFamily="18" charset="0"/>
              </a:rPr>
              <a:t>.</a:t>
            </a:r>
            <a:endParaRPr lang="en-US" sz="2400" dirty="0" smtClean="0">
              <a:solidFill>
                <a:schemeClr val="tx2">
                  <a:lumMod val="50000"/>
                </a:schemeClr>
              </a:solidFill>
              <a:latin typeface="Times New Roman" pitchFamily="18" charset="0"/>
              <a:cs typeface="Times New Roman" pitchFamily="18" charset="0"/>
            </a:endParaRPr>
          </a:p>
          <a:p>
            <a:pPr marL="0" indent="432000" algn="just">
              <a:lnSpc>
                <a:spcPct val="160000"/>
              </a:lnSpc>
              <a:spcBef>
                <a:spcPts val="0"/>
              </a:spcBef>
              <a:buNone/>
            </a:pPr>
            <a:r>
              <a:rPr lang="en-US" sz="2400" dirty="0" smtClean="0">
                <a:solidFill>
                  <a:schemeClr val="tx2">
                    <a:lumMod val="50000"/>
                  </a:schemeClr>
                </a:solidFill>
                <a:latin typeface="Times New Roman" pitchFamily="18" charset="0"/>
                <a:cs typeface="Times New Roman" pitchFamily="18" charset="0"/>
              </a:rPr>
              <a:t>There is some disagreement over the </a:t>
            </a:r>
            <a:r>
              <a:rPr lang="en-US" sz="2400" dirty="0" smtClean="0">
                <a:solidFill>
                  <a:schemeClr val="bg1"/>
                </a:solidFill>
                <a:latin typeface="Times New Roman" pitchFamily="18" charset="0"/>
                <a:cs typeface="Times New Roman" pitchFamily="18" charset="0"/>
              </a:rPr>
              <a:t>definition</a:t>
            </a:r>
            <a:r>
              <a:rPr lang="en-US" sz="2400" dirty="0" smtClean="0">
                <a:solidFill>
                  <a:schemeClr val="tx2">
                    <a:lumMod val="50000"/>
                  </a:schemeClr>
                </a:solidFill>
                <a:latin typeface="Times New Roman" pitchFamily="18" charset="0"/>
                <a:cs typeface="Times New Roman" pitchFamily="18" charset="0"/>
              </a:rPr>
              <a:t> of funnel cloud and condensation funnel. According to the </a:t>
            </a:r>
            <a:r>
              <a:rPr lang="en-US" sz="2400" i="1" dirty="0" smtClean="0">
                <a:solidFill>
                  <a:schemeClr val="tx2">
                    <a:lumMod val="50000"/>
                  </a:schemeClr>
                </a:solidFill>
                <a:latin typeface="Times New Roman" pitchFamily="18" charset="0"/>
                <a:cs typeface="Times New Roman" pitchFamily="18" charset="0"/>
              </a:rPr>
              <a:t>Glossary of Meteorology</a:t>
            </a:r>
            <a:r>
              <a:rPr lang="en-US" sz="2400" dirty="0" smtClean="0">
                <a:solidFill>
                  <a:schemeClr val="tx2">
                    <a:lumMod val="50000"/>
                  </a:schemeClr>
                </a:solidFill>
                <a:latin typeface="Times New Roman" pitchFamily="18" charset="0"/>
                <a:cs typeface="Times New Roman" pitchFamily="18" charset="0"/>
              </a:rPr>
              <a:t>, a </a:t>
            </a:r>
            <a:r>
              <a:rPr lang="en-US" sz="2400" dirty="0" smtClean="0">
                <a:solidFill>
                  <a:schemeClr val="bg1"/>
                </a:solidFill>
                <a:latin typeface="Times New Roman" pitchFamily="18" charset="0"/>
                <a:cs typeface="Times New Roman" pitchFamily="18" charset="0"/>
              </a:rPr>
              <a:t>funnel</a:t>
            </a:r>
            <a:r>
              <a:rPr lang="en-US" sz="2400" dirty="0" smtClean="0">
                <a:solidFill>
                  <a:schemeClr val="tx2">
                    <a:lumMod val="50000"/>
                  </a:schemeClr>
                </a:solidFill>
                <a:latin typeface="Times New Roman" pitchFamily="18" charset="0"/>
                <a:cs typeface="Times New Roman" pitchFamily="18" charset="0"/>
              </a:rPr>
              <a:t> cloud is any rotating cloud pendant from a cumulus or cumulonimbus, and thus most t</a:t>
            </a:r>
            <a:r>
              <a:rPr lang="en-US" sz="2400" dirty="0" smtClean="0">
                <a:solidFill>
                  <a:schemeClr val="bg1"/>
                </a:solidFill>
                <a:latin typeface="Times New Roman" pitchFamily="18" charset="0"/>
                <a:cs typeface="Times New Roman" pitchFamily="18" charset="0"/>
              </a:rPr>
              <a:t>ornadoes</a:t>
            </a:r>
            <a:r>
              <a:rPr lang="en-US" sz="2400" dirty="0" smtClean="0">
                <a:solidFill>
                  <a:schemeClr val="tx2">
                    <a:lumMod val="50000"/>
                  </a:schemeClr>
                </a:solidFill>
                <a:latin typeface="Times New Roman" pitchFamily="18" charset="0"/>
                <a:cs typeface="Times New Roman" pitchFamily="18" charset="0"/>
              </a:rPr>
              <a:t> are included under this definition</a:t>
            </a:r>
            <a:r>
              <a:rPr lang="en-US" sz="2400" dirty="0" smtClean="0">
                <a:solidFill>
                  <a:schemeClr val="tx2">
                    <a:lumMod val="50000"/>
                  </a:schemeClr>
                </a:solidFill>
                <a:latin typeface="Times New Roman" pitchFamily="18" charset="0"/>
                <a:cs typeface="Times New Roman" pitchFamily="18" charset="0"/>
              </a:rPr>
              <a:t>.</a:t>
            </a:r>
            <a:r>
              <a:rPr lang="en-US" sz="2400" dirty="0" smtClean="0">
                <a:solidFill>
                  <a:schemeClr val="tx2">
                    <a:lumMod val="50000"/>
                  </a:schemeClr>
                </a:solidFill>
                <a:latin typeface="Times New Roman" pitchFamily="18" charset="0"/>
                <a:cs typeface="Times New Roman" pitchFamily="18" charset="0"/>
              </a:rPr>
              <a:t> Among many meteorologists, the funnel cloud term is </a:t>
            </a:r>
            <a:r>
              <a:rPr lang="en-US" sz="2400" dirty="0" smtClean="0">
                <a:solidFill>
                  <a:schemeClr val="bg1"/>
                </a:solidFill>
                <a:latin typeface="Times New Roman" pitchFamily="18" charset="0"/>
                <a:cs typeface="Times New Roman" pitchFamily="18" charset="0"/>
              </a:rPr>
              <a:t>strictly</a:t>
            </a:r>
            <a:r>
              <a:rPr lang="en-US" sz="2400" dirty="0" smtClean="0">
                <a:solidFill>
                  <a:schemeClr val="tx2">
                    <a:lumMod val="50000"/>
                  </a:schemeClr>
                </a:solidFill>
                <a:latin typeface="Times New Roman" pitchFamily="18" charset="0"/>
                <a:cs typeface="Times New Roman" pitchFamily="18" charset="0"/>
              </a:rPr>
              <a:t> defined as a rotating cloud which is not associated with strong winds at the surface, and </a:t>
            </a:r>
            <a:r>
              <a:rPr lang="en-US" sz="2400" dirty="0" smtClean="0">
                <a:solidFill>
                  <a:schemeClr val="bg1"/>
                </a:solidFill>
                <a:latin typeface="Times New Roman" pitchFamily="18" charset="0"/>
                <a:cs typeface="Times New Roman" pitchFamily="18" charset="0"/>
              </a:rPr>
              <a:t>condensation</a:t>
            </a:r>
            <a:r>
              <a:rPr lang="en-US" sz="2400" dirty="0" smtClean="0">
                <a:solidFill>
                  <a:schemeClr val="tx2">
                    <a:lumMod val="50000"/>
                  </a:schemeClr>
                </a:solidFill>
                <a:latin typeface="Times New Roman" pitchFamily="18" charset="0"/>
                <a:cs typeface="Times New Roman" pitchFamily="18" charset="0"/>
              </a:rPr>
              <a:t> funnel is a broad term for any rotating cloud below a cumuliform cloud</a:t>
            </a:r>
            <a:r>
              <a:rPr lang="en-US" sz="2400" dirty="0" smtClean="0">
                <a:solidFill>
                  <a:schemeClr val="tx2">
                    <a:lumMod val="50000"/>
                  </a:schemeClr>
                </a:solidFill>
                <a:latin typeface="Times New Roman" pitchFamily="18" charset="0"/>
                <a:cs typeface="Times New Roman" pitchFamily="18" charset="0"/>
              </a:rPr>
              <a:t>.</a:t>
            </a:r>
            <a:endParaRPr lang="en-US" sz="2400" dirty="0" smtClean="0">
              <a:solidFill>
                <a:schemeClr val="tx2">
                  <a:lumMod val="50000"/>
                </a:schemeClr>
              </a:solidFill>
              <a:latin typeface="Times New Roman" pitchFamily="18" charset="0"/>
              <a:cs typeface="Times New Roman" pitchFamily="18" charset="0"/>
            </a:endParaRPr>
          </a:p>
          <a:p>
            <a:pPr marL="0" indent="432000" algn="just">
              <a:lnSpc>
                <a:spcPct val="160000"/>
              </a:lnSpc>
              <a:spcBef>
                <a:spcPts val="0"/>
              </a:spcBef>
              <a:buNone/>
            </a:pPr>
            <a:r>
              <a:rPr lang="en-US" sz="2400" dirty="0" smtClean="0">
                <a:solidFill>
                  <a:schemeClr val="tx2">
                    <a:lumMod val="50000"/>
                  </a:schemeClr>
                </a:solidFill>
                <a:latin typeface="Times New Roman" pitchFamily="18" charset="0"/>
                <a:cs typeface="Times New Roman" pitchFamily="18" charset="0"/>
              </a:rPr>
              <a:t>Tornadoes often begin as funnel clouds with no associated strong winds at the surface, and not all funnel clouds evolve into tornadoes. Most tornadoes produce strong winds at the surface while the visible funnel is still above the ground, so it is difficult to discern the difference between a funnel cloud and a tornado from a distance</a:t>
            </a:r>
            <a:r>
              <a:rPr lang="en-US" sz="2400" dirty="0" smtClean="0">
                <a:solidFill>
                  <a:schemeClr val="tx2">
                    <a:lumMod val="50000"/>
                  </a:schemeClr>
                </a:solidFill>
                <a:latin typeface="Times New Roman" pitchFamily="18" charset="0"/>
                <a:cs typeface="Times New Roman" pitchFamily="18" charset="0"/>
              </a:rPr>
              <a:t>.</a:t>
            </a:r>
            <a:endParaRPr lang="en-US" sz="2400" dirty="0" smtClean="0">
              <a:solidFill>
                <a:schemeClr val="tx2">
                  <a:lumMod val="50000"/>
                </a:schemeClr>
              </a:solidFill>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ornado+stihii+priroda+41022266605.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0"/>
            <a:ext cx="8229600" cy="6597352"/>
          </a:xfrm>
        </p:spPr>
        <p:txBody>
          <a:bodyPr>
            <a:normAutofit fontScale="55000" lnSpcReduction="20000"/>
          </a:bodyPr>
          <a:lstStyle/>
          <a:p>
            <a:pPr algn="ctr">
              <a:buNone/>
            </a:pPr>
            <a:r>
              <a:rPr lang="en-US" sz="4400" b="1" dirty="0" smtClean="0">
                <a:solidFill>
                  <a:schemeClr val="tx2">
                    <a:lumMod val="50000"/>
                  </a:schemeClr>
                </a:solidFill>
                <a:effectLst>
                  <a:outerShdw blurRad="38100" dist="38100" dir="2700000" algn="tl">
                    <a:srgbClr val="000000">
                      <a:alpha val="43137"/>
                    </a:srgbClr>
                  </a:outerShdw>
                </a:effectLst>
              </a:rPr>
              <a:t>Size and </a:t>
            </a:r>
            <a:r>
              <a:rPr lang="en-US" sz="4400" b="1" dirty="0" smtClean="0">
                <a:solidFill>
                  <a:schemeClr val="tx2">
                    <a:lumMod val="50000"/>
                  </a:schemeClr>
                </a:solidFill>
                <a:effectLst>
                  <a:outerShdw blurRad="38100" dist="38100" dir="2700000" algn="tl">
                    <a:srgbClr val="000000">
                      <a:alpha val="43137"/>
                    </a:srgbClr>
                  </a:outerShdw>
                </a:effectLst>
              </a:rPr>
              <a:t>shape</a:t>
            </a:r>
          </a:p>
          <a:p>
            <a:pPr algn="just">
              <a:buNone/>
            </a:pPr>
            <a:endParaRPr lang="en-US" b="1" dirty="0" smtClean="0">
              <a:solidFill>
                <a:schemeClr val="tx2">
                  <a:lumMod val="50000"/>
                </a:schemeClr>
              </a:solidFill>
              <a:effectLst>
                <a:outerShdw blurRad="38100" dist="38100" dir="2700000" algn="tl">
                  <a:srgbClr val="000000">
                    <a:alpha val="43137"/>
                  </a:srgbClr>
                </a:outerShdw>
              </a:effectLst>
            </a:endParaRPr>
          </a:p>
          <a:p>
            <a:pPr marL="0" indent="432000" algn="just">
              <a:lnSpc>
                <a:spcPct val="170000"/>
              </a:lnSpc>
              <a:spcBef>
                <a:spcPts val="0"/>
              </a:spcBef>
              <a:buNone/>
            </a:pPr>
            <a:r>
              <a:rPr lang="en-US" dirty="0" smtClean="0">
                <a:solidFill>
                  <a:schemeClr val="tx2">
                    <a:lumMod val="50000"/>
                  </a:schemeClr>
                </a:solidFill>
                <a:latin typeface="Times New Roman" pitchFamily="18" charset="0"/>
                <a:cs typeface="Times New Roman" pitchFamily="18" charset="0"/>
              </a:rPr>
              <a:t>Most tornadoes take on the appearance of a narrow funnel, a few hundred yards (meters) across, with a small cloud of debris near the ground. Tornadoes may be obscured completely by rain or dust. These tornadoes are especially dangerous, as even experienced meteorologists might not see them</a:t>
            </a:r>
            <a:r>
              <a:rPr lang="en-US" dirty="0" smtClean="0">
                <a:solidFill>
                  <a:schemeClr val="tx2">
                    <a:lumMod val="50000"/>
                  </a:schemeClr>
                </a:solidFill>
                <a:latin typeface="Times New Roman" pitchFamily="18" charset="0"/>
                <a:cs typeface="Times New Roman" pitchFamily="18" charset="0"/>
              </a:rPr>
              <a:t>.</a:t>
            </a:r>
            <a:r>
              <a:rPr lang="en-US" dirty="0" smtClean="0">
                <a:solidFill>
                  <a:schemeClr val="tx2">
                    <a:lumMod val="50000"/>
                  </a:schemeClr>
                </a:solidFill>
                <a:latin typeface="Times New Roman" pitchFamily="18" charset="0"/>
                <a:cs typeface="Times New Roman" pitchFamily="18" charset="0"/>
              </a:rPr>
              <a:t> Tornadoes can appear in many shapes and sizes.</a:t>
            </a:r>
          </a:p>
          <a:p>
            <a:pPr marL="0" indent="432000" algn="just">
              <a:lnSpc>
                <a:spcPct val="170000"/>
              </a:lnSpc>
              <a:spcBef>
                <a:spcPts val="0"/>
              </a:spcBef>
              <a:buNone/>
            </a:pPr>
            <a:r>
              <a:rPr lang="en-US" dirty="0" smtClean="0">
                <a:solidFill>
                  <a:schemeClr val="tx2">
                    <a:lumMod val="50000"/>
                  </a:schemeClr>
                </a:solidFill>
                <a:latin typeface="Times New Roman" pitchFamily="18" charset="0"/>
                <a:cs typeface="Times New Roman" pitchFamily="18" charset="0"/>
              </a:rPr>
              <a:t>Small, relatively weak </a:t>
            </a:r>
            <a:r>
              <a:rPr lang="en-US" dirty="0" err="1" smtClean="0">
                <a:solidFill>
                  <a:schemeClr val="tx2">
                    <a:lumMod val="50000"/>
                  </a:schemeClr>
                </a:solidFill>
                <a:latin typeface="Times New Roman" pitchFamily="18" charset="0"/>
                <a:cs typeface="Times New Roman" pitchFamily="18" charset="0"/>
              </a:rPr>
              <a:t>landspouts</a:t>
            </a:r>
            <a:r>
              <a:rPr lang="en-US" dirty="0" smtClean="0">
                <a:solidFill>
                  <a:schemeClr val="tx2">
                    <a:lumMod val="50000"/>
                  </a:schemeClr>
                </a:solidFill>
                <a:latin typeface="Times New Roman" pitchFamily="18" charset="0"/>
                <a:cs typeface="Times New Roman" pitchFamily="18" charset="0"/>
              </a:rPr>
              <a:t> may be visible only as a small swirl of dust on the ground. Although the condensation funnel may not extend all the way to the ground, if associated surface winds are greater than 40 mph (64 km/h), the circulation is considered a tornado</a:t>
            </a:r>
            <a:r>
              <a:rPr lang="en-US" dirty="0" smtClean="0">
                <a:solidFill>
                  <a:schemeClr val="tx2">
                    <a:lumMod val="50000"/>
                  </a:schemeClr>
                </a:solidFill>
                <a:latin typeface="Times New Roman" pitchFamily="18" charset="0"/>
                <a:cs typeface="Times New Roman" pitchFamily="18" charset="0"/>
              </a:rPr>
              <a:t>.</a:t>
            </a:r>
            <a:r>
              <a:rPr lang="en-US" dirty="0" smtClean="0">
                <a:solidFill>
                  <a:schemeClr val="tx2">
                    <a:lumMod val="50000"/>
                  </a:schemeClr>
                </a:solidFill>
                <a:latin typeface="Times New Roman" pitchFamily="18" charset="0"/>
                <a:cs typeface="Times New Roman" pitchFamily="18" charset="0"/>
              </a:rPr>
              <a:t> A tornado with a nearly cylindrical profile and relative low height is sometimes referred to as a "stovepipe" tornado. Large single-vortex tornadoes can look like large wedges stuck into the ground, and so are known as "wedge tornadoes" or "wedges". The "stovepipe" classification is also used for this type of tornado, if it otherwise fits that profile. A wedge can be so wide that it appears to be a block of dark clouds, wider than the distance from the cloud base to the ground. Even experienced storm observers may not be able to tell the difference between a low-hanging cloud and a wedge </a:t>
            </a:r>
            <a:r>
              <a:rPr lang="en-US" dirty="0" smtClean="0">
                <a:solidFill>
                  <a:schemeClr val="bg1"/>
                </a:solidFill>
                <a:latin typeface="Times New Roman" pitchFamily="18" charset="0"/>
                <a:cs typeface="Times New Roman" pitchFamily="18" charset="0"/>
              </a:rPr>
              <a:t>tornado from </a:t>
            </a:r>
            <a:r>
              <a:rPr lang="en-US" dirty="0" smtClean="0">
                <a:solidFill>
                  <a:schemeClr val="tx2">
                    <a:lumMod val="50000"/>
                  </a:schemeClr>
                </a:solidFill>
                <a:latin typeface="Times New Roman" pitchFamily="18" charset="0"/>
                <a:cs typeface="Times New Roman" pitchFamily="18" charset="0"/>
              </a:rPr>
              <a:t>a distance. Many, but not all major tornadoes are wedges</a:t>
            </a:r>
            <a:r>
              <a:rPr lang="en-US" dirty="0" smtClean="0">
                <a:solidFill>
                  <a:schemeClr val="tx2">
                    <a:lumMod val="50000"/>
                  </a:schemeClr>
                </a:solidFill>
                <a:latin typeface="Times New Roman" pitchFamily="18" charset="0"/>
                <a:cs typeface="Times New Roman" pitchFamily="18" charset="0"/>
              </a:rPr>
              <a:t>. </a:t>
            </a:r>
            <a:r>
              <a:rPr lang="en-US" dirty="0" smtClean="0">
                <a:solidFill>
                  <a:schemeClr val="tx2">
                    <a:lumMod val="50000"/>
                  </a:schemeClr>
                </a:solidFill>
                <a:latin typeface="Times New Roman" pitchFamily="18" charset="0"/>
                <a:cs typeface="Times New Roman" pitchFamily="18" charset="0"/>
              </a:rPr>
              <a:t>Tornadoes in the dissipating stage can </a:t>
            </a:r>
            <a:r>
              <a:rPr lang="en-US" dirty="0" smtClean="0">
                <a:solidFill>
                  <a:schemeClr val="bg1"/>
                </a:solidFill>
                <a:latin typeface="Times New Roman" pitchFamily="18" charset="0"/>
                <a:cs typeface="Times New Roman" pitchFamily="18" charset="0"/>
              </a:rPr>
              <a:t>resemble narrow tubes </a:t>
            </a:r>
            <a:r>
              <a:rPr lang="en-US" dirty="0" smtClean="0">
                <a:solidFill>
                  <a:schemeClr val="tx2">
                    <a:lumMod val="50000"/>
                  </a:schemeClr>
                </a:solidFill>
                <a:latin typeface="Times New Roman" pitchFamily="18" charset="0"/>
                <a:cs typeface="Times New Roman" pitchFamily="18" charset="0"/>
              </a:rPr>
              <a:t>or ropes, and </a:t>
            </a:r>
            <a:r>
              <a:rPr lang="en-US" dirty="0" smtClean="0">
                <a:solidFill>
                  <a:schemeClr val="bg1"/>
                </a:solidFill>
                <a:latin typeface="Times New Roman" pitchFamily="18" charset="0"/>
                <a:cs typeface="Times New Roman" pitchFamily="18" charset="0"/>
              </a:rPr>
              <a:t>often curl or twist </a:t>
            </a:r>
            <a:r>
              <a:rPr lang="en-US" dirty="0" smtClean="0">
                <a:solidFill>
                  <a:schemeClr val="tx2">
                    <a:lumMod val="50000"/>
                  </a:schemeClr>
                </a:solidFill>
                <a:latin typeface="Times New Roman" pitchFamily="18" charset="0"/>
                <a:cs typeface="Times New Roman" pitchFamily="18" charset="0"/>
              </a:rPr>
              <a:t>into complex shapes. These tornadoes are said to be </a:t>
            </a:r>
            <a:r>
              <a:rPr lang="en-US" dirty="0" smtClean="0">
                <a:solidFill>
                  <a:schemeClr val="bg1"/>
                </a:solidFill>
                <a:latin typeface="Times New Roman" pitchFamily="18" charset="0"/>
                <a:cs typeface="Times New Roman" pitchFamily="18" charset="0"/>
              </a:rPr>
              <a:t>"roping out", or becoming a "rope tornado". When they </a:t>
            </a:r>
            <a:r>
              <a:rPr lang="en-US" dirty="0" smtClean="0">
                <a:solidFill>
                  <a:schemeClr val="tx2">
                    <a:lumMod val="50000"/>
                  </a:schemeClr>
                </a:solidFill>
                <a:latin typeface="Times New Roman" pitchFamily="18" charset="0"/>
                <a:cs typeface="Times New Roman" pitchFamily="18" charset="0"/>
              </a:rPr>
              <a:t>rope out, the length of their funnel increases, which </a:t>
            </a:r>
            <a:r>
              <a:rPr lang="en-US" dirty="0" smtClean="0">
                <a:solidFill>
                  <a:schemeClr val="bg1"/>
                </a:solidFill>
                <a:latin typeface="Times New Roman" pitchFamily="18" charset="0"/>
                <a:cs typeface="Times New Roman" pitchFamily="18" charset="0"/>
              </a:rPr>
              <a:t>forces the winds within the funnel to weaken due </a:t>
            </a:r>
            <a:r>
              <a:rPr lang="en-US" dirty="0" smtClean="0">
                <a:solidFill>
                  <a:schemeClr val="tx2">
                    <a:lumMod val="50000"/>
                  </a:schemeClr>
                </a:solidFill>
                <a:latin typeface="Times New Roman" pitchFamily="18" charset="0"/>
                <a:cs typeface="Times New Roman" pitchFamily="18" charset="0"/>
              </a:rPr>
              <a:t>to conservation of angular momentum</a:t>
            </a:r>
            <a:r>
              <a:rPr lang="en-US" dirty="0" smtClean="0">
                <a:solidFill>
                  <a:schemeClr val="tx2">
                    <a:lumMod val="50000"/>
                  </a:schemeClr>
                </a:solidFill>
                <a:latin typeface="Times New Roman" pitchFamily="18" charset="0"/>
                <a:cs typeface="Times New Roman" pitchFamily="18" charset="0"/>
              </a:rPr>
              <a:t>.</a:t>
            </a:r>
            <a:r>
              <a:rPr lang="en-US" dirty="0" smtClean="0">
                <a:solidFill>
                  <a:schemeClr val="tx2">
                    <a:lumMod val="50000"/>
                  </a:schemeClr>
                </a:solidFill>
                <a:latin typeface="Times New Roman" pitchFamily="18" charset="0"/>
                <a:cs typeface="Times New Roman" pitchFamily="18" charset="0"/>
              </a:rPr>
              <a:t> Multiple-vortex </a:t>
            </a:r>
            <a:r>
              <a:rPr lang="en-US" dirty="0" smtClean="0">
                <a:solidFill>
                  <a:schemeClr val="bg1"/>
                </a:solidFill>
                <a:latin typeface="Times New Roman" pitchFamily="18" charset="0"/>
                <a:cs typeface="Times New Roman" pitchFamily="18" charset="0"/>
              </a:rPr>
              <a:t>tornadoes can appear as a family of swirls circling a </a:t>
            </a:r>
            <a:r>
              <a:rPr lang="en-US" dirty="0" smtClean="0">
                <a:solidFill>
                  <a:schemeClr val="tx2">
                    <a:lumMod val="50000"/>
                  </a:schemeClr>
                </a:solidFill>
                <a:latin typeface="Times New Roman" pitchFamily="18" charset="0"/>
                <a:cs typeface="Times New Roman" pitchFamily="18" charset="0"/>
              </a:rPr>
              <a:t>common center, or they may be completely obscured by condensation, dust, and debris, appearing to be a single funnel</a:t>
            </a:r>
            <a:r>
              <a:rPr lang="en-US" dirty="0" smtClean="0">
                <a:solidFill>
                  <a:schemeClr val="tx2">
                    <a:lumMod val="50000"/>
                  </a:schemeClr>
                </a:solidFill>
                <a:latin typeface="Times New Roman" pitchFamily="18" charset="0"/>
                <a:cs typeface="Times New Roman" pitchFamily="18" charset="0"/>
              </a:rPr>
              <a:t>.</a:t>
            </a:r>
            <a:endParaRPr lang="en-US" dirty="0" smtClean="0">
              <a:solidFill>
                <a:schemeClr val="tx2">
                  <a:lumMod val="50000"/>
                </a:schemeClr>
              </a:solidFill>
              <a:latin typeface="Times New Roman" pitchFamily="18" charset="0"/>
              <a:cs typeface="Times New Roman" pitchFamily="18" charset="0"/>
            </a:endParaRPr>
          </a:p>
          <a:p>
            <a:pPr algn="ctr">
              <a:buNone/>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05086.jpg"/>
          <p:cNvPicPr>
            <a:picLocks noChangeAspect="1"/>
          </p:cNvPicPr>
          <p:nvPr/>
        </p:nvPicPr>
        <p:blipFill>
          <a:blip r:embed="rId2" cstate="print"/>
          <a:stretch>
            <a:fillRect/>
          </a:stretch>
        </p:blipFill>
        <p:spPr>
          <a:xfrm>
            <a:off x="-1" y="0"/>
            <a:ext cx="9168341" cy="6858000"/>
          </a:xfrm>
          <a:prstGeom prst="rect">
            <a:avLst/>
          </a:prstGeom>
        </p:spPr>
      </p:pic>
      <p:sp>
        <p:nvSpPr>
          <p:cNvPr id="2" name="Содержимое 1"/>
          <p:cNvSpPr>
            <a:spLocks noGrp="1"/>
          </p:cNvSpPr>
          <p:nvPr>
            <p:ph idx="1"/>
          </p:nvPr>
        </p:nvSpPr>
        <p:spPr>
          <a:xfrm>
            <a:off x="457200" y="0"/>
            <a:ext cx="8229600" cy="6669360"/>
          </a:xfrm>
        </p:spPr>
        <p:txBody>
          <a:bodyPr>
            <a:normAutofit fontScale="70000" lnSpcReduction="20000"/>
          </a:bodyPr>
          <a:lstStyle/>
          <a:p>
            <a:pPr marL="0" indent="432000" algn="just">
              <a:lnSpc>
                <a:spcPct val="170000"/>
              </a:lnSpc>
              <a:spcBef>
                <a:spcPts val="0"/>
              </a:spcBef>
              <a:buNone/>
            </a:pPr>
            <a:r>
              <a:rPr lang="en-US" dirty="0" smtClean="0">
                <a:solidFill>
                  <a:schemeClr val="tx2">
                    <a:lumMod val="50000"/>
                  </a:schemeClr>
                </a:solidFill>
                <a:latin typeface="Times New Roman" pitchFamily="18" charset="0"/>
                <a:cs typeface="Times New Roman" pitchFamily="18" charset="0"/>
              </a:rPr>
              <a:t>In the United States, tornadoes are around 500 feet (150 m) across on average and travel on the ground for 5 miles (8.0 km</a:t>
            </a:r>
            <a:r>
              <a:rPr lang="en-US" dirty="0" smtClean="0">
                <a:solidFill>
                  <a:schemeClr val="tx2">
                    <a:lumMod val="50000"/>
                  </a:schemeClr>
                </a:solidFill>
                <a:latin typeface="Times New Roman" pitchFamily="18" charset="0"/>
                <a:cs typeface="Times New Roman" pitchFamily="18" charset="0"/>
              </a:rPr>
              <a:t>).However</a:t>
            </a:r>
            <a:r>
              <a:rPr lang="en-US" dirty="0" smtClean="0">
                <a:solidFill>
                  <a:schemeClr val="tx2">
                    <a:lumMod val="50000"/>
                  </a:schemeClr>
                </a:solidFill>
                <a:latin typeface="Times New Roman" pitchFamily="18" charset="0"/>
                <a:cs typeface="Times New Roman" pitchFamily="18" charset="0"/>
              </a:rPr>
              <a:t>, there is a wide range of tornado sizes. Weak tornadoes, or strong yet dissipating tornadoes, can be exceedingly narrow, sometimes only a few feet or couple meters across. One tornado was reported to have a damage path only 7 feet (2 m) long</a:t>
            </a:r>
            <a:r>
              <a:rPr lang="en-US" dirty="0" smtClean="0">
                <a:solidFill>
                  <a:schemeClr val="tx2">
                    <a:lumMod val="50000"/>
                  </a:schemeClr>
                </a:solidFill>
                <a:latin typeface="Times New Roman" pitchFamily="18" charset="0"/>
                <a:cs typeface="Times New Roman" pitchFamily="18" charset="0"/>
              </a:rPr>
              <a:t>.</a:t>
            </a:r>
            <a:r>
              <a:rPr lang="en-US" dirty="0" smtClean="0">
                <a:solidFill>
                  <a:schemeClr val="tx2">
                    <a:lumMod val="50000"/>
                  </a:schemeClr>
                </a:solidFill>
                <a:latin typeface="Times New Roman" pitchFamily="18" charset="0"/>
                <a:cs typeface="Times New Roman" pitchFamily="18" charset="0"/>
              </a:rPr>
              <a:t> On the other end of the spectrum, wedge tornadoes can have a damage path a mile (1.6 km) wide or more. A tornado that affected </a:t>
            </a:r>
            <a:r>
              <a:rPr lang="en-US" dirty="0" err="1" smtClean="0">
                <a:solidFill>
                  <a:schemeClr val="tx2">
                    <a:lumMod val="50000"/>
                  </a:schemeClr>
                </a:solidFill>
                <a:latin typeface="Times New Roman" pitchFamily="18" charset="0"/>
                <a:cs typeface="Times New Roman" pitchFamily="18" charset="0"/>
              </a:rPr>
              <a:t>Hallam</a:t>
            </a:r>
            <a:r>
              <a:rPr lang="en-US" dirty="0" smtClean="0">
                <a:solidFill>
                  <a:schemeClr val="tx2">
                    <a:lumMod val="50000"/>
                  </a:schemeClr>
                </a:solidFill>
                <a:latin typeface="Times New Roman" pitchFamily="18" charset="0"/>
                <a:cs typeface="Times New Roman" pitchFamily="18" charset="0"/>
              </a:rPr>
              <a:t>, </a:t>
            </a:r>
            <a:r>
              <a:rPr lang="en-US" dirty="0" smtClean="0">
                <a:solidFill>
                  <a:schemeClr val="tx2">
                    <a:lumMod val="50000"/>
                  </a:schemeClr>
                </a:solidFill>
                <a:latin typeface="Times New Roman" pitchFamily="18" charset="0"/>
                <a:cs typeface="Times New Roman" pitchFamily="18" charset="0"/>
              </a:rPr>
              <a:t>Nebraska on </a:t>
            </a:r>
            <a:r>
              <a:rPr lang="en-US" dirty="0" smtClean="0">
                <a:solidFill>
                  <a:schemeClr val="tx2">
                    <a:lumMod val="50000"/>
                  </a:schemeClr>
                </a:solidFill>
                <a:latin typeface="Times New Roman" pitchFamily="18" charset="0"/>
                <a:cs typeface="Times New Roman" pitchFamily="18" charset="0"/>
              </a:rPr>
              <a:t>May 22, 2004, was up to 2.5 miles (4.0 km) wide at the ground</a:t>
            </a:r>
            <a:r>
              <a:rPr lang="en-US" dirty="0" smtClean="0">
                <a:solidFill>
                  <a:schemeClr val="tx2">
                    <a:lumMod val="50000"/>
                  </a:schemeClr>
                </a:solidFill>
                <a:latin typeface="Times New Roman" pitchFamily="18" charset="0"/>
                <a:cs typeface="Times New Roman" pitchFamily="18" charset="0"/>
              </a:rPr>
              <a:t>.</a:t>
            </a:r>
            <a:endParaRPr lang="en-US" dirty="0" smtClean="0">
              <a:solidFill>
                <a:schemeClr val="tx2">
                  <a:lumMod val="50000"/>
                </a:schemeClr>
              </a:solidFill>
              <a:latin typeface="Times New Roman" pitchFamily="18" charset="0"/>
              <a:cs typeface="Times New Roman" pitchFamily="18" charset="0"/>
            </a:endParaRPr>
          </a:p>
          <a:p>
            <a:pPr marL="0" indent="432000" algn="just">
              <a:lnSpc>
                <a:spcPct val="170000"/>
              </a:lnSpc>
              <a:spcBef>
                <a:spcPts val="0"/>
              </a:spcBef>
              <a:buNone/>
            </a:pPr>
            <a:r>
              <a:rPr lang="en-US" dirty="0" smtClean="0">
                <a:solidFill>
                  <a:schemeClr val="tx2">
                    <a:lumMod val="50000"/>
                  </a:schemeClr>
                </a:solidFill>
                <a:latin typeface="Times New Roman" pitchFamily="18" charset="0"/>
                <a:cs typeface="Times New Roman" pitchFamily="18" charset="0"/>
              </a:rPr>
              <a:t>In terms of path length, the Tri-State Tornado, which affected parts of Missouri, Illinois, and Indiana on March 18, 1925, was on the ground continuously for 219 miles (352 km). Many tornadoes which appear to have path lengths of 100 miles (160 km) or longer are composed of a family of tornadoes which have formed in </a:t>
            </a:r>
            <a:r>
              <a:rPr lang="en-US" dirty="0" smtClean="0">
                <a:solidFill>
                  <a:schemeClr val="bg1"/>
                </a:solidFill>
                <a:latin typeface="Times New Roman" pitchFamily="18" charset="0"/>
                <a:cs typeface="Times New Roman" pitchFamily="18" charset="0"/>
              </a:rPr>
              <a:t>quick succession; however, there is no substantial evidence that this occurred in the case of the Tri-State Tornado</a:t>
            </a:r>
            <a:r>
              <a:rPr lang="en-US" dirty="0" smtClean="0">
                <a:solidFill>
                  <a:schemeClr val="bg1"/>
                </a:solidFill>
                <a:latin typeface="Times New Roman" pitchFamily="18" charset="0"/>
                <a:cs typeface="Times New Roman" pitchFamily="18" charset="0"/>
              </a:rPr>
              <a:t>.</a:t>
            </a:r>
            <a:r>
              <a:rPr lang="en-US" dirty="0" smtClean="0">
                <a:solidFill>
                  <a:schemeClr val="bg1"/>
                </a:solidFill>
                <a:latin typeface="Times New Roman" pitchFamily="18" charset="0"/>
                <a:cs typeface="Times New Roman" pitchFamily="18" charset="0"/>
              </a:rPr>
              <a:t> In fact, modern reanalysis of the path suggests that the tornado may have begun 15 miles (24 km) further west than previously thought</a:t>
            </a:r>
            <a:r>
              <a:rPr lang="en-US" dirty="0" smtClean="0">
                <a:solidFill>
                  <a:schemeClr val="bg1"/>
                </a:solidFill>
                <a:latin typeface="Times New Roman" pitchFamily="18" charset="0"/>
                <a:cs typeface="Times New Roman" pitchFamily="18" charset="0"/>
              </a:rPr>
              <a:t>.</a:t>
            </a:r>
            <a:endParaRPr lang="en-US" dirty="0" smtClean="0">
              <a:solidFill>
                <a:schemeClr val="bg1"/>
              </a:solidFill>
              <a:latin typeface="Times New Roman" pitchFamily="18" charset="0"/>
              <a:cs typeface="Times New Roman" pitchFamily="18" charset="0"/>
            </a:endParaRPr>
          </a:p>
          <a:p>
            <a:endParaRPr lang="ru-RU"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80965345_74684.jpg"/>
          <p:cNvPicPr>
            <a:picLocks noChangeAspect="1"/>
          </p:cNvPicPr>
          <p:nvPr/>
        </p:nvPicPr>
        <p:blipFill>
          <a:blip r:embed="rId2" cstate="print"/>
          <a:stretch>
            <a:fillRect/>
          </a:stretch>
        </p:blipFill>
        <p:spPr>
          <a:xfrm>
            <a:off x="0" y="0"/>
            <a:ext cx="9144000" cy="6858000"/>
          </a:xfrm>
          <a:prstGeom prst="rect">
            <a:avLst/>
          </a:prstGeom>
        </p:spPr>
      </p:pic>
      <p:sp>
        <p:nvSpPr>
          <p:cNvPr id="2" name="Содержимое 1"/>
          <p:cNvSpPr>
            <a:spLocks noGrp="1"/>
          </p:cNvSpPr>
          <p:nvPr>
            <p:ph idx="1"/>
          </p:nvPr>
        </p:nvSpPr>
        <p:spPr>
          <a:xfrm>
            <a:off x="457200" y="0"/>
            <a:ext cx="8507288" cy="6669360"/>
          </a:xfrm>
        </p:spPr>
        <p:txBody>
          <a:bodyPr>
            <a:normAutofit fontScale="40000" lnSpcReduction="20000"/>
          </a:bodyPr>
          <a:lstStyle/>
          <a:p>
            <a:pPr marL="0" indent="432000" algn="ctr">
              <a:lnSpc>
                <a:spcPct val="170000"/>
              </a:lnSpc>
              <a:spcBef>
                <a:spcPts val="0"/>
              </a:spcBef>
              <a:buNone/>
            </a:pPr>
            <a:r>
              <a:rPr lang="en-US" sz="7000" b="1" dirty="0" smtClean="0">
                <a:solidFill>
                  <a:schemeClr val="tx2">
                    <a:lumMod val="75000"/>
                  </a:schemeClr>
                </a:solidFill>
                <a:latin typeface="Times New Roman" pitchFamily="18" charset="0"/>
                <a:cs typeface="Times New Roman" pitchFamily="18" charset="0"/>
              </a:rPr>
              <a:t>Appearance</a:t>
            </a:r>
          </a:p>
          <a:p>
            <a:pPr marL="0" indent="432000" algn="just">
              <a:lnSpc>
                <a:spcPct val="170000"/>
              </a:lnSpc>
              <a:spcBef>
                <a:spcPts val="0"/>
              </a:spcBef>
              <a:buNone/>
            </a:pPr>
            <a:r>
              <a:rPr lang="en-US" sz="2900" dirty="0" smtClean="0">
                <a:solidFill>
                  <a:schemeClr val="tx2">
                    <a:lumMod val="75000"/>
                  </a:schemeClr>
                </a:solidFill>
                <a:latin typeface="Times New Roman" pitchFamily="18" charset="0"/>
                <a:cs typeface="Times New Roman" pitchFamily="18" charset="0"/>
              </a:rPr>
              <a:t>Tornadoes can have a wide range of colors, depending on the environment in which they form. Those that form in dry environments can be nearly invisible, marked only by swirling debris at the base of the funnel. Condensation funnels that pick up little or no debris can be gray to white. While traveling over a body of water (as a waterspout), tornadoes can turn very white or even blue. Slow-moving funnels, which ingest a considerable amount of debris and dirt, are usually darker, taking on the color of debris. Tornadoes in the Great </a:t>
            </a:r>
            <a:r>
              <a:rPr lang="en-US" sz="2900" dirty="0" smtClean="0">
                <a:solidFill>
                  <a:schemeClr val="tx2">
                    <a:lumMod val="75000"/>
                  </a:schemeClr>
                </a:solidFill>
                <a:latin typeface="Times New Roman" pitchFamily="18" charset="0"/>
                <a:cs typeface="Times New Roman" pitchFamily="18" charset="0"/>
              </a:rPr>
              <a:t>Plains can </a:t>
            </a:r>
            <a:r>
              <a:rPr lang="en-US" sz="2900" dirty="0" smtClean="0">
                <a:solidFill>
                  <a:schemeClr val="tx2">
                    <a:lumMod val="75000"/>
                  </a:schemeClr>
                </a:solidFill>
                <a:latin typeface="Times New Roman" pitchFamily="18" charset="0"/>
                <a:cs typeface="Times New Roman" pitchFamily="18" charset="0"/>
              </a:rPr>
              <a:t>turn red because of the reddish tint of the soil, and tornadoes in mountainous areas can travel over snow-covered ground, turning white</a:t>
            </a:r>
            <a:r>
              <a:rPr lang="en-US" sz="2900" dirty="0" smtClean="0">
                <a:solidFill>
                  <a:schemeClr val="tx2">
                    <a:lumMod val="75000"/>
                  </a:schemeClr>
                </a:solidFill>
                <a:latin typeface="Times New Roman" pitchFamily="18" charset="0"/>
                <a:cs typeface="Times New Roman" pitchFamily="18" charset="0"/>
              </a:rPr>
              <a:t>.</a:t>
            </a:r>
            <a:endParaRPr lang="en-US" sz="2900" dirty="0" smtClean="0">
              <a:solidFill>
                <a:schemeClr val="tx2">
                  <a:lumMod val="75000"/>
                </a:schemeClr>
              </a:solidFill>
              <a:latin typeface="Times New Roman" pitchFamily="18" charset="0"/>
              <a:cs typeface="Times New Roman" pitchFamily="18" charset="0"/>
            </a:endParaRPr>
          </a:p>
          <a:p>
            <a:pPr marL="0" indent="432000" algn="just">
              <a:lnSpc>
                <a:spcPct val="170000"/>
              </a:lnSpc>
              <a:spcBef>
                <a:spcPts val="0"/>
              </a:spcBef>
              <a:buNone/>
            </a:pPr>
            <a:r>
              <a:rPr lang="en-US" sz="2900" dirty="0" smtClean="0">
                <a:solidFill>
                  <a:schemeClr val="bg1"/>
                </a:solidFill>
                <a:latin typeface="Times New Roman" pitchFamily="18" charset="0"/>
                <a:cs typeface="Times New Roman" pitchFamily="18" charset="0"/>
              </a:rPr>
              <a:t>Photographs of the Waurika, </a:t>
            </a:r>
            <a:r>
              <a:rPr lang="en-US" sz="2900" dirty="0" smtClean="0">
                <a:solidFill>
                  <a:schemeClr val="bg1"/>
                </a:solidFill>
                <a:latin typeface="Times New Roman" pitchFamily="18" charset="0"/>
                <a:cs typeface="Times New Roman" pitchFamily="18" charset="0"/>
              </a:rPr>
              <a:t>Oklahoma tornado </a:t>
            </a:r>
            <a:r>
              <a:rPr lang="en-US" sz="2900" dirty="0" smtClean="0">
                <a:solidFill>
                  <a:schemeClr val="tx2">
                    <a:lumMod val="75000"/>
                  </a:schemeClr>
                </a:solidFill>
                <a:latin typeface="Times New Roman" pitchFamily="18" charset="0"/>
                <a:cs typeface="Times New Roman" pitchFamily="18" charset="0"/>
              </a:rPr>
              <a:t>of May 30, 1976, taken at nearly the same time by two photographers. In the top </a:t>
            </a:r>
            <a:r>
              <a:rPr lang="en-US" sz="2900" dirty="0" smtClean="0">
                <a:solidFill>
                  <a:schemeClr val="bg1"/>
                </a:solidFill>
                <a:latin typeface="Times New Roman" pitchFamily="18" charset="0"/>
                <a:cs typeface="Times New Roman" pitchFamily="18" charset="0"/>
              </a:rPr>
              <a:t>picture, the tornado is lit with the sunlight focused from </a:t>
            </a:r>
            <a:r>
              <a:rPr lang="en-US" sz="2900" dirty="0" smtClean="0">
                <a:solidFill>
                  <a:schemeClr val="tx2">
                    <a:lumMod val="75000"/>
                  </a:schemeClr>
                </a:solidFill>
                <a:latin typeface="Times New Roman" pitchFamily="18" charset="0"/>
                <a:cs typeface="Times New Roman" pitchFamily="18" charset="0"/>
              </a:rPr>
              <a:t>behind the camera, thus the funnel appears bluish. In the lower image, where </a:t>
            </a:r>
            <a:r>
              <a:rPr lang="en-US" sz="2900" dirty="0" smtClean="0">
                <a:solidFill>
                  <a:schemeClr val="bg1"/>
                </a:solidFill>
                <a:latin typeface="Times New Roman" pitchFamily="18" charset="0"/>
                <a:cs typeface="Times New Roman" pitchFamily="18" charset="0"/>
              </a:rPr>
              <a:t>the camera is facing the opposite direction, the sun </a:t>
            </a:r>
            <a:r>
              <a:rPr lang="en-US" sz="2900" dirty="0" smtClean="0">
                <a:solidFill>
                  <a:schemeClr val="tx2">
                    <a:lumMod val="75000"/>
                  </a:schemeClr>
                </a:solidFill>
                <a:latin typeface="Times New Roman" pitchFamily="18" charset="0"/>
                <a:cs typeface="Times New Roman" pitchFamily="18" charset="0"/>
              </a:rPr>
              <a:t>is </a:t>
            </a:r>
            <a:r>
              <a:rPr lang="en-US" sz="2900" dirty="0" smtClean="0">
                <a:solidFill>
                  <a:schemeClr val="tx2">
                    <a:lumMod val="75000"/>
                  </a:schemeClr>
                </a:solidFill>
                <a:latin typeface="Times New Roman" pitchFamily="18" charset="0"/>
                <a:cs typeface="Times New Roman" pitchFamily="18" charset="0"/>
              </a:rPr>
              <a:t>behind the tornado, giving </a:t>
            </a:r>
            <a:r>
              <a:rPr lang="en-US" sz="2900" dirty="0" smtClean="0">
                <a:latin typeface="Times New Roman" pitchFamily="18" charset="0"/>
                <a:cs typeface="Times New Roman" pitchFamily="18" charset="0"/>
              </a:rPr>
              <a:t>it</a:t>
            </a:r>
            <a:r>
              <a:rPr lang="en-US" sz="2900" dirty="0" smtClean="0">
                <a:solidFill>
                  <a:schemeClr val="tx2">
                    <a:lumMod val="75000"/>
                  </a:schemeClr>
                </a:solidFill>
                <a:latin typeface="Times New Roman" pitchFamily="18" charset="0"/>
                <a:cs typeface="Times New Roman" pitchFamily="18" charset="0"/>
              </a:rPr>
              <a:t> </a:t>
            </a:r>
            <a:r>
              <a:rPr lang="en-US" sz="2900" dirty="0" smtClean="0">
                <a:latin typeface="Times New Roman" pitchFamily="18" charset="0"/>
                <a:cs typeface="Times New Roman" pitchFamily="18" charset="0"/>
              </a:rPr>
              <a:t>a dark appearance</a:t>
            </a:r>
            <a:r>
              <a:rPr lang="en-US" sz="2900" dirty="0" smtClean="0">
                <a:latin typeface="Times New Roman" pitchFamily="18" charset="0"/>
                <a:cs typeface="Times New Roman" pitchFamily="18" charset="0"/>
              </a:rPr>
              <a:t>.</a:t>
            </a:r>
            <a:endParaRPr lang="en-US" sz="2900" dirty="0" smtClean="0">
              <a:latin typeface="Times New Roman" pitchFamily="18" charset="0"/>
              <a:cs typeface="Times New Roman" pitchFamily="18" charset="0"/>
            </a:endParaRPr>
          </a:p>
          <a:p>
            <a:pPr marL="0" indent="432000" algn="just">
              <a:lnSpc>
                <a:spcPct val="170000"/>
              </a:lnSpc>
              <a:spcBef>
                <a:spcPts val="0"/>
              </a:spcBef>
              <a:buNone/>
            </a:pPr>
            <a:r>
              <a:rPr lang="en-US" sz="2900" dirty="0" smtClean="0">
                <a:solidFill>
                  <a:schemeClr val="bg1"/>
                </a:solidFill>
                <a:latin typeface="Times New Roman" pitchFamily="18" charset="0"/>
                <a:cs typeface="Times New Roman" pitchFamily="18" charset="0"/>
              </a:rPr>
              <a:t>Lighting conditions are a major </a:t>
            </a:r>
            <a:r>
              <a:rPr lang="en-US" sz="2900" dirty="0" smtClean="0">
                <a:solidFill>
                  <a:schemeClr val="bg1"/>
                </a:solidFill>
                <a:latin typeface="Times New Roman" pitchFamily="18" charset="0"/>
                <a:cs typeface="Times New Roman" pitchFamily="18" charset="0"/>
              </a:rPr>
              <a:t>factor </a:t>
            </a:r>
            <a:r>
              <a:rPr lang="en-US" sz="2900" dirty="0" smtClean="0">
                <a:solidFill>
                  <a:schemeClr val="tx2">
                    <a:lumMod val="75000"/>
                  </a:schemeClr>
                </a:solidFill>
                <a:latin typeface="Times New Roman" pitchFamily="18" charset="0"/>
                <a:cs typeface="Times New Roman" pitchFamily="18" charset="0"/>
              </a:rPr>
              <a:t>in the appearance of a tornado. A tornado which is "back-lit" (viewed with the sun behind </a:t>
            </a:r>
            <a:r>
              <a:rPr lang="en-US" sz="2900" dirty="0" smtClean="0">
                <a:solidFill>
                  <a:schemeClr val="bg1"/>
                </a:solidFill>
                <a:latin typeface="Times New Roman" pitchFamily="18" charset="0"/>
                <a:cs typeface="Times New Roman" pitchFamily="18" charset="0"/>
              </a:rPr>
              <a:t>it) appears very dark. The same tornado</a:t>
            </a:r>
            <a:r>
              <a:rPr lang="en-US" sz="2900" dirty="0" smtClean="0">
                <a:solidFill>
                  <a:schemeClr val="tx2">
                    <a:lumMod val="75000"/>
                  </a:schemeClr>
                </a:solidFill>
                <a:latin typeface="Times New Roman" pitchFamily="18" charset="0"/>
                <a:cs typeface="Times New Roman" pitchFamily="18" charset="0"/>
              </a:rPr>
              <a:t>, viewed with the sun at the observer's back, may appear gray or brilliant white. Tornadoes </a:t>
            </a:r>
            <a:r>
              <a:rPr lang="en-US" sz="2900" dirty="0" smtClean="0">
                <a:solidFill>
                  <a:schemeClr val="bg1"/>
                </a:solidFill>
                <a:latin typeface="Times New Roman" pitchFamily="18" charset="0"/>
                <a:cs typeface="Times New Roman" pitchFamily="18" charset="0"/>
              </a:rPr>
              <a:t>which occur near the time of sunset can be </a:t>
            </a:r>
            <a:r>
              <a:rPr lang="en-US" sz="2900" dirty="0" smtClean="0">
                <a:solidFill>
                  <a:schemeClr val="tx2">
                    <a:lumMod val="75000"/>
                  </a:schemeClr>
                </a:solidFill>
                <a:latin typeface="Times New Roman" pitchFamily="18" charset="0"/>
                <a:cs typeface="Times New Roman" pitchFamily="18" charset="0"/>
              </a:rPr>
              <a:t>many different colors, appearing in hues of yellow, orange, and pink</a:t>
            </a:r>
            <a:r>
              <a:rPr lang="en-US" sz="2900" dirty="0" smtClean="0">
                <a:solidFill>
                  <a:schemeClr val="tx2">
                    <a:lumMod val="75000"/>
                  </a:schemeClr>
                </a:solidFill>
                <a:latin typeface="Times New Roman" pitchFamily="18" charset="0"/>
                <a:cs typeface="Times New Roman" pitchFamily="18" charset="0"/>
              </a:rPr>
              <a:t>.</a:t>
            </a:r>
            <a:endParaRPr lang="en-US" sz="2900" dirty="0" smtClean="0">
              <a:solidFill>
                <a:schemeClr val="tx2">
                  <a:lumMod val="75000"/>
                </a:schemeClr>
              </a:solidFill>
              <a:latin typeface="Times New Roman" pitchFamily="18" charset="0"/>
              <a:cs typeface="Times New Roman" pitchFamily="18" charset="0"/>
            </a:endParaRPr>
          </a:p>
          <a:p>
            <a:pPr marL="0" indent="432000" algn="just">
              <a:lnSpc>
                <a:spcPct val="170000"/>
              </a:lnSpc>
              <a:spcBef>
                <a:spcPts val="0"/>
              </a:spcBef>
              <a:buNone/>
            </a:pPr>
            <a:r>
              <a:rPr lang="en-US" sz="2900" dirty="0" smtClean="0">
                <a:solidFill>
                  <a:schemeClr val="bg1"/>
                </a:solidFill>
                <a:latin typeface="Times New Roman" pitchFamily="18" charset="0"/>
                <a:cs typeface="Times New Roman" pitchFamily="18" charset="0"/>
              </a:rPr>
              <a:t>Dust kicked up by the winds of the </a:t>
            </a:r>
            <a:r>
              <a:rPr lang="en-US" sz="2900" dirty="0" smtClean="0">
                <a:solidFill>
                  <a:schemeClr val="tx2">
                    <a:lumMod val="75000"/>
                  </a:schemeClr>
                </a:solidFill>
                <a:latin typeface="Times New Roman" pitchFamily="18" charset="0"/>
                <a:cs typeface="Times New Roman" pitchFamily="18" charset="0"/>
              </a:rPr>
              <a:t>parent thunderstorm, heavy rain and hail, and the darkness of night are all factors which can </a:t>
            </a:r>
            <a:r>
              <a:rPr lang="en-US" sz="2900" dirty="0" smtClean="0">
                <a:solidFill>
                  <a:schemeClr val="bg1"/>
                </a:solidFill>
                <a:latin typeface="Times New Roman" pitchFamily="18" charset="0"/>
                <a:cs typeface="Times New Roman" pitchFamily="18" charset="0"/>
              </a:rPr>
              <a:t>reduce the visibility of tornadoes. Tornadoes </a:t>
            </a:r>
            <a:r>
              <a:rPr lang="en-US" sz="2900" dirty="0" smtClean="0">
                <a:solidFill>
                  <a:schemeClr val="tx2">
                    <a:lumMod val="75000"/>
                  </a:schemeClr>
                </a:solidFill>
                <a:latin typeface="Times New Roman" pitchFamily="18" charset="0"/>
                <a:cs typeface="Times New Roman" pitchFamily="18" charset="0"/>
              </a:rPr>
              <a:t>occurring in these conditions are especially dangerous, since only </a:t>
            </a:r>
            <a:r>
              <a:rPr lang="en-US" sz="2900" dirty="0" smtClean="0">
                <a:solidFill>
                  <a:schemeClr val="tx2">
                    <a:lumMod val="75000"/>
                  </a:schemeClr>
                </a:solidFill>
                <a:latin typeface="Times New Roman" pitchFamily="18" charset="0"/>
                <a:cs typeface="Times New Roman" pitchFamily="18" charset="0"/>
              </a:rPr>
              <a:t>weather </a:t>
            </a:r>
            <a:r>
              <a:rPr lang="en-US" sz="2900" dirty="0" smtClean="0">
                <a:latin typeface="Times New Roman" pitchFamily="18" charset="0"/>
                <a:cs typeface="Times New Roman" pitchFamily="18" charset="0"/>
              </a:rPr>
              <a:t>radar</a:t>
            </a:r>
            <a:r>
              <a:rPr lang="en-US" sz="2900" dirty="0" smtClean="0">
                <a:latin typeface="Times New Roman" pitchFamily="18" charset="0"/>
                <a:cs typeface="Times New Roman" pitchFamily="18" charset="0"/>
              </a:rPr>
              <a:t> observations, or possibly the sound of an approaching </a:t>
            </a:r>
            <a:r>
              <a:rPr lang="en-US" sz="2900" dirty="0" smtClean="0">
                <a:solidFill>
                  <a:schemeClr val="tx2">
                    <a:lumMod val="75000"/>
                  </a:schemeClr>
                </a:solidFill>
                <a:latin typeface="Times New Roman" pitchFamily="18" charset="0"/>
                <a:cs typeface="Times New Roman" pitchFamily="18" charset="0"/>
              </a:rPr>
              <a:t>tornado, serve as any warning to those in the storm's path. Most significant </a:t>
            </a:r>
            <a:r>
              <a:rPr lang="en-US" sz="2900" dirty="0" smtClean="0">
                <a:solidFill>
                  <a:schemeClr val="bg1"/>
                </a:solidFill>
                <a:latin typeface="Times New Roman" pitchFamily="18" charset="0"/>
                <a:cs typeface="Times New Roman" pitchFamily="18" charset="0"/>
              </a:rPr>
              <a:t>tornadoes form under the storm's </a:t>
            </a:r>
            <a:r>
              <a:rPr lang="en-US" sz="2900" i="1" dirty="0" smtClean="0">
                <a:solidFill>
                  <a:schemeClr val="bg1"/>
                </a:solidFill>
                <a:latin typeface="Times New Roman" pitchFamily="18" charset="0"/>
                <a:cs typeface="Times New Roman" pitchFamily="18" charset="0"/>
              </a:rPr>
              <a:t>updraft base</a:t>
            </a:r>
            <a:r>
              <a:rPr lang="en-US" sz="2900" dirty="0" smtClean="0">
                <a:solidFill>
                  <a:schemeClr val="tx2">
                    <a:lumMod val="75000"/>
                  </a:schemeClr>
                </a:solidFill>
                <a:latin typeface="Times New Roman" pitchFamily="18" charset="0"/>
                <a:cs typeface="Times New Roman" pitchFamily="18" charset="0"/>
              </a:rPr>
              <a:t>, which is rain-free</a:t>
            </a:r>
            <a:r>
              <a:rPr lang="en-US" sz="2900" dirty="0" smtClean="0">
                <a:solidFill>
                  <a:schemeClr val="tx2">
                    <a:lumMod val="75000"/>
                  </a:schemeClr>
                </a:solidFill>
                <a:latin typeface="Times New Roman" pitchFamily="18" charset="0"/>
                <a:cs typeface="Times New Roman" pitchFamily="18" charset="0"/>
              </a:rPr>
              <a:t>,</a:t>
            </a:r>
            <a:r>
              <a:rPr lang="en-US" sz="2900" dirty="0" smtClean="0">
                <a:solidFill>
                  <a:schemeClr val="tx2">
                    <a:lumMod val="75000"/>
                  </a:schemeClr>
                </a:solidFill>
                <a:latin typeface="Times New Roman" pitchFamily="18" charset="0"/>
                <a:cs typeface="Times New Roman" pitchFamily="18" charset="0"/>
              </a:rPr>
              <a:t> making them </a:t>
            </a:r>
            <a:r>
              <a:rPr lang="en-US" sz="2900" dirty="0" err="1" smtClean="0">
                <a:solidFill>
                  <a:schemeClr val="tx2">
                    <a:lumMod val="75000"/>
                  </a:schemeClr>
                </a:solidFill>
                <a:latin typeface="Times New Roman" pitchFamily="18" charset="0"/>
                <a:cs typeface="Times New Roman" pitchFamily="18" charset="0"/>
              </a:rPr>
              <a:t>visible.Also</a:t>
            </a:r>
            <a:r>
              <a:rPr lang="en-US" sz="2900" dirty="0" smtClean="0">
                <a:solidFill>
                  <a:schemeClr val="tx2">
                    <a:lumMod val="75000"/>
                  </a:schemeClr>
                </a:solidFill>
                <a:latin typeface="Times New Roman" pitchFamily="18" charset="0"/>
                <a:cs typeface="Times New Roman" pitchFamily="18" charset="0"/>
              </a:rPr>
              <a:t>, most tornadoes occur in the late afternoon, when the bright sun can penetrate even the thickest </a:t>
            </a:r>
            <a:r>
              <a:rPr lang="en-US" sz="2900" dirty="0" err="1" smtClean="0">
                <a:solidFill>
                  <a:schemeClr val="tx2">
                    <a:lumMod val="75000"/>
                  </a:schemeClr>
                </a:solidFill>
                <a:latin typeface="Times New Roman" pitchFamily="18" charset="0"/>
                <a:cs typeface="Times New Roman" pitchFamily="18" charset="0"/>
              </a:rPr>
              <a:t>clouds.Night</a:t>
            </a:r>
            <a:r>
              <a:rPr lang="en-US" sz="2900" dirty="0" smtClean="0">
                <a:solidFill>
                  <a:schemeClr val="tx2">
                    <a:lumMod val="75000"/>
                  </a:schemeClr>
                </a:solidFill>
                <a:latin typeface="Times New Roman" pitchFamily="18" charset="0"/>
                <a:cs typeface="Times New Roman" pitchFamily="18" charset="0"/>
              </a:rPr>
              <a:t>-time </a:t>
            </a:r>
            <a:r>
              <a:rPr lang="en-US" sz="2900" dirty="0" smtClean="0">
                <a:solidFill>
                  <a:schemeClr val="tx2">
                    <a:lumMod val="75000"/>
                  </a:schemeClr>
                </a:solidFill>
                <a:latin typeface="Times New Roman" pitchFamily="18" charset="0"/>
                <a:cs typeface="Times New Roman" pitchFamily="18" charset="0"/>
              </a:rPr>
              <a:t>tornadoes are often illuminated by frequent lightning.</a:t>
            </a:r>
          </a:p>
          <a:p>
            <a:pPr marL="0" indent="432000" algn="just">
              <a:lnSpc>
                <a:spcPct val="170000"/>
              </a:lnSpc>
              <a:spcBef>
                <a:spcPts val="0"/>
              </a:spcBef>
              <a:buNone/>
            </a:pPr>
            <a:r>
              <a:rPr lang="en-US" sz="2900" dirty="0" smtClean="0">
                <a:solidFill>
                  <a:schemeClr val="tx2">
                    <a:lumMod val="75000"/>
                  </a:schemeClr>
                </a:solidFill>
                <a:latin typeface="Times New Roman" pitchFamily="18" charset="0"/>
                <a:cs typeface="Times New Roman" pitchFamily="18" charset="0"/>
              </a:rPr>
              <a:t>There is mounting evidence, including Doppler On Wheels mobile radar images and eyewitness accounts, that most tornadoes have a clear, calm center with extremely low pressure, akin to the eye of tropical </a:t>
            </a:r>
            <a:r>
              <a:rPr lang="en-US" sz="2900" dirty="0" smtClean="0">
                <a:solidFill>
                  <a:schemeClr val="tx2">
                    <a:lumMod val="75000"/>
                  </a:schemeClr>
                </a:solidFill>
                <a:latin typeface="Times New Roman" pitchFamily="18" charset="0"/>
                <a:cs typeface="Times New Roman" pitchFamily="18" charset="0"/>
              </a:rPr>
              <a:t>cyclones</a:t>
            </a:r>
            <a:r>
              <a:rPr lang="en-US" sz="2900" dirty="0" smtClean="0">
                <a:solidFill>
                  <a:schemeClr val="tx2">
                    <a:lumMod val="75000"/>
                  </a:schemeClr>
                </a:solidFill>
                <a:latin typeface="Times New Roman" pitchFamily="18" charset="0"/>
                <a:cs typeface="Times New Roman" pitchFamily="18" charset="0"/>
              </a:rPr>
              <a:t>.</a:t>
            </a:r>
            <a:r>
              <a:rPr lang="en-US" sz="2900" dirty="0" smtClean="0">
                <a:solidFill>
                  <a:schemeClr val="tx2">
                    <a:lumMod val="75000"/>
                  </a:schemeClr>
                </a:solidFill>
                <a:latin typeface="Times New Roman" pitchFamily="18" charset="0"/>
                <a:cs typeface="Times New Roman" pitchFamily="18" charset="0"/>
              </a:rPr>
              <a:t> </a:t>
            </a:r>
            <a:r>
              <a:rPr lang="en-US" sz="2900" dirty="0" smtClean="0">
                <a:solidFill>
                  <a:schemeClr val="tx2">
                    <a:lumMod val="75000"/>
                  </a:schemeClr>
                </a:solidFill>
                <a:latin typeface="Times New Roman" pitchFamily="18" charset="0"/>
                <a:cs typeface="Times New Roman" pitchFamily="18" charset="0"/>
              </a:rPr>
              <a:t>This area would be clear (possibly full of dust), have relatively light winds, and be very dark, since the light would be </a:t>
            </a:r>
            <a:r>
              <a:rPr lang="en-US" sz="2900" dirty="0" smtClean="0">
                <a:solidFill>
                  <a:schemeClr val="tx2">
                    <a:lumMod val="75000"/>
                  </a:schemeClr>
                </a:solidFill>
                <a:latin typeface="Times New Roman" pitchFamily="18" charset="0"/>
                <a:cs typeface="Times New Roman" pitchFamily="18" charset="0"/>
              </a:rPr>
              <a:t>blocked</a:t>
            </a:r>
            <a:r>
              <a:rPr lang="en-US" sz="2900" dirty="0" smtClean="0">
                <a:solidFill>
                  <a:schemeClr val="tx2">
                    <a:lumMod val="75000"/>
                  </a:schemeClr>
                </a:solidFill>
                <a:latin typeface="Times New Roman" pitchFamily="18" charset="0"/>
                <a:cs typeface="Times New Roman" pitchFamily="18" charset="0"/>
              </a:rPr>
              <a:t> by swirling debris on the outside of the tornado. Lightning is said to be the source of illumination for those who claim to have seen the interior of a </a:t>
            </a:r>
            <a:r>
              <a:rPr lang="en-US" sz="2900" dirty="0" smtClean="0">
                <a:solidFill>
                  <a:schemeClr val="tx2">
                    <a:lumMod val="75000"/>
                  </a:schemeClr>
                </a:solidFill>
                <a:latin typeface="Times New Roman" pitchFamily="18" charset="0"/>
                <a:cs typeface="Times New Roman" pitchFamily="18" charset="0"/>
              </a:rPr>
              <a:t>tornado.</a:t>
            </a:r>
            <a:endParaRPr lang="en-US" sz="2900" dirty="0" smtClean="0">
              <a:solidFill>
                <a:schemeClr val="tx2">
                  <a:lumMod val="75000"/>
                </a:schemeClr>
              </a:solidFill>
              <a:latin typeface="Times New Roman" pitchFamily="18" charset="0"/>
              <a:cs typeface="Times New Roman" pitchFamily="18" charset="0"/>
            </a:endParaRPr>
          </a:p>
          <a:p>
            <a:pPr algn="just">
              <a:buNone/>
            </a:pPr>
            <a:endParaRPr lang="en-US" dirty="0" smtClean="0"/>
          </a:p>
          <a:p>
            <a:pPr algn="just">
              <a:buNone/>
            </a:pP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86</TotalTime>
  <Words>296</Words>
  <Application>Microsoft Office PowerPoint</Application>
  <PresentationFormat>Экран (4:3)</PresentationFormat>
  <Paragraphs>50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*Питер-Company*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 Каленюк</dc:creator>
  <cp:lastModifiedBy>Дмитрий Каленюк</cp:lastModifiedBy>
  <cp:revision>16</cp:revision>
  <dcterms:created xsi:type="dcterms:W3CDTF">2014-02-17T14:38:10Z</dcterms:created>
  <dcterms:modified xsi:type="dcterms:W3CDTF">2014-02-17T16:05:04Z</dcterms:modified>
</cp:coreProperties>
</file>