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63" r:id="rId6"/>
    <p:sldId id="259" r:id="rId7"/>
    <p:sldId id="260" r:id="rId8"/>
    <p:sldId id="261" r:id="rId9"/>
    <p:sldId id="262" r:id="rId10"/>
    <p:sldId id="266" r:id="rId11"/>
    <p:sldId id="264" r:id="rId12"/>
    <p:sldId id="265" r:id="rId13"/>
    <p:sldId id="268" r:id="rId14"/>
    <p:sldId id="267" r:id="rId15"/>
    <p:sldId id="269" r:id="rId16"/>
    <p:sldId id="271" r:id="rId17"/>
    <p:sldId id="270" r:id="rId18"/>
    <p:sldId id="272" r:id="rId19"/>
    <p:sldId id="274" r:id="rId20"/>
    <p:sldId id="273" r:id="rId21"/>
    <p:sldId id="275"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FF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104"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uk-UA" smtClean="0"/>
              <a:t>Образец заголовка</a:t>
            </a:r>
            <a:endParaRPr lang="uk-U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uk-UA" smtClean="0"/>
              <a:t>Образец подзаголовка</a:t>
            </a:r>
            <a:endParaRPr lang="uk-UA"/>
          </a:p>
        </p:txBody>
      </p:sp>
      <p:sp>
        <p:nvSpPr>
          <p:cNvPr id="4" name="Date Placeholder 3"/>
          <p:cNvSpPr>
            <a:spLocks noGrp="1"/>
          </p:cNvSpPr>
          <p:nvPr>
            <p:ph type="dt" sz="half" idx="10"/>
          </p:nvPr>
        </p:nvSpPr>
        <p:spPr/>
        <p:txBody>
          <a:bodyPr/>
          <a:lstStyle>
            <a:lvl1pPr>
              <a:defRPr/>
            </a:lvl1pPr>
          </a:lstStyle>
          <a:p>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0DAA2AAE-D825-4138-A0A9-E0B89CAB18A4}"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Образец заголовка</a:t>
            </a:r>
            <a:endParaRPr lang="uk-UA"/>
          </a:p>
        </p:txBody>
      </p:sp>
      <p:sp>
        <p:nvSpPr>
          <p:cNvPr id="3" name="Vertical Text Placeholder 2"/>
          <p:cNvSpPr>
            <a:spLocks noGrp="1"/>
          </p:cNvSpPr>
          <p:nvPr>
            <p:ph type="body" orient="vert" idx="1"/>
          </p:nvPr>
        </p:nvSpPr>
        <p:spPr/>
        <p:txBody>
          <a:bodyPr vert="eaVert"/>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Date Placeholder 3"/>
          <p:cNvSpPr>
            <a:spLocks noGrp="1"/>
          </p:cNvSpPr>
          <p:nvPr>
            <p:ph type="dt" sz="half" idx="10"/>
          </p:nvPr>
        </p:nvSpPr>
        <p:spPr/>
        <p:txBody>
          <a:bodyPr/>
          <a:lstStyle>
            <a:lvl1pPr>
              <a:defRPr/>
            </a:lvl1pPr>
          </a:lstStyle>
          <a:p>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57997F3C-6710-48BB-A4A2-5D90719B9BED}"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uk-UA" smtClean="0"/>
              <a:t>Образец заголовка</a:t>
            </a:r>
            <a:endParaRPr lang="uk-U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Date Placeholder 3"/>
          <p:cNvSpPr>
            <a:spLocks noGrp="1"/>
          </p:cNvSpPr>
          <p:nvPr>
            <p:ph type="dt" sz="half" idx="10"/>
          </p:nvPr>
        </p:nvSpPr>
        <p:spPr/>
        <p:txBody>
          <a:bodyPr/>
          <a:lstStyle>
            <a:lvl1pPr>
              <a:defRPr/>
            </a:lvl1pPr>
          </a:lstStyle>
          <a:p>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851DB5E7-B8C1-4C04-BAC0-2D9124933F25}"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Образец заголовка</a:t>
            </a:r>
            <a:endParaRPr lang="uk-UA"/>
          </a:p>
        </p:txBody>
      </p:sp>
      <p:sp>
        <p:nvSpPr>
          <p:cNvPr id="3" name="Content Placeholder 2"/>
          <p:cNvSpPr>
            <a:spLocks noGrp="1"/>
          </p:cNvSpPr>
          <p:nvPr>
            <p:ph idx="1"/>
          </p:nvPr>
        </p:nvSpPr>
        <p:spPr/>
        <p:txBody>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Date Placeholder 3"/>
          <p:cNvSpPr>
            <a:spLocks noGrp="1"/>
          </p:cNvSpPr>
          <p:nvPr>
            <p:ph type="dt" sz="half" idx="10"/>
          </p:nvPr>
        </p:nvSpPr>
        <p:spPr/>
        <p:txBody>
          <a:bodyPr/>
          <a:lstStyle>
            <a:lvl1pPr>
              <a:defRPr/>
            </a:lvl1pPr>
          </a:lstStyle>
          <a:p>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3777955F-452C-46CD-84D7-59ADCA4783FA}"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uk-UA" smtClean="0"/>
              <a:t>Образец заголовка</a:t>
            </a:r>
            <a:endParaRPr lang="uk-U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Образец текста</a:t>
            </a:r>
          </a:p>
        </p:txBody>
      </p:sp>
      <p:sp>
        <p:nvSpPr>
          <p:cNvPr id="4" name="Date Placeholder 3"/>
          <p:cNvSpPr>
            <a:spLocks noGrp="1"/>
          </p:cNvSpPr>
          <p:nvPr>
            <p:ph type="dt" sz="half" idx="10"/>
          </p:nvPr>
        </p:nvSpPr>
        <p:spPr/>
        <p:txBody>
          <a:bodyPr/>
          <a:lstStyle>
            <a:lvl1pPr>
              <a:defRPr/>
            </a:lvl1pPr>
          </a:lstStyle>
          <a:p>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5F95BFC0-0259-4290-804D-9FDBE9886676}"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Образец заголовка</a:t>
            </a:r>
            <a:endParaRPr lang="uk-U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5" name="Date Placeholder 4"/>
          <p:cNvSpPr>
            <a:spLocks noGrp="1"/>
          </p:cNvSpPr>
          <p:nvPr>
            <p:ph type="dt" sz="half" idx="10"/>
          </p:nvPr>
        </p:nvSpPr>
        <p:spPr/>
        <p:txBody>
          <a:bodyPr/>
          <a:lstStyle>
            <a:lvl1pPr>
              <a:defRPr/>
            </a:lvl1pPr>
          </a:lstStyle>
          <a:p>
            <a:endParaRPr lang="uk-UA"/>
          </a:p>
        </p:txBody>
      </p:sp>
      <p:sp>
        <p:nvSpPr>
          <p:cNvPr id="6" name="Footer Placeholder 5"/>
          <p:cNvSpPr>
            <a:spLocks noGrp="1"/>
          </p:cNvSpPr>
          <p:nvPr>
            <p:ph type="ftr" sz="quarter" idx="11"/>
          </p:nvPr>
        </p:nvSpPr>
        <p:spPr/>
        <p:txBody>
          <a:bodyPr/>
          <a:lstStyle>
            <a:lvl1pPr>
              <a:defRPr/>
            </a:lvl1pPr>
          </a:lstStyle>
          <a:p>
            <a:endParaRPr lang="uk-UA"/>
          </a:p>
        </p:txBody>
      </p:sp>
      <p:sp>
        <p:nvSpPr>
          <p:cNvPr id="7" name="Slide Number Placeholder 6"/>
          <p:cNvSpPr>
            <a:spLocks noGrp="1"/>
          </p:cNvSpPr>
          <p:nvPr>
            <p:ph type="sldNum" sz="quarter" idx="12"/>
          </p:nvPr>
        </p:nvSpPr>
        <p:spPr/>
        <p:txBody>
          <a:bodyPr/>
          <a:lstStyle>
            <a:lvl1pPr>
              <a:defRPr/>
            </a:lvl1pPr>
          </a:lstStyle>
          <a:p>
            <a:fld id="{63CB7719-C10A-489B-B044-162E970BC713}"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Образец заголовка</a:t>
            </a:r>
            <a:endParaRPr lang="uk-U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7" name="Date Placeholder 6"/>
          <p:cNvSpPr>
            <a:spLocks noGrp="1"/>
          </p:cNvSpPr>
          <p:nvPr>
            <p:ph type="dt" sz="half" idx="10"/>
          </p:nvPr>
        </p:nvSpPr>
        <p:spPr/>
        <p:txBody>
          <a:bodyPr/>
          <a:lstStyle>
            <a:lvl1pPr>
              <a:defRPr/>
            </a:lvl1pPr>
          </a:lstStyle>
          <a:p>
            <a:endParaRPr lang="uk-UA"/>
          </a:p>
        </p:txBody>
      </p:sp>
      <p:sp>
        <p:nvSpPr>
          <p:cNvPr id="8" name="Footer Placeholder 7"/>
          <p:cNvSpPr>
            <a:spLocks noGrp="1"/>
          </p:cNvSpPr>
          <p:nvPr>
            <p:ph type="ftr" sz="quarter" idx="11"/>
          </p:nvPr>
        </p:nvSpPr>
        <p:spPr/>
        <p:txBody>
          <a:bodyPr/>
          <a:lstStyle>
            <a:lvl1pPr>
              <a:defRPr/>
            </a:lvl1pPr>
          </a:lstStyle>
          <a:p>
            <a:endParaRPr lang="uk-UA"/>
          </a:p>
        </p:txBody>
      </p:sp>
      <p:sp>
        <p:nvSpPr>
          <p:cNvPr id="9" name="Slide Number Placeholder 8"/>
          <p:cNvSpPr>
            <a:spLocks noGrp="1"/>
          </p:cNvSpPr>
          <p:nvPr>
            <p:ph type="sldNum" sz="quarter" idx="12"/>
          </p:nvPr>
        </p:nvSpPr>
        <p:spPr/>
        <p:txBody>
          <a:bodyPr/>
          <a:lstStyle>
            <a:lvl1pPr>
              <a:defRPr/>
            </a:lvl1pPr>
          </a:lstStyle>
          <a:p>
            <a:fld id="{BBBEB1D3-2521-4DE4-A812-32EC94729BC4}"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Образец заголовка</a:t>
            </a:r>
            <a:endParaRPr lang="uk-UA"/>
          </a:p>
        </p:txBody>
      </p:sp>
      <p:sp>
        <p:nvSpPr>
          <p:cNvPr id="3" name="Date Placeholder 2"/>
          <p:cNvSpPr>
            <a:spLocks noGrp="1"/>
          </p:cNvSpPr>
          <p:nvPr>
            <p:ph type="dt" sz="half" idx="10"/>
          </p:nvPr>
        </p:nvSpPr>
        <p:spPr/>
        <p:txBody>
          <a:bodyPr/>
          <a:lstStyle>
            <a:lvl1pPr>
              <a:defRPr/>
            </a:lvl1pPr>
          </a:lstStyle>
          <a:p>
            <a:endParaRPr lang="uk-UA"/>
          </a:p>
        </p:txBody>
      </p:sp>
      <p:sp>
        <p:nvSpPr>
          <p:cNvPr id="4" name="Footer Placeholder 3"/>
          <p:cNvSpPr>
            <a:spLocks noGrp="1"/>
          </p:cNvSpPr>
          <p:nvPr>
            <p:ph type="ftr" sz="quarter" idx="11"/>
          </p:nvPr>
        </p:nvSpPr>
        <p:spPr/>
        <p:txBody>
          <a:bodyPr/>
          <a:lstStyle>
            <a:lvl1pPr>
              <a:defRPr/>
            </a:lvl1pPr>
          </a:lstStyle>
          <a:p>
            <a:endParaRPr lang="uk-UA"/>
          </a:p>
        </p:txBody>
      </p:sp>
      <p:sp>
        <p:nvSpPr>
          <p:cNvPr id="5" name="Slide Number Placeholder 4"/>
          <p:cNvSpPr>
            <a:spLocks noGrp="1"/>
          </p:cNvSpPr>
          <p:nvPr>
            <p:ph type="sldNum" sz="quarter" idx="12"/>
          </p:nvPr>
        </p:nvSpPr>
        <p:spPr/>
        <p:txBody>
          <a:bodyPr/>
          <a:lstStyle>
            <a:lvl1pPr>
              <a:defRPr/>
            </a:lvl1pPr>
          </a:lstStyle>
          <a:p>
            <a:fld id="{1AADFF22-39E1-42D2-967E-6681E43A90F2}"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uk-UA"/>
          </a:p>
        </p:txBody>
      </p:sp>
      <p:sp>
        <p:nvSpPr>
          <p:cNvPr id="3" name="Footer Placeholder 2"/>
          <p:cNvSpPr>
            <a:spLocks noGrp="1"/>
          </p:cNvSpPr>
          <p:nvPr>
            <p:ph type="ftr" sz="quarter" idx="11"/>
          </p:nvPr>
        </p:nvSpPr>
        <p:spPr/>
        <p:txBody>
          <a:bodyPr/>
          <a:lstStyle>
            <a:lvl1pPr>
              <a:defRPr/>
            </a:lvl1pPr>
          </a:lstStyle>
          <a:p>
            <a:endParaRPr lang="uk-UA"/>
          </a:p>
        </p:txBody>
      </p:sp>
      <p:sp>
        <p:nvSpPr>
          <p:cNvPr id="4" name="Slide Number Placeholder 3"/>
          <p:cNvSpPr>
            <a:spLocks noGrp="1"/>
          </p:cNvSpPr>
          <p:nvPr>
            <p:ph type="sldNum" sz="quarter" idx="12"/>
          </p:nvPr>
        </p:nvSpPr>
        <p:spPr/>
        <p:txBody>
          <a:bodyPr/>
          <a:lstStyle>
            <a:lvl1pPr>
              <a:defRPr/>
            </a:lvl1pPr>
          </a:lstStyle>
          <a:p>
            <a:fld id="{45643771-D1D0-4B89-A008-6888C5BD544D}"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uk-UA" smtClean="0"/>
              <a:t>Образец заголовка</a:t>
            </a:r>
            <a:endParaRPr lang="uk-U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Date Placeholder 4"/>
          <p:cNvSpPr>
            <a:spLocks noGrp="1"/>
          </p:cNvSpPr>
          <p:nvPr>
            <p:ph type="dt" sz="half" idx="10"/>
          </p:nvPr>
        </p:nvSpPr>
        <p:spPr/>
        <p:txBody>
          <a:bodyPr/>
          <a:lstStyle>
            <a:lvl1pPr>
              <a:defRPr/>
            </a:lvl1pPr>
          </a:lstStyle>
          <a:p>
            <a:endParaRPr lang="uk-UA"/>
          </a:p>
        </p:txBody>
      </p:sp>
      <p:sp>
        <p:nvSpPr>
          <p:cNvPr id="6" name="Footer Placeholder 5"/>
          <p:cNvSpPr>
            <a:spLocks noGrp="1"/>
          </p:cNvSpPr>
          <p:nvPr>
            <p:ph type="ftr" sz="quarter" idx="11"/>
          </p:nvPr>
        </p:nvSpPr>
        <p:spPr/>
        <p:txBody>
          <a:bodyPr/>
          <a:lstStyle>
            <a:lvl1pPr>
              <a:defRPr/>
            </a:lvl1pPr>
          </a:lstStyle>
          <a:p>
            <a:endParaRPr lang="uk-UA"/>
          </a:p>
        </p:txBody>
      </p:sp>
      <p:sp>
        <p:nvSpPr>
          <p:cNvPr id="7" name="Slide Number Placeholder 6"/>
          <p:cNvSpPr>
            <a:spLocks noGrp="1"/>
          </p:cNvSpPr>
          <p:nvPr>
            <p:ph type="sldNum" sz="quarter" idx="12"/>
          </p:nvPr>
        </p:nvSpPr>
        <p:spPr/>
        <p:txBody>
          <a:bodyPr/>
          <a:lstStyle>
            <a:lvl1pPr>
              <a:defRPr/>
            </a:lvl1pPr>
          </a:lstStyle>
          <a:p>
            <a:fld id="{ACA3568D-B6DC-4866-B253-7A2E753D3ADE}"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uk-UA" smtClean="0"/>
              <a:t>Образец заголовка</a:t>
            </a:r>
            <a:endParaRPr lang="uk-U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Вставка рисунка</a:t>
            </a:r>
            <a:endParaRPr lang="uk-U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Date Placeholder 4"/>
          <p:cNvSpPr>
            <a:spLocks noGrp="1"/>
          </p:cNvSpPr>
          <p:nvPr>
            <p:ph type="dt" sz="half" idx="10"/>
          </p:nvPr>
        </p:nvSpPr>
        <p:spPr/>
        <p:txBody>
          <a:bodyPr/>
          <a:lstStyle>
            <a:lvl1pPr>
              <a:defRPr/>
            </a:lvl1pPr>
          </a:lstStyle>
          <a:p>
            <a:endParaRPr lang="uk-UA"/>
          </a:p>
        </p:txBody>
      </p:sp>
      <p:sp>
        <p:nvSpPr>
          <p:cNvPr id="6" name="Footer Placeholder 5"/>
          <p:cNvSpPr>
            <a:spLocks noGrp="1"/>
          </p:cNvSpPr>
          <p:nvPr>
            <p:ph type="ftr" sz="quarter" idx="11"/>
          </p:nvPr>
        </p:nvSpPr>
        <p:spPr/>
        <p:txBody>
          <a:bodyPr/>
          <a:lstStyle>
            <a:lvl1pPr>
              <a:defRPr/>
            </a:lvl1pPr>
          </a:lstStyle>
          <a:p>
            <a:endParaRPr lang="uk-UA"/>
          </a:p>
        </p:txBody>
      </p:sp>
      <p:sp>
        <p:nvSpPr>
          <p:cNvPr id="7" name="Slide Number Placeholder 6"/>
          <p:cNvSpPr>
            <a:spLocks noGrp="1"/>
          </p:cNvSpPr>
          <p:nvPr>
            <p:ph type="sldNum" sz="quarter" idx="12"/>
          </p:nvPr>
        </p:nvSpPr>
        <p:spPr/>
        <p:txBody>
          <a:bodyPr/>
          <a:lstStyle>
            <a:lvl1pPr>
              <a:defRPr/>
            </a:lvl1pPr>
          </a:lstStyle>
          <a:p>
            <a:fld id="{FBD82ABD-3804-40B1-A523-3CF55938A7D0}"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uk-UA"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uk-U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uk-U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8C017B8-9D28-49C2-A139-81043AEE6419}"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for%20Files\&#1055;&#1088;&#1077;&#1079;&#1077;&#1085;&#1090;&#1072;&#1094;&#1110;&#1111;\f904295d2e2d4f.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en.wikipedia.org/wiki/Pizza" TargetMode="Externa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544" y="620688"/>
            <a:ext cx="8064896" cy="2448272"/>
          </a:xfrm>
          <a:noFill/>
          <a:ln>
            <a:noFill/>
          </a:ln>
        </p:spPr>
        <p:txBody>
          <a:bodyPr/>
          <a:lstStyle/>
          <a:p>
            <a:r>
              <a:rPr lang="en-US" sz="7200" dirty="0" smtClean="0">
                <a:solidFill>
                  <a:schemeClr val="bg1"/>
                </a:solidFill>
                <a:latin typeface="Baskerville Old Face" pitchFamily="18" charset="0"/>
              </a:rPr>
              <a:t>Italian cuisine</a:t>
            </a:r>
            <a:br>
              <a:rPr lang="en-US" sz="7200" dirty="0" smtClean="0">
                <a:solidFill>
                  <a:schemeClr val="bg1"/>
                </a:solidFill>
                <a:latin typeface="Baskerville Old Face" pitchFamily="18" charset="0"/>
              </a:rPr>
            </a:br>
            <a:endParaRPr lang="ru-RU" sz="7200" dirty="0">
              <a:solidFill>
                <a:schemeClr val="bg1"/>
              </a:solidFill>
              <a:latin typeface="Century Gothic" pitchFamily="34" charset="0"/>
            </a:endParaRPr>
          </a:p>
        </p:txBody>
      </p:sp>
      <p:sp>
        <p:nvSpPr>
          <p:cNvPr id="5" name="Subtitle 4"/>
          <p:cNvSpPr>
            <a:spLocks noGrp="1"/>
          </p:cNvSpPr>
          <p:nvPr>
            <p:ph type="subTitle" idx="1"/>
          </p:nvPr>
        </p:nvSpPr>
        <p:spPr>
          <a:xfrm>
            <a:off x="5940152" y="4221088"/>
            <a:ext cx="2808312" cy="1523256"/>
          </a:xfrm>
        </p:spPr>
        <p:txBody>
          <a:bodyPr/>
          <a:lstStyle/>
          <a:p>
            <a:pPr algn="l"/>
            <a:r>
              <a:rPr lang="en-US" i="1" dirty="0" smtClean="0">
                <a:solidFill>
                  <a:schemeClr val="bg1">
                    <a:lumMod val="85000"/>
                  </a:schemeClr>
                </a:solidFill>
                <a:latin typeface="Andalus" pitchFamily="18" charset="-78"/>
                <a:cs typeface="Andalus" pitchFamily="18" charset="-78"/>
              </a:rPr>
              <a:t>10-V</a:t>
            </a:r>
          </a:p>
          <a:p>
            <a:pPr algn="l"/>
            <a:r>
              <a:rPr lang="en-US" i="1" dirty="0" err="1" smtClean="0">
                <a:solidFill>
                  <a:schemeClr val="bg1">
                    <a:lumMod val="85000"/>
                  </a:schemeClr>
                </a:solidFill>
                <a:latin typeface="Andalus" pitchFamily="18" charset="-78"/>
                <a:cs typeface="Andalus" pitchFamily="18" charset="-78"/>
              </a:rPr>
              <a:t>Suharskaya</a:t>
            </a:r>
            <a:r>
              <a:rPr lang="en-US" i="1" dirty="0" smtClean="0">
                <a:solidFill>
                  <a:schemeClr val="bg1">
                    <a:lumMod val="85000"/>
                  </a:schemeClr>
                </a:solidFill>
                <a:latin typeface="Andalus" pitchFamily="18" charset="-78"/>
                <a:cs typeface="Andalus" pitchFamily="18" charset="-78"/>
              </a:rPr>
              <a:t> Olga</a:t>
            </a:r>
            <a:endParaRPr lang="ru-RU" i="1" dirty="0" smtClean="0">
              <a:solidFill>
                <a:schemeClr val="bg1">
                  <a:lumMod val="85000"/>
                </a:schemeClr>
              </a:solidFill>
              <a:cs typeface="Andalus" pitchFamily="18" charset="-78"/>
            </a:endParaRPr>
          </a:p>
        </p:txBody>
      </p:sp>
      <p:pic>
        <p:nvPicPr>
          <p:cNvPr id="6" name="f904295d2e2d4f.mp3">
            <a:hlinkClick r:id="" action="ppaction://media"/>
          </p:cNvPr>
          <p:cNvPicPr>
            <a:picLocks noRot="1" noChangeAspect="1"/>
          </p:cNvPicPr>
          <p:nvPr>
            <a:audioFile r:link="rId1"/>
          </p:nvPr>
        </p:nvPicPr>
        <p:blipFill>
          <a:blip r:embed="rId3" cstate="print"/>
          <a:stretch>
            <a:fillRect/>
          </a:stretch>
        </p:blipFill>
        <p:spPr>
          <a:xfrm>
            <a:off x="1043608" y="5157192"/>
            <a:ext cx="304800" cy="304800"/>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580">
                                          <p:stCondLst>
                                            <p:cond delay="0"/>
                                          </p:stCondLst>
                                        </p:cTn>
                                        <p:tgtEl>
                                          <p:spTgt spid="5">
                                            <p:txEl>
                                              <p:pRg st="0" end="0"/>
                                            </p:txEl>
                                          </p:spTgt>
                                        </p:tgtEl>
                                      </p:cBhvr>
                                    </p:animEffect>
                                    <p:anim calcmode="lin" valueType="num">
                                      <p:cBhvr>
                                        <p:cTn id="17"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xEl>
                                              <p:pRg st="0" end="0"/>
                                            </p:txEl>
                                          </p:spTgt>
                                        </p:tgtEl>
                                      </p:cBhvr>
                                      <p:to x="100000" y="60000"/>
                                    </p:animScale>
                                    <p:animScale>
                                      <p:cBhvr>
                                        <p:cTn id="23" dur="166" decel="50000">
                                          <p:stCondLst>
                                            <p:cond delay="676"/>
                                          </p:stCondLst>
                                        </p:cTn>
                                        <p:tgtEl>
                                          <p:spTgt spid="5">
                                            <p:txEl>
                                              <p:pRg st="0" end="0"/>
                                            </p:txEl>
                                          </p:spTgt>
                                        </p:tgtEl>
                                      </p:cBhvr>
                                      <p:to x="100000" y="100000"/>
                                    </p:animScale>
                                    <p:animScale>
                                      <p:cBhvr>
                                        <p:cTn id="24" dur="26">
                                          <p:stCondLst>
                                            <p:cond delay="1312"/>
                                          </p:stCondLst>
                                        </p:cTn>
                                        <p:tgtEl>
                                          <p:spTgt spid="5">
                                            <p:txEl>
                                              <p:pRg st="0" end="0"/>
                                            </p:txEl>
                                          </p:spTgt>
                                        </p:tgtEl>
                                      </p:cBhvr>
                                      <p:to x="100000" y="80000"/>
                                    </p:animScale>
                                    <p:animScale>
                                      <p:cBhvr>
                                        <p:cTn id="25" dur="166" decel="50000">
                                          <p:stCondLst>
                                            <p:cond delay="1338"/>
                                          </p:stCondLst>
                                        </p:cTn>
                                        <p:tgtEl>
                                          <p:spTgt spid="5">
                                            <p:txEl>
                                              <p:pRg st="0" end="0"/>
                                            </p:txEl>
                                          </p:spTgt>
                                        </p:tgtEl>
                                      </p:cBhvr>
                                      <p:to x="100000" y="100000"/>
                                    </p:animScale>
                                    <p:animScale>
                                      <p:cBhvr>
                                        <p:cTn id="26" dur="26">
                                          <p:stCondLst>
                                            <p:cond delay="1642"/>
                                          </p:stCondLst>
                                        </p:cTn>
                                        <p:tgtEl>
                                          <p:spTgt spid="5">
                                            <p:txEl>
                                              <p:pRg st="0" end="0"/>
                                            </p:txEl>
                                          </p:spTgt>
                                        </p:tgtEl>
                                      </p:cBhvr>
                                      <p:to x="100000" y="90000"/>
                                    </p:animScale>
                                    <p:animScale>
                                      <p:cBhvr>
                                        <p:cTn id="27" dur="166" decel="50000">
                                          <p:stCondLst>
                                            <p:cond delay="1668"/>
                                          </p:stCondLst>
                                        </p:cTn>
                                        <p:tgtEl>
                                          <p:spTgt spid="5">
                                            <p:txEl>
                                              <p:pRg st="0" end="0"/>
                                            </p:txEl>
                                          </p:spTgt>
                                        </p:tgtEl>
                                      </p:cBhvr>
                                      <p:to x="100000" y="100000"/>
                                    </p:animScale>
                                    <p:animScale>
                                      <p:cBhvr>
                                        <p:cTn id="28" dur="26">
                                          <p:stCondLst>
                                            <p:cond delay="1808"/>
                                          </p:stCondLst>
                                        </p:cTn>
                                        <p:tgtEl>
                                          <p:spTgt spid="5">
                                            <p:txEl>
                                              <p:pRg st="0" end="0"/>
                                            </p:txEl>
                                          </p:spTgt>
                                        </p:tgtEl>
                                      </p:cBhvr>
                                      <p:to x="100000" y="95000"/>
                                    </p:animScale>
                                    <p:animScale>
                                      <p:cBhvr>
                                        <p:cTn id="29" dur="166" decel="50000">
                                          <p:stCondLst>
                                            <p:cond delay="1834"/>
                                          </p:stCondLst>
                                        </p:cTn>
                                        <p:tgtEl>
                                          <p:spTgt spid="5">
                                            <p:txEl>
                                              <p:pRg st="0" end="0"/>
                                            </p:txEl>
                                          </p:spTgt>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down)">
                                      <p:cBhvr>
                                        <p:cTn id="32" dur="580">
                                          <p:stCondLst>
                                            <p:cond delay="0"/>
                                          </p:stCondLst>
                                        </p:cTn>
                                        <p:tgtEl>
                                          <p:spTgt spid="5">
                                            <p:txEl>
                                              <p:pRg st="1" end="1"/>
                                            </p:txEl>
                                          </p:spTgt>
                                        </p:tgtEl>
                                      </p:cBhvr>
                                    </p:animEffect>
                                    <p:anim calcmode="lin" valueType="num">
                                      <p:cBhvr>
                                        <p:cTn id="33"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xEl>
                                              <p:pRg st="1" end="1"/>
                                            </p:txEl>
                                          </p:spTgt>
                                        </p:tgtEl>
                                      </p:cBhvr>
                                      <p:to x="100000" y="60000"/>
                                    </p:animScale>
                                    <p:animScale>
                                      <p:cBhvr>
                                        <p:cTn id="39" dur="166" decel="50000">
                                          <p:stCondLst>
                                            <p:cond delay="676"/>
                                          </p:stCondLst>
                                        </p:cTn>
                                        <p:tgtEl>
                                          <p:spTgt spid="5">
                                            <p:txEl>
                                              <p:pRg st="1" end="1"/>
                                            </p:txEl>
                                          </p:spTgt>
                                        </p:tgtEl>
                                      </p:cBhvr>
                                      <p:to x="100000" y="100000"/>
                                    </p:animScale>
                                    <p:animScale>
                                      <p:cBhvr>
                                        <p:cTn id="40" dur="26">
                                          <p:stCondLst>
                                            <p:cond delay="1312"/>
                                          </p:stCondLst>
                                        </p:cTn>
                                        <p:tgtEl>
                                          <p:spTgt spid="5">
                                            <p:txEl>
                                              <p:pRg st="1" end="1"/>
                                            </p:txEl>
                                          </p:spTgt>
                                        </p:tgtEl>
                                      </p:cBhvr>
                                      <p:to x="100000" y="80000"/>
                                    </p:animScale>
                                    <p:animScale>
                                      <p:cBhvr>
                                        <p:cTn id="41" dur="166" decel="50000">
                                          <p:stCondLst>
                                            <p:cond delay="1338"/>
                                          </p:stCondLst>
                                        </p:cTn>
                                        <p:tgtEl>
                                          <p:spTgt spid="5">
                                            <p:txEl>
                                              <p:pRg st="1" end="1"/>
                                            </p:txEl>
                                          </p:spTgt>
                                        </p:tgtEl>
                                      </p:cBhvr>
                                      <p:to x="100000" y="100000"/>
                                    </p:animScale>
                                    <p:animScale>
                                      <p:cBhvr>
                                        <p:cTn id="42" dur="26">
                                          <p:stCondLst>
                                            <p:cond delay="1642"/>
                                          </p:stCondLst>
                                        </p:cTn>
                                        <p:tgtEl>
                                          <p:spTgt spid="5">
                                            <p:txEl>
                                              <p:pRg st="1" end="1"/>
                                            </p:txEl>
                                          </p:spTgt>
                                        </p:tgtEl>
                                      </p:cBhvr>
                                      <p:to x="100000" y="90000"/>
                                    </p:animScale>
                                    <p:animScale>
                                      <p:cBhvr>
                                        <p:cTn id="43" dur="166" decel="50000">
                                          <p:stCondLst>
                                            <p:cond delay="1668"/>
                                          </p:stCondLst>
                                        </p:cTn>
                                        <p:tgtEl>
                                          <p:spTgt spid="5">
                                            <p:txEl>
                                              <p:pRg st="1" end="1"/>
                                            </p:txEl>
                                          </p:spTgt>
                                        </p:tgtEl>
                                      </p:cBhvr>
                                      <p:to x="100000" y="100000"/>
                                    </p:animScale>
                                    <p:animScale>
                                      <p:cBhvr>
                                        <p:cTn id="44" dur="26">
                                          <p:stCondLst>
                                            <p:cond delay="1808"/>
                                          </p:stCondLst>
                                        </p:cTn>
                                        <p:tgtEl>
                                          <p:spTgt spid="5">
                                            <p:txEl>
                                              <p:pRg st="1" end="1"/>
                                            </p:txEl>
                                          </p:spTgt>
                                        </p:tgtEl>
                                      </p:cBhvr>
                                      <p:to x="100000" y="95000"/>
                                    </p:animScale>
                                    <p:animScale>
                                      <p:cBhvr>
                                        <p:cTn id="45" dur="166" decel="50000">
                                          <p:stCondLst>
                                            <p:cond delay="1834"/>
                                          </p:stCondLst>
                                        </p:cTn>
                                        <p:tgtEl>
                                          <p:spTgt spid="5">
                                            <p:txEl>
                                              <p:pRg st="1" end="1"/>
                                            </p:txEl>
                                          </p:spTgt>
                                        </p:tgtEl>
                                      </p:cBhvr>
                                      <p:to x="100000" y="100000"/>
                                    </p:animScale>
                                  </p:childTnLst>
                                </p:cTn>
                              </p:par>
                            </p:childTnLst>
                          </p:cTn>
                        </p:par>
                        <p:par>
                          <p:cTn id="46" fill="hold">
                            <p:stCondLst>
                              <p:cond delay="2000"/>
                            </p:stCondLst>
                            <p:childTnLst>
                              <p:par>
                                <p:cTn id="47" presetID="1" presetClass="mediacall" presetSubtype="0" fill="hold" nodeType="afterEffect">
                                  <p:stCondLst>
                                    <p:cond delay="0"/>
                                  </p:stCondLst>
                                  <p:childTnLst>
                                    <p:cmd type="call" cmd="playFrom(0.0)">
                                      <p:cBhvr>
                                        <p:cTn id="48"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49"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solidFill>
                  <a:schemeClr val="bg1"/>
                </a:solidFill>
                <a:latin typeface="Baskerville Old Face" pitchFamily="18" charset="0"/>
              </a:rPr>
              <a:t>Cotoletta</a:t>
            </a:r>
            <a:r>
              <a:rPr lang="en-US" dirty="0" smtClean="0">
                <a:solidFill>
                  <a:schemeClr val="bg1"/>
                </a:solidFill>
                <a:latin typeface="Baskerville Old Face" pitchFamily="18" charset="0"/>
              </a:rPr>
              <a:t/>
            </a:r>
            <a:br>
              <a:rPr lang="en-US" dirty="0" smtClean="0">
                <a:solidFill>
                  <a:schemeClr val="bg1"/>
                </a:solidFill>
                <a:latin typeface="Baskerville Old Face" pitchFamily="18" charset="0"/>
              </a:rPr>
            </a:br>
            <a:endParaRPr lang="uk-UA" dirty="0">
              <a:solidFill>
                <a:schemeClr val="bg1"/>
              </a:solidFill>
            </a:endParaRPr>
          </a:p>
        </p:txBody>
      </p:sp>
      <p:sp>
        <p:nvSpPr>
          <p:cNvPr id="3" name="Содержимое 2"/>
          <p:cNvSpPr>
            <a:spLocks noGrp="1"/>
          </p:cNvSpPr>
          <p:nvPr>
            <p:ph idx="1"/>
          </p:nvPr>
        </p:nvSpPr>
        <p:spPr>
          <a:xfrm>
            <a:off x="457200" y="1340768"/>
            <a:ext cx="5987008" cy="4785395"/>
          </a:xfrm>
        </p:spPr>
        <p:txBody>
          <a:bodyPr/>
          <a:lstStyle/>
          <a:p>
            <a:r>
              <a:rPr lang="en-US" sz="2000" dirty="0" err="1" smtClean="0">
                <a:solidFill>
                  <a:schemeClr val="bg1"/>
                </a:solidFill>
                <a:latin typeface="Baskerville Old Face" pitchFamily="18" charset="0"/>
              </a:rPr>
              <a:t>Cotoletta</a:t>
            </a:r>
            <a:r>
              <a:rPr lang="en-US" sz="2000" dirty="0" smtClean="0">
                <a:solidFill>
                  <a:schemeClr val="bg1"/>
                </a:solidFill>
                <a:latin typeface="Baskerville Old Face" pitchFamily="18" charset="0"/>
              </a:rPr>
              <a:t> (from Italian: </a:t>
            </a:r>
            <a:r>
              <a:rPr lang="en-US" sz="2000" i="1" dirty="0" err="1" smtClean="0">
                <a:solidFill>
                  <a:schemeClr val="bg1"/>
                </a:solidFill>
                <a:latin typeface="Baskerville Old Face" pitchFamily="18" charset="0"/>
              </a:rPr>
              <a:t>costoletta</a:t>
            </a:r>
            <a:r>
              <a:rPr lang="en-US" sz="2000" dirty="0" smtClean="0">
                <a:solidFill>
                  <a:schemeClr val="bg1"/>
                </a:solidFill>
                <a:latin typeface="Baskerville Old Face" pitchFamily="18" charset="0"/>
              </a:rPr>
              <a:t> = "little rib", because of the rib that remains attached to the meat during and after the cooking) is an Italian word for veal breaded cutlet.</a:t>
            </a:r>
          </a:p>
          <a:p>
            <a:r>
              <a:rPr lang="en-US" sz="2000" i="1" dirty="0" err="1" smtClean="0">
                <a:solidFill>
                  <a:schemeClr val="bg1"/>
                </a:solidFill>
                <a:latin typeface="Baskerville Old Face" pitchFamily="18" charset="0"/>
              </a:rPr>
              <a:t>Cotoletta</a:t>
            </a:r>
            <a:r>
              <a:rPr lang="en-US" sz="2000" i="1" dirty="0" smtClean="0">
                <a:solidFill>
                  <a:schemeClr val="bg1"/>
                </a:solidFill>
                <a:latin typeface="Baskerville Old Face" pitchFamily="18" charset="0"/>
              </a:rPr>
              <a:t> </a:t>
            </a:r>
            <a:r>
              <a:rPr lang="en-US" sz="2000" i="1" dirty="0" err="1" smtClean="0">
                <a:solidFill>
                  <a:schemeClr val="bg1"/>
                </a:solidFill>
                <a:latin typeface="Baskerville Old Face" pitchFamily="18" charset="0"/>
              </a:rPr>
              <a:t>alla</a:t>
            </a:r>
            <a:r>
              <a:rPr lang="en-US" sz="2000" i="1" dirty="0" smtClean="0">
                <a:solidFill>
                  <a:schemeClr val="bg1"/>
                </a:solidFill>
                <a:latin typeface="Baskerville Old Face" pitchFamily="18" charset="0"/>
              </a:rPr>
              <a:t> </a:t>
            </a:r>
            <a:r>
              <a:rPr lang="en-US" sz="2000" i="1" dirty="0" err="1" smtClean="0">
                <a:solidFill>
                  <a:schemeClr val="bg1"/>
                </a:solidFill>
                <a:latin typeface="Baskerville Old Face" pitchFamily="18" charset="0"/>
              </a:rPr>
              <a:t>milanese</a:t>
            </a:r>
            <a:r>
              <a:rPr lang="en-US" sz="2000" i="1" dirty="0" smtClean="0">
                <a:solidFill>
                  <a:schemeClr val="bg1"/>
                </a:solidFill>
                <a:latin typeface="Baskerville Old Face" pitchFamily="18" charset="0"/>
              </a:rPr>
              <a:t> </a:t>
            </a:r>
            <a:r>
              <a:rPr lang="en-US" sz="2000" dirty="0" smtClean="0">
                <a:solidFill>
                  <a:schemeClr val="bg1"/>
                </a:solidFill>
                <a:latin typeface="Baskerville Old Face" pitchFamily="18" charset="0"/>
              </a:rPr>
              <a:t> is a fried cutlet similar to Wiener schnitzel, but cooked "bone-in". It is fried in clarified butter or olive oil and traditionally uses exclusively milk-fed veal.</a:t>
            </a:r>
          </a:p>
          <a:p>
            <a:endParaRPr lang="uk-UA" dirty="0"/>
          </a:p>
        </p:txBody>
      </p:sp>
      <p:pic>
        <p:nvPicPr>
          <p:cNvPr id="4" name="Рисунок 3" descr="409px-Cotoletta_e_patate_al_forno.jpg"/>
          <p:cNvPicPr>
            <a:picLocks noChangeAspect="1"/>
          </p:cNvPicPr>
          <p:nvPr/>
        </p:nvPicPr>
        <p:blipFill>
          <a:blip r:embed="rId2" cstate="print"/>
          <a:stretch>
            <a:fillRect/>
          </a:stretch>
        </p:blipFill>
        <p:spPr>
          <a:xfrm>
            <a:off x="6605993" y="3140968"/>
            <a:ext cx="2538007" cy="3717032"/>
          </a:xfrm>
          <a:prstGeom prst="rect">
            <a:avLst/>
          </a:prstGeom>
        </p:spPr>
      </p:pic>
      <p:pic>
        <p:nvPicPr>
          <p:cNvPr id="5" name="Рисунок 4" descr="images.jpg"/>
          <p:cNvPicPr>
            <a:picLocks noChangeAspect="1"/>
          </p:cNvPicPr>
          <p:nvPr/>
        </p:nvPicPr>
        <p:blipFill>
          <a:blip r:embed="rId3" cstate="print"/>
          <a:stretch>
            <a:fillRect/>
          </a:stretch>
        </p:blipFill>
        <p:spPr>
          <a:xfrm>
            <a:off x="1547664" y="4376921"/>
            <a:ext cx="3672408" cy="2481079"/>
          </a:xfrm>
          <a:prstGeom prst="rect">
            <a:avLst/>
          </a:prstGeom>
        </p:spPr>
      </p:pic>
      <p:pic>
        <p:nvPicPr>
          <p:cNvPr id="6" name="Рисунок 5" descr="images (1).jpg"/>
          <p:cNvPicPr>
            <a:picLocks noChangeAspect="1"/>
          </p:cNvPicPr>
          <p:nvPr/>
        </p:nvPicPr>
        <p:blipFill>
          <a:blip r:embed="rId4" cstate="print"/>
          <a:stretch>
            <a:fillRect/>
          </a:stretch>
        </p:blipFill>
        <p:spPr>
          <a:xfrm>
            <a:off x="6516216" y="980728"/>
            <a:ext cx="2425495" cy="16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20" presetID="30"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800" decel="100000"/>
                                        <p:tgtEl>
                                          <p:spTgt spid="3">
                                            <p:txEl>
                                              <p:pRg st="1" end="1"/>
                                            </p:txEl>
                                          </p:spTgt>
                                        </p:tgtEl>
                                      </p:cBhvr>
                                    </p:animEffect>
                                    <p:anim calcmode="lin" valueType="num">
                                      <p:cBhvr>
                                        <p:cTn id="23"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800" decel="100000"/>
                                        <p:tgtEl>
                                          <p:spTgt spid="6"/>
                                        </p:tgtEl>
                                      </p:cBhvr>
                                    </p:animEffect>
                                    <p:anim calcmode="lin" valueType="num">
                                      <p:cBhvr>
                                        <p:cTn id="33" dur="800" decel="100000" fill="hold"/>
                                        <p:tgtEl>
                                          <p:spTgt spid="6"/>
                                        </p:tgtEl>
                                        <p:attrNameLst>
                                          <p:attrName>style.rotation</p:attrName>
                                        </p:attrNameLst>
                                      </p:cBhvr>
                                      <p:tavLst>
                                        <p:tav tm="0">
                                          <p:val>
                                            <p:fltVal val="-90"/>
                                          </p:val>
                                        </p:tav>
                                        <p:tav tm="100000">
                                          <p:val>
                                            <p:fltVal val="0"/>
                                          </p:val>
                                        </p:tav>
                                      </p:tavLst>
                                    </p:anim>
                                    <p:anim calcmode="lin" valueType="num">
                                      <p:cBhvr>
                                        <p:cTn id="34" dur="800" decel="100000" fill="hold"/>
                                        <p:tgtEl>
                                          <p:spTgt spid="6"/>
                                        </p:tgtEl>
                                        <p:attrNameLst>
                                          <p:attrName>ppt_x</p:attrName>
                                        </p:attrNameLst>
                                      </p:cBhvr>
                                      <p:tavLst>
                                        <p:tav tm="0">
                                          <p:val>
                                            <p:strVal val="#ppt_x+0.4"/>
                                          </p:val>
                                        </p:tav>
                                        <p:tav tm="100000">
                                          <p:val>
                                            <p:strVal val="#ppt_x-0.05"/>
                                          </p:val>
                                        </p:tav>
                                      </p:tavLst>
                                    </p:anim>
                                    <p:anim calcmode="lin" valueType="num">
                                      <p:cBhvr>
                                        <p:cTn id="35" dur="800" decel="100000" fill="hold"/>
                                        <p:tgtEl>
                                          <p:spTgt spid="6"/>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800" decel="100000"/>
                                        <p:tgtEl>
                                          <p:spTgt spid="5"/>
                                        </p:tgtEl>
                                      </p:cBhvr>
                                    </p:animEffect>
                                    <p:anim calcmode="lin" valueType="num">
                                      <p:cBhvr>
                                        <p:cTn id="43" dur="800" decel="100000" fill="hold"/>
                                        <p:tgtEl>
                                          <p:spTgt spid="5"/>
                                        </p:tgtEl>
                                        <p:attrNameLst>
                                          <p:attrName>style.rotation</p:attrName>
                                        </p:attrNameLst>
                                      </p:cBhvr>
                                      <p:tavLst>
                                        <p:tav tm="0">
                                          <p:val>
                                            <p:fltVal val="-90"/>
                                          </p:val>
                                        </p:tav>
                                        <p:tav tm="100000">
                                          <p:val>
                                            <p:fltVal val="0"/>
                                          </p:val>
                                        </p:tav>
                                      </p:tavLst>
                                    </p:anim>
                                    <p:anim calcmode="lin" valueType="num">
                                      <p:cBhvr>
                                        <p:cTn id="44" dur="800" decel="100000" fill="hold"/>
                                        <p:tgtEl>
                                          <p:spTgt spid="5"/>
                                        </p:tgtEl>
                                        <p:attrNameLst>
                                          <p:attrName>ppt_x</p:attrName>
                                        </p:attrNameLst>
                                      </p:cBhvr>
                                      <p:tavLst>
                                        <p:tav tm="0">
                                          <p:val>
                                            <p:strVal val="#ppt_x+0.4"/>
                                          </p:val>
                                        </p:tav>
                                        <p:tav tm="100000">
                                          <p:val>
                                            <p:strVal val="#ppt_x-0.05"/>
                                          </p:val>
                                        </p:tav>
                                      </p:tavLst>
                                    </p:anim>
                                    <p:anim calcmode="lin" valueType="num">
                                      <p:cBhvr>
                                        <p:cTn id="45" dur="800" decel="100000" fill="hold"/>
                                        <p:tgtEl>
                                          <p:spTgt spid="5"/>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800" decel="100000"/>
                                        <p:tgtEl>
                                          <p:spTgt spid="4"/>
                                        </p:tgtEl>
                                      </p:cBhvr>
                                    </p:animEffect>
                                    <p:anim calcmode="lin" valueType="num">
                                      <p:cBhvr>
                                        <p:cTn id="53" dur="800" decel="100000" fill="hold"/>
                                        <p:tgtEl>
                                          <p:spTgt spid="4"/>
                                        </p:tgtEl>
                                        <p:attrNameLst>
                                          <p:attrName>style.rotation</p:attrName>
                                        </p:attrNameLst>
                                      </p:cBhvr>
                                      <p:tavLst>
                                        <p:tav tm="0">
                                          <p:val>
                                            <p:fltVal val="-90"/>
                                          </p:val>
                                        </p:tav>
                                        <p:tav tm="100000">
                                          <p:val>
                                            <p:fltVal val="0"/>
                                          </p:val>
                                        </p:tav>
                                      </p:tavLst>
                                    </p:anim>
                                    <p:anim calcmode="lin" valueType="num">
                                      <p:cBhvr>
                                        <p:cTn id="54" dur="800" decel="100000" fill="hold"/>
                                        <p:tgtEl>
                                          <p:spTgt spid="4"/>
                                        </p:tgtEl>
                                        <p:attrNameLst>
                                          <p:attrName>ppt_x</p:attrName>
                                        </p:attrNameLst>
                                      </p:cBhvr>
                                      <p:tavLst>
                                        <p:tav tm="0">
                                          <p:val>
                                            <p:strVal val="#ppt_x+0.4"/>
                                          </p:val>
                                        </p:tav>
                                        <p:tav tm="100000">
                                          <p:val>
                                            <p:strVal val="#ppt_x-0.05"/>
                                          </p:val>
                                        </p:tav>
                                      </p:tavLst>
                                    </p:anim>
                                    <p:anim calcmode="lin" valueType="num">
                                      <p:cBhvr>
                                        <p:cTn id="55" dur="800" decel="100000" fill="hold"/>
                                        <p:tgtEl>
                                          <p:spTgt spid="4"/>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solidFill>
                  <a:schemeClr val="bg1"/>
                </a:solidFill>
                <a:latin typeface="Baskerville Old Face" pitchFamily="18" charset="0"/>
              </a:rPr>
              <a:t>Crostino</a:t>
            </a:r>
            <a:r>
              <a:rPr lang="en-US" dirty="0" smtClean="0">
                <a:latin typeface="Baskerville Old Face" pitchFamily="18" charset="0"/>
              </a:rPr>
              <a:t/>
            </a:r>
            <a:br>
              <a:rPr lang="en-US" dirty="0" smtClean="0">
                <a:latin typeface="Baskerville Old Face" pitchFamily="18" charset="0"/>
              </a:rPr>
            </a:br>
            <a:endParaRPr lang="uk-UA" dirty="0"/>
          </a:p>
        </p:txBody>
      </p:sp>
      <p:sp>
        <p:nvSpPr>
          <p:cNvPr id="3" name="Содержимое 2"/>
          <p:cNvSpPr>
            <a:spLocks noGrp="1"/>
          </p:cNvSpPr>
          <p:nvPr>
            <p:ph idx="1"/>
          </p:nvPr>
        </p:nvSpPr>
        <p:spPr>
          <a:xfrm>
            <a:off x="467544" y="1052736"/>
            <a:ext cx="8229600" cy="4525963"/>
          </a:xfrm>
        </p:spPr>
        <p:txBody>
          <a:bodyPr/>
          <a:lstStyle/>
          <a:p>
            <a:r>
              <a:rPr lang="en-US" sz="1800" b="1" dirty="0" err="1" smtClean="0">
                <a:solidFill>
                  <a:schemeClr val="bg1"/>
                </a:solidFill>
                <a:latin typeface="Baskerville Old Face" pitchFamily="18" charset="0"/>
              </a:rPr>
              <a:t>Crostino</a:t>
            </a:r>
            <a:r>
              <a:rPr lang="en-US" sz="1800" dirty="0" smtClean="0">
                <a:solidFill>
                  <a:schemeClr val="bg1"/>
                </a:solidFill>
                <a:latin typeface="Baskerville Old Face" pitchFamily="18" charset="0"/>
              </a:rPr>
              <a:t> (meaning "little toast" in Italian) is an Italian appetizer consisting of a small slice of grilled or toasted bread and toppings. The toppings may include a variety of different </a:t>
            </a:r>
            <a:r>
              <a:rPr lang="en-US" sz="1800" dirty="0" err="1" smtClean="0">
                <a:solidFill>
                  <a:schemeClr val="bg1"/>
                </a:solidFill>
                <a:latin typeface="Baskerville Old Face" pitchFamily="18" charset="0"/>
              </a:rPr>
              <a:t>cheeses,meats</a:t>
            </a:r>
            <a:r>
              <a:rPr lang="en-US" sz="1800" dirty="0" smtClean="0">
                <a:solidFill>
                  <a:schemeClr val="bg1"/>
                </a:solidFill>
                <a:latin typeface="Baskerville Old Face" pitchFamily="18" charset="0"/>
              </a:rPr>
              <a:t>, and vegetables, or may be presented more simply with a brush of olive oil and herbs or a sauce. </a:t>
            </a:r>
            <a:r>
              <a:rPr lang="en-US" sz="1800" dirty="0" err="1" smtClean="0">
                <a:solidFill>
                  <a:schemeClr val="bg1"/>
                </a:solidFill>
                <a:latin typeface="Baskerville Old Face" pitchFamily="18" charset="0"/>
              </a:rPr>
              <a:t>Crostini</a:t>
            </a:r>
            <a:r>
              <a:rPr lang="en-US" sz="1800" dirty="0" smtClean="0">
                <a:solidFill>
                  <a:schemeClr val="bg1"/>
                </a:solidFill>
                <a:latin typeface="Baskerville Old Face" pitchFamily="18" charset="0"/>
              </a:rPr>
              <a:t> are typically made using Italian </a:t>
            </a:r>
            <a:r>
              <a:rPr lang="en-US" sz="1800" dirty="0" err="1" smtClean="0">
                <a:solidFill>
                  <a:schemeClr val="bg1"/>
                </a:solidFill>
                <a:latin typeface="Baskerville Old Face" pitchFamily="18" charset="0"/>
              </a:rPr>
              <a:t>ciabattas</a:t>
            </a:r>
            <a:r>
              <a:rPr lang="en-US" sz="1800" dirty="0" smtClean="0">
                <a:solidFill>
                  <a:schemeClr val="bg1"/>
                </a:solidFill>
                <a:latin typeface="Baskerville Old Face" pitchFamily="18" charset="0"/>
              </a:rPr>
              <a:t> and are often served with wine.</a:t>
            </a:r>
          </a:p>
          <a:p>
            <a:endParaRPr lang="uk-UA" dirty="0"/>
          </a:p>
        </p:txBody>
      </p:sp>
      <p:pic>
        <p:nvPicPr>
          <p:cNvPr id="4" name="Рисунок 3" descr="crostino.jpg"/>
          <p:cNvPicPr>
            <a:picLocks noChangeAspect="1"/>
          </p:cNvPicPr>
          <p:nvPr/>
        </p:nvPicPr>
        <p:blipFill>
          <a:blip r:embed="rId2" cstate="print"/>
          <a:stretch>
            <a:fillRect/>
          </a:stretch>
        </p:blipFill>
        <p:spPr>
          <a:xfrm>
            <a:off x="6228184" y="4347904"/>
            <a:ext cx="2915816" cy="1822385"/>
          </a:xfrm>
          <a:prstGeom prst="rect">
            <a:avLst/>
          </a:prstGeom>
          <a:ln>
            <a:noFill/>
          </a:ln>
          <a:effectLst>
            <a:softEdge rad="112500"/>
          </a:effectLst>
        </p:spPr>
      </p:pic>
      <p:pic>
        <p:nvPicPr>
          <p:cNvPr id="5" name="Рисунок 4" descr="800px-Crostini_by_Charles_Haynes.jpg"/>
          <p:cNvPicPr>
            <a:picLocks noChangeAspect="1"/>
          </p:cNvPicPr>
          <p:nvPr/>
        </p:nvPicPr>
        <p:blipFill>
          <a:blip r:embed="rId3" cstate="print"/>
          <a:stretch>
            <a:fillRect/>
          </a:stretch>
        </p:blipFill>
        <p:spPr>
          <a:xfrm>
            <a:off x="0" y="4117254"/>
            <a:ext cx="3203848" cy="2134564"/>
          </a:xfrm>
          <a:prstGeom prst="rect">
            <a:avLst/>
          </a:prstGeom>
          <a:ln>
            <a:noFill/>
          </a:ln>
          <a:effectLst>
            <a:softEdge rad="112500"/>
          </a:effectLst>
        </p:spPr>
      </p:pic>
      <p:pic>
        <p:nvPicPr>
          <p:cNvPr id="6" name="Рисунок 5" descr="foto (12).JPG"/>
          <p:cNvPicPr>
            <a:picLocks noChangeAspect="1"/>
          </p:cNvPicPr>
          <p:nvPr/>
        </p:nvPicPr>
        <p:blipFill>
          <a:blip r:embed="rId4" cstate="print"/>
          <a:stretch>
            <a:fillRect/>
          </a:stretch>
        </p:blipFill>
        <p:spPr>
          <a:xfrm>
            <a:off x="1115616" y="2636912"/>
            <a:ext cx="2304256" cy="14685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images.jpg"/>
          <p:cNvPicPr>
            <a:picLocks noChangeAspect="1"/>
          </p:cNvPicPr>
          <p:nvPr/>
        </p:nvPicPr>
        <p:blipFill>
          <a:blip r:embed="rId5" cstate="print"/>
          <a:stretch>
            <a:fillRect/>
          </a:stretch>
        </p:blipFill>
        <p:spPr>
          <a:xfrm>
            <a:off x="6300192" y="2348880"/>
            <a:ext cx="2511166" cy="16710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Рисунок 7" descr="завантаження.jpg"/>
          <p:cNvPicPr>
            <a:picLocks noChangeAspect="1"/>
          </p:cNvPicPr>
          <p:nvPr/>
        </p:nvPicPr>
        <p:blipFill>
          <a:blip r:embed="rId6" cstate="print"/>
          <a:stretch>
            <a:fillRect/>
          </a:stretch>
        </p:blipFill>
        <p:spPr>
          <a:xfrm>
            <a:off x="3491880" y="3789040"/>
            <a:ext cx="2664296" cy="266429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0.70"/>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strVal val="#ppt_w*0.70"/>
                                          </p:val>
                                        </p:tav>
                                        <p:tav tm="100000">
                                          <p:val>
                                            <p:strVal val="#ppt_w"/>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animEffect transition="in" filter="fade">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Chicken Cacciatore.jpg"/>
          <p:cNvPicPr>
            <a:picLocks noChangeAspect="1"/>
          </p:cNvPicPr>
          <p:nvPr/>
        </p:nvPicPr>
        <p:blipFill>
          <a:blip r:embed="rId2" cstate="print"/>
          <a:stretch>
            <a:fillRect/>
          </a:stretch>
        </p:blipFill>
        <p:spPr>
          <a:xfrm>
            <a:off x="0" y="-243408"/>
            <a:ext cx="9090148" cy="7101408"/>
          </a:xfrm>
          <a:prstGeom prst="rect">
            <a:avLst/>
          </a:prstGeom>
        </p:spPr>
      </p:pic>
      <p:sp>
        <p:nvSpPr>
          <p:cNvPr id="2" name="Заголовок 1"/>
          <p:cNvSpPr>
            <a:spLocks noGrp="1"/>
          </p:cNvSpPr>
          <p:nvPr>
            <p:ph type="title"/>
          </p:nvPr>
        </p:nvSpPr>
        <p:spPr/>
        <p:txBody>
          <a:bodyPr/>
          <a:lstStyle/>
          <a:p>
            <a:r>
              <a:rPr lang="en-US" dirty="0" smtClean="0">
                <a:solidFill>
                  <a:schemeClr val="tx1"/>
                </a:solidFill>
                <a:latin typeface="Baskerville Old Face" pitchFamily="18" charset="0"/>
              </a:rPr>
              <a:t>Cacciatore</a:t>
            </a:r>
            <a:br>
              <a:rPr lang="en-US" dirty="0" smtClean="0">
                <a:solidFill>
                  <a:schemeClr val="tx1"/>
                </a:solidFill>
                <a:latin typeface="Baskerville Old Face" pitchFamily="18" charset="0"/>
              </a:rPr>
            </a:br>
            <a:r>
              <a:rPr lang="en-US" dirty="0" smtClean="0">
                <a:solidFill>
                  <a:schemeClr val="tx1"/>
                </a:solidFill>
                <a:latin typeface="Baskerville Old Face" pitchFamily="18" charset="0"/>
              </a:rPr>
              <a:t/>
            </a:r>
            <a:br>
              <a:rPr lang="en-US" dirty="0" smtClean="0">
                <a:solidFill>
                  <a:schemeClr val="tx1"/>
                </a:solidFill>
                <a:latin typeface="Baskerville Old Face" pitchFamily="18" charset="0"/>
              </a:rPr>
            </a:br>
            <a:endParaRPr lang="uk-UA" dirty="0">
              <a:solidFill>
                <a:schemeClr val="tx1"/>
              </a:solidFill>
            </a:endParaRPr>
          </a:p>
        </p:txBody>
      </p:sp>
      <p:sp>
        <p:nvSpPr>
          <p:cNvPr id="4" name="Прямоугольник 3"/>
          <p:cNvSpPr/>
          <p:nvPr/>
        </p:nvSpPr>
        <p:spPr>
          <a:xfrm>
            <a:off x="395536" y="908720"/>
            <a:ext cx="8568952" cy="4031873"/>
          </a:xfrm>
          <a:prstGeom prst="rect">
            <a:avLst/>
          </a:prstGeom>
        </p:spPr>
        <p:txBody>
          <a:bodyPr wrap="square">
            <a:spAutoFit/>
          </a:bodyPr>
          <a:lstStyle/>
          <a:p>
            <a:r>
              <a:rPr lang="en-US" sz="3200" dirty="0" smtClean="0">
                <a:latin typeface="Baskerville Old Face" pitchFamily="18" charset="0"/>
              </a:rPr>
              <a:t>Cacciatore  means "hunter" in Italian. In cuisine, </a:t>
            </a:r>
            <a:r>
              <a:rPr lang="en-US" sz="3200" i="1" dirty="0" err="1" smtClean="0">
                <a:latin typeface="Baskerville Old Face" pitchFamily="18" charset="0"/>
              </a:rPr>
              <a:t>alla</a:t>
            </a:r>
            <a:r>
              <a:rPr lang="en-US" sz="3200" i="1" dirty="0" smtClean="0">
                <a:latin typeface="Baskerville Old Face" pitchFamily="18" charset="0"/>
              </a:rPr>
              <a:t> </a:t>
            </a:r>
            <a:r>
              <a:rPr lang="en-US" sz="3200" i="1" dirty="0" err="1" smtClean="0">
                <a:latin typeface="Baskerville Old Face" pitchFamily="18" charset="0"/>
              </a:rPr>
              <a:t>cacciatora</a:t>
            </a:r>
            <a:r>
              <a:rPr lang="en-US" sz="3200" dirty="0" smtClean="0">
                <a:latin typeface="Baskerville Old Face" pitchFamily="18" charset="0"/>
              </a:rPr>
              <a:t> refers to a meal prepared "hunter-style" with tomatoes, onions, herbs, often bell pepper, and sometimes wine. </a:t>
            </a:r>
            <a:r>
              <a:rPr lang="en-US" sz="3200" i="1" dirty="0" smtClean="0">
                <a:latin typeface="Baskerville Old Face" pitchFamily="18" charset="0"/>
              </a:rPr>
              <a:t>Cacciatore</a:t>
            </a:r>
            <a:r>
              <a:rPr lang="en-US" sz="3200" dirty="0" smtClean="0">
                <a:latin typeface="Baskerville Old Face" pitchFamily="18" charset="0"/>
              </a:rPr>
              <a:t> is popularly made with braised chicken (</a:t>
            </a:r>
            <a:r>
              <a:rPr lang="en-US" sz="3200" i="1" dirty="0" err="1" smtClean="0">
                <a:latin typeface="Baskerville Old Face" pitchFamily="18" charset="0"/>
              </a:rPr>
              <a:t>pollo</a:t>
            </a:r>
            <a:r>
              <a:rPr lang="en-US" sz="3200" i="1" dirty="0" smtClean="0">
                <a:latin typeface="Baskerville Old Face" pitchFamily="18" charset="0"/>
              </a:rPr>
              <a:t> </a:t>
            </a:r>
            <a:r>
              <a:rPr lang="en-US" sz="3200" i="1" dirty="0" err="1" smtClean="0">
                <a:latin typeface="Baskerville Old Face" pitchFamily="18" charset="0"/>
              </a:rPr>
              <a:t>alla</a:t>
            </a:r>
            <a:r>
              <a:rPr lang="en-US" sz="3200" i="1" dirty="0" smtClean="0">
                <a:latin typeface="Baskerville Old Face" pitchFamily="18" charset="0"/>
              </a:rPr>
              <a:t> </a:t>
            </a:r>
            <a:r>
              <a:rPr lang="en-US" sz="3200" i="1" dirty="0" err="1" smtClean="0">
                <a:latin typeface="Baskerville Old Face" pitchFamily="18" charset="0"/>
              </a:rPr>
              <a:t>cacciatora</a:t>
            </a:r>
            <a:r>
              <a:rPr lang="en-US" sz="3200" dirty="0" smtClean="0">
                <a:latin typeface="Baskerville Old Face" pitchFamily="18" charset="0"/>
              </a:rPr>
              <a:t>) </a:t>
            </a:r>
            <a:r>
              <a:rPr lang="en-US" sz="3200" dirty="0" err="1" smtClean="0">
                <a:latin typeface="Baskerville Old Face" pitchFamily="18" charset="0"/>
              </a:rPr>
              <a:t>orrabbit</a:t>
            </a:r>
            <a:r>
              <a:rPr lang="en-US" sz="3200" dirty="0" smtClean="0">
                <a:latin typeface="Baskerville Old Face" pitchFamily="18" charset="0"/>
              </a:rPr>
              <a:t> (</a:t>
            </a:r>
            <a:r>
              <a:rPr lang="en-US" sz="3200" i="1" dirty="0" err="1" smtClean="0">
                <a:latin typeface="Baskerville Old Face" pitchFamily="18" charset="0"/>
              </a:rPr>
              <a:t>coniglio</a:t>
            </a:r>
            <a:r>
              <a:rPr lang="en-US" sz="3200" i="1" dirty="0" smtClean="0">
                <a:latin typeface="Baskerville Old Face" pitchFamily="18" charset="0"/>
              </a:rPr>
              <a:t> </a:t>
            </a:r>
            <a:r>
              <a:rPr lang="en-US" sz="3200" i="1" dirty="0" err="1" smtClean="0">
                <a:latin typeface="Baskerville Old Face" pitchFamily="18" charset="0"/>
              </a:rPr>
              <a:t>alla</a:t>
            </a:r>
            <a:r>
              <a:rPr lang="en-US" sz="3200" i="1" dirty="0" smtClean="0">
                <a:latin typeface="Baskerville Old Face" pitchFamily="18" charset="0"/>
              </a:rPr>
              <a:t> </a:t>
            </a:r>
            <a:r>
              <a:rPr lang="en-US" sz="3200" i="1" dirty="0" err="1" smtClean="0">
                <a:latin typeface="Baskerville Old Face" pitchFamily="18" charset="0"/>
              </a:rPr>
              <a:t>cacciatora</a:t>
            </a:r>
            <a:r>
              <a:rPr lang="en-US" sz="3200" dirty="0" smtClean="0">
                <a:latin typeface="Baskerville Old Face" pitchFamily="18" charset="0"/>
              </a:rPr>
              <a:t>). The </a:t>
            </a:r>
            <a:r>
              <a:rPr lang="en-US" sz="3200" i="1" dirty="0" err="1" smtClean="0">
                <a:latin typeface="Baskerville Old Face" pitchFamily="18" charset="0"/>
              </a:rPr>
              <a:t>salamino</a:t>
            </a:r>
            <a:r>
              <a:rPr lang="en-US" sz="3200" i="1" dirty="0" smtClean="0">
                <a:latin typeface="Baskerville Old Face" pitchFamily="18" charset="0"/>
              </a:rPr>
              <a:t> cacciatore</a:t>
            </a:r>
            <a:r>
              <a:rPr lang="en-US" sz="3200" dirty="0" smtClean="0">
                <a:latin typeface="Baskerville Old Face" pitchFamily="18" charset="0"/>
              </a:rPr>
              <a:t> is also a small salami, popular amongst Italians</a:t>
            </a:r>
            <a:r>
              <a:rPr lang="en-US" sz="3200" dirty="0" smtClean="0"/>
              <a:t>.</a:t>
            </a:r>
            <a:endParaRPr lang="uk-UA" sz="3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Scale>
                                      <p:cBhvr>
                                        <p:cTn id="7"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0" end="0"/>
                                            </p:txEl>
                                          </p:spTgt>
                                        </p:tgtEl>
                                        <p:attrNameLst>
                                          <p:attrName>ppt_x</p:attrName>
                                          <p:attrName>ppt_y</p:attrName>
                                        </p:attrNameLst>
                                      </p:cBhvr>
                                    </p:animMotion>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G_0835.JPG"/>
          <p:cNvPicPr>
            <a:picLocks noChangeAspect="1"/>
          </p:cNvPicPr>
          <p:nvPr/>
        </p:nvPicPr>
        <p:blipFill>
          <a:blip r:embed="rId2" cstate="print"/>
          <a:stretch>
            <a:fillRect/>
          </a:stretch>
        </p:blipFill>
        <p:spPr>
          <a:xfrm>
            <a:off x="0" y="0"/>
            <a:ext cx="9642828" cy="6858000"/>
          </a:xfrm>
          <a:prstGeom prst="rect">
            <a:avLst/>
          </a:prstGeom>
        </p:spPr>
      </p:pic>
      <p:sp>
        <p:nvSpPr>
          <p:cNvPr id="2" name="Заголовок 1"/>
          <p:cNvSpPr>
            <a:spLocks noGrp="1"/>
          </p:cNvSpPr>
          <p:nvPr>
            <p:ph type="title"/>
          </p:nvPr>
        </p:nvSpPr>
        <p:spPr/>
        <p:txBody>
          <a:bodyPr/>
          <a:lstStyle/>
          <a:p>
            <a:r>
              <a:rPr lang="en-US" b="1" dirty="0" smtClean="0">
                <a:solidFill>
                  <a:schemeClr val="bg1"/>
                </a:solidFill>
              </a:rPr>
              <a:t>         </a:t>
            </a:r>
            <a:r>
              <a:rPr lang="en-US" b="1" dirty="0" smtClean="0">
                <a:solidFill>
                  <a:schemeClr val="bg1"/>
                </a:solidFill>
                <a:latin typeface="Baskerville Old Face" pitchFamily="18" charset="0"/>
              </a:rPr>
              <a:t>Carpaccio</a:t>
            </a:r>
            <a:endParaRPr lang="uk-UA" dirty="0"/>
          </a:p>
        </p:txBody>
      </p:sp>
      <p:sp>
        <p:nvSpPr>
          <p:cNvPr id="3" name="Содержимое 2"/>
          <p:cNvSpPr>
            <a:spLocks noGrp="1"/>
          </p:cNvSpPr>
          <p:nvPr>
            <p:ph idx="1"/>
          </p:nvPr>
        </p:nvSpPr>
        <p:spPr/>
        <p:txBody>
          <a:bodyPr/>
          <a:lstStyle/>
          <a:p>
            <a:pPr algn="ctr"/>
            <a:r>
              <a:rPr lang="en-US" sz="2400" b="1" dirty="0" smtClean="0">
                <a:solidFill>
                  <a:schemeClr val="bg1"/>
                </a:solidFill>
              </a:rPr>
              <a:t>    </a:t>
            </a:r>
          </a:p>
          <a:p>
            <a:pPr algn="ctr"/>
            <a:r>
              <a:rPr lang="en-US" sz="2800" b="1" dirty="0" smtClean="0">
                <a:solidFill>
                  <a:schemeClr val="bg1"/>
                </a:solidFill>
                <a:latin typeface="Baskerville Old Face" pitchFamily="18" charset="0"/>
              </a:rPr>
              <a:t>Carpaccio</a:t>
            </a:r>
            <a:r>
              <a:rPr lang="en-US" sz="2800" dirty="0" smtClean="0">
                <a:solidFill>
                  <a:schemeClr val="bg1"/>
                </a:solidFill>
                <a:latin typeface="Baskerville Old Face" pitchFamily="18" charset="0"/>
              </a:rPr>
              <a:t>  is a dish of raw meat or fish (such    as beef, veal, venison, salmon or tuna), thinly sliced or    pounded thin and served mainly as an appetizer</a:t>
            </a:r>
            <a:r>
              <a:rPr lang="en-US" sz="2800" dirty="0" smtClean="0">
                <a:solidFill>
                  <a:schemeClr val="bg1"/>
                </a:solidFill>
              </a:rPr>
              <a:t>.</a:t>
            </a:r>
            <a:endParaRPr lang="uk-UA" sz="2800" dirty="0">
              <a:solidFill>
                <a:schemeClr val="bg1"/>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frittata close up- simple living and eating.jpg"/>
          <p:cNvPicPr>
            <a:picLocks noChangeAspect="1"/>
          </p:cNvPicPr>
          <p:nvPr/>
        </p:nvPicPr>
        <p:blipFill>
          <a:blip r:embed="rId2" cstate="print"/>
          <a:stretch>
            <a:fillRect/>
          </a:stretch>
        </p:blipFill>
        <p:spPr>
          <a:xfrm>
            <a:off x="4546307" y="3789040"/>
            <a:ext cx="4597693" cy="3068960"/>
          </a:xfrm>
          <a:prstGeom prst="rect">
            <a:avLst/>
          </a:prstGeom>
        </p:spPr>
      </p:pic>
      <p:sp>
        <p:nvSpPr>
          <p:cNvPr id="2" name="Заголовок 1"/>
          <p:cNvSpPr>
            <a:spLocks noGrp="1"/>
          </p:cNvSpPr>
          <p:nvPr>
            <p:ph type="title"/>
          </p:nvPr>
        </p:nvSpPr>
        <p:spPr/>
        <p:txBody>
          <a:bodyPr/>
          <a:lstStyle/>
          <a:p>
            <a:r>
              <a:rPr lang="en-US" dirty="0" smtClean="0">
                <a:solidFill>
                  <a:schemeClr val="bg1"/>
                </a:solidFill>
                <a:latin typeface="Baskerville Old Face" pitchFamily="18" charset="0"/>
              </a:rPr>
              <a:t>Frittata</a:t>
            </a:r>
            <a:r>
              <a:rPr lang="en-US" dirty="0" smtClean="0">
                <a:solidFill>
                  <a:schemeClr val="bg1"/>
                </a:solidFill>
              </a:rPr>
              <a:t/>
            </a:r>
            <a:br>
              <a:rPr lang="en-US" dirty="0" smtClean="0">
                <a:solidFill>
                  <a:schemeClr val="bg1"/>
                </a:solidFill>
              </a:rPr>
            </a:br>
            <a:endParaRPr lang="uk-UA" dirty="0">
              <a:solidFill>
                <a:schemeClr val="bg1"/>
              </a:solidFill>
            </a:endParaRPr>
          </a:p>
        </p:txBody>
      </p:sp>
      <p:sp>
        <p:nvSpPr>
          <p:cNvPr id="3" name="Содержимое 2"/>
          <p:cNvSpPr>
            <a:spLocks noGrp="1"/>
          </p:cNvSpPr>
          <p:nvPr>
            <p:ph idx="1"/>
          </p:nvPr>
        </p:nvSpPr>
        <p:spPr>
          <a:xfrm>
            <a:off x="323528" y="836712"/>
            <a:ext cx="5400600" cy="4525963"/>
          </a:xfrm>
        </p:spPr>
        <p:txBody>
          <a:bodyPr/>
          <a:lstStyle/>
          <a:p>
            <a:r>
              <a:rPr lang="en-US" dirty="0" smtClean="0">
                <a:solidFill>
                  <a:schemeClr val="bg1"/>
                </a:solidFill>
                <a:latin typeface="Baskerville Old Face" pitchFamily="18" charset="0"/>
              </a:rPr>
              <a:t>Frittata is an egg-based Italian dish similar to an </a:t>
            </a:r>
            <a:r>
              <a:rPr lang="en-US" dirty="0" err="1" smtClean="0">
                <a:solidFill>
                  <a:schemeClr val="bg1"/>
                </a:solidFill>
                <a:latin typeface="Baskerville Old Face" pitchFamily="18" charset="0"/>
              </a:rPr>
              <a:t>omelette</a:t>
            </a:r>
            <a:r>
              <a:rPr lang="en-US" dirty="0" smtClean="0">
                <a:solidFill>
                  <a:schemeClr val="bg1"/>
                </a:solidFill>
                <a:latin typeface="Baskerville Old Face" pitchFamily="18" charset="0"/>
              </a:rPr>
              <a:t> or </a:t>
            </a:r>
            <a:r>
              <a:rPr lang="en-US" dirty="0" err="1" smtClean="0">
                <a:solidFill>
                  <a:schemeClr val="bg1"/>
                </a:solidFill>
                <a:latin typeface="Baskerville Old Face" pitchFamily="18" charset="0"/>
              </a:rPr>
              <a:t>crustless</a:t>
            </a:r>
            <a:r>
              <a:rPr lang="en-US" dirty="0" smtClean="0">
                <a:solidFill>
                  <a:schemeClr val="bg1"/>
                </a:solidFill>
                <a:latin typeface="Baskerville Old Face" pitchFamily="18" charset="0"/>
              </a:rPr>
              <a:t> quiche, enriched with additional ingredients such as meats, cheeses, vegetables or pasta.</a:t>
            </a:r>
            <a:endParaRPr lang="uk-UA" dirty="0">
              <a:solidFill>
                <a:schemeClr val="bg1"/>
              </a:solidFill>
            </a:endParaRPr>
          </a:p>
        </p:txBody>
      </p:sp>
      <p:pic>
        <p:nvPicPr>
          <p:cNvPr id="9" name="Рисунок 8" descr="images (2).jpg"/>
          <p:cNvPicPr>
            <a:picLocks noChangeAspect="1"/>
          </p:cNvPicPr>
          <p:nvPr/>
        </p:nvPicPr>
        <p:blipFill>
          <a:blip r:embed="rId3" cstate="print"/>
          <a:stretch>
            <a:fillRect/>
          </a:stretch>
        </p:blipFill>
        <p:spPr>
          <a:xfrm>
            <a:off x="971600" y="4437112"/>
            <a:ext cx="2904254" cy="1916832"/>
          </a:xfrm>
          <a:prstGeom prst="rect">
            <a:avLst/>
          </a:prstGeom>
        </p:spPr>
      </p:pic>
      <p:pic>
        <p:nvPicPr>
          <p:cNvPr id="10" name="Рисунок 9" descr="images.jpg"/>
          <p:cNvPicPr>
            <a:picLocks noChangeAspect="1"/>
          </p:cNvPicPr>
          <p:nvPr/>
        </p:nvPicPr>
        <p:blipFill>
          <a:blip r:embed="rId4" cstate="print"/>
          <a:stretch>
            <a:fillRect/>
          </a:stretch>
        </p:blipFill>
        <p:spPr>
          <a:xfrm>
            <a:off x="5742513" y="1052736"/>
            <a:ext cx="3113455" cy="18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solidFill>
                  <a:schemeClr val="bg1"/>
                </a:solidFill>
                <a:latin typeface="Baskerville Old Face" pitchFamily="18" charset="0"/>
              </a:rPr>
              <a:t>Insalata</a:t>
            </a:r>
            <a:r>
              <a:rPr lang="en-US" dirty="0" smtClean="0">
                <a:solidFill>
                  <a:schemeClr val="bg1"/>
                </a:solidFill>
                <a:latin typeface="Baskerville Old Face" pitchFamily="18" charset="0"/>
              </a:rPr>
              <a:t> </a:t>
            </a:r>
            <a:r>
              <a:rPr lang="en-US" dirty="0" err="1" smtClean="0">
                <a:solidFill>
                  <a:schemeClr val="bg1"/>
                </a:solidFill>
                <a:latin typeface="Baskerville Old Face" pitchFamily="18" charset="0"/>
              </a:rPr>
              <a:t>Caprese</a:t>
            </a:r>
            <a:r>
              <a:rPr lang="en-US" dirty="0" smtClean="0">
                <a:latin typeface="Baskerville Old Face" pitchFamily="18" charset="0"/>
              </a:rPr>
              <a:t/>
            </a:r>
            <a:br>
              <a:rPr lang="en-US" dirty="0" smtClean="0">
                <a:latin typeface="Baskerville Old Face" pitchFamily="18" charset="0"/>
              </a:rPr>
            </a:br>
            <a:endParaRPr lang="uk-UA" dirty="0"/>
          </a:p>
        </p:txBody>
      </p:sp>
      <p:sp>
        <p:nvSpPr>
          <p:cNvPr id="3" name="Содержимое 2"/>
          <p:cNvSpPr>
            <a:spLocks noGrp="1"/>
          </p:cNvSpPr>
          <p:nvPr>
            <p:ph idx="1"/>
          </p:nvPr>
        </p:nvSpPr>
        <p:spPr>
          <a:xfrm>
            <a:off x="4788024" y="1052736"/>
            <a:ext cx="3898776" cy="5073427"/>
          </a:xfrm>
        </p:spPr>
        <p:txBody>
          <a:bodyPr/>
          <a:lstStyle/>
          <a:p>
            <a:r>
              <a:rPr lang="en-US" sz="2400" dirty="0" err="1" smtClean="0">
                <a:solidFill>
                  <a:schemeClr val="bg1"/>
                </a:solidFill>
                <a:latin typeface="Baskerville Old Face" pitchFamily="18" charset="0"/>
              </a:rPr>
              <a:t>Insalata</a:t>
            </a:r>
            <a:r>
              <a:rPr lang="en-US" sz="2400" dirty="0" smtClean="0">
                <a:solidFill>
                  <a:schemeClr val="bg1"/>
                </a:solidFill>
                <a:latin typeface="Baskerville Old Face" pitchFamily="18" charset="0"/>
              </a:rPr>
              <a:t> </a:t>
            </a:r>
            <a:r>
              <a:rPr lang="en-US" sz="2400" dirty="0" err="1" smtClean="0">
                <a:solidFill>
                  <a:schemeClr val="bg1"/>
                </a:solidFill>
                <a:latin typeface="Baskerville Old Face" pitchFamily="18" charset="0"/>
              </a:rPr>
              <a:t>Caprese</a:t>
            </a:r>
            <a:r>
              <a:rPr lang="en-US" sz="2400" dirty="0" smtClean="0">
                <a:solidFill>
                  <a:schemeClr val="bg1"/>
                </a:solidFill>
                <a:latin typeface="Baskerville Old Face" pitchFamily="18" charset="0"/>
              </a:rPr>
              <a:t> is a simple salad, made of sliced fresh mozzarella, tomatoes and basil, seasoned with salt, and olive oil. In Italy, unlike most salads, it is usually served as an </a:t>
            </a:r>
            <a:r>
              <a:rPr lang="en-US" sz="2400" i="1" dirty="0" smtClean="0">
                <a:solidFill>
                  <a:schemeClr val="bg1"/>
                </a:solidFill>
                <a:latin typeface="Baskerville Old Face" pitchFamily="18" charset="0"/>
              </a:rPr>
              <a:t>antipasto</a:t>
            </a:r>
            <a:r>
              <a:rPr lang="en-US" sz="2400" dirty="0" smtClean="0">
                <a:solidFill>
                  <a:schemeClr val="bg1"/>
                </a:solidFill>
                <a:latin typeface="Baskerville Old Face" pitchFamily="18" charset="0"/>
              </a:rPr>
              <a:t> (starter), not a </a:t>
            </a:r>
            <a:r>
              <a:rPr lang="en-US" sz="2400" i="1" dirty="0" err="1" smtClean="0">
                <a:solidFill>
                  <a:schemeClr val="bg1"/>
                </a:solidFill>
                <a:latin typeface="Baskerville Old Face" pitchFamily="18" charset="0"/>
              </a:rPr>
              <a:t>contorno</a:t>
            </a:r>
            <a:r>
              <a:rPr lang="en-US" sz="2400" dirty="0" smtClean="0">
                <a:solidFill>
                  <a:schemeClr val="bg1"/>
                </a:solidFill>
                <a:latin typeface="Baskerville Old Face" pitchFamily="18" charset="0"/>
              </a:rPr>
              <a:t> (side dish).</a:t>
            </a:r>
            <a:endParaRPr lang="uk-UA" sz="2400" dirty="0">
              <a:solidFill>
                <a:schemeClr val="bg1"/>
              </a:solidFill>
            </a:endParaRPr>
          </a:p>
        </p:txBody>
      </p:sp>
      <p:pic>
        <p:nvPicPr>
          <p:cNvPr id="4" name="Рисунок 3" descr="images.jpg"/>
          <p:cNvPicPr>
            <a:picLocks noChangeAspect="1"/>
          </p:cNvPicPr>
          <p:nvPr/>
        </p:nvPicPr>
        <p:blipFill>
          <a:blip r:embed="rId2" cstate="print"/>
          <a:stretch>
            <a:fillRect/>
          </a:stretch>
        </p:blipFill>
        <p:spPr>
          <a:xfrm>
            <a:off x="5796136" y="4869160"/>
            <a:ext cx="2476500" cy="1847850"/>
          </a:xfrm>
          <a:prstGeom prst="rect">
            <a:avLst/>
          </a:prstGeom>
        </p:spPr>
      </p:pic>
      <p:pic>
        <p:nvPicPr>
          <p:cNvPr id="6" name="Рисунок 5" descr="Insalata-caprese.jpg"/>
          <p:cNvPicPr>
            <a:picLocks noChangeAspect="1"/>
          </p:cNvPicPr>
          <p:nvPr/>
        </p:nvPicPr>
        <p:blipFill>
          <a:blip r:embed="rId3" cstate="print"/>
          <a:stretch>
            <a:fillRect/>
          </a:stretch>
        </p:blipFill>
        <p:spPr>
          <a:xfrm>
            <a:off x="0" y="3789040"/>
            <a:ext cx="4511371" cy="3068960"/>
          </a:xfrm>
          <a:prstGeom prst="rect">
            <a:avLst/>
          </a:prstGeom>
        </p:spPr>
      </p:pic>
      <p:pic>
        <p:nvPicPr>
          <p:cNvPr id="7" name="Рисунок 6" descr="завантаження.jpg"/>
          <p:cNvPicPr>
            <a:picLocks noChangeAspect="1"/>
          </p:cNvPicPr>
          <p:nvPr/>
        </p:nvPicPr>
        <p:blipFill>
          <a:blip r:embed="rId4" cstate="print"/>
          <a:stretch>
            <a:fillRect/>
          </a:stretch>
        </p:blipFill>
        <p:spPr>
          <a:xfrm>
            <a:off x="0" y="1268760"/>
            <a:ext cx="3851920" cy="2275769"/>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p:cTn id="3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anzanella_top.jpg"/>
          <p:cNvPicPr>
            <a:picLocks noChangeAspect="1"/>
          </p:cNvPicPr>
          <p:nvPr/>
        </p:nvPicPr>
        <p:blipFill>
          <a:blip r:embed="rId2" cstate="print"/>
          <a:stretch>
            <a:fillRect/>
          </a:stretch>
        </p:blipFill>
        <p:spPr>
          <a:xfrm>
            <a:off x="0" y="-243408"/>
            <a:ext cx="9144000" cy="7101408"/>
          </a:xfrm>
          <a:prstGeom prst="rect">
            <a:avLst/>
          </a:prstGeom>
        </p:spPr>
      </p:pic>
      <p:sp>
        <p:nvSpPr>
          <p:cNvPr id="2" name="Заголовок 1"/>
          <p:cNvSpPr>
            <a:spLocks noGrp="1"/>
          </p:cNvSpPr>
          <p:nvPr>
            <p:ph type="title"/>
          </p:nvPr>
        </p:nvSpPr>
        <p:spPr/>
        <p:txBody>
          <a:bodyPr/>
          <a:lstStyle/>
          <a:p>
            <a:r>
              <a:rPr lang="en-US" dirty="0" err="1" smtClean="0">
                <a:solidFill>
                  <a:schemeClr val="tx1"/>
                </a:solidFill>
                <a:latin typeface="Baskerville Old Face" pitchFamily="18" charset="0"/>
              </a:rPr>
              <a:t>Panzanella</a:t>
            </a:r>
            <a:r>
              <a:rPr lang="en-US" dirty="0" smtClean="0">
                <a:solidFill>
                  <a:schemeClr val="tx1"/>
                </a:solidFill>
                <a:latin typeface="Baskerville Old Face" pitchFamily="18" charset="0"/>
              </a:rPr>
              <a:t/>
            </a:r>
            <a:br>
              <a:rPr lang="en-US" dirty="0" smtClean="0">
                <a:solidFill>
                  <a:schemeClr val="tx1"/>
                </a:solidFill>
                <a:latin typeface="Baskerville Old Face" pitchFamily="18" charset="0"/>
              </a:rPr>
            </a:br>
            <a:endParaRPr lang="uk-UA" dirty="0">
              <a:solidFill>
                <a:schemeClr val="tx1"/>
              </a:solidFill>
            </a:endParaRPr>
          </a:p>
        </p:txBody>
      </p:sp>
      <p:sp>
        <p:nvSpPr>
          <p:cNvPr id="3" name="Содержимое 2"/>
          <p:cNvSpPr>
            <a:spLocks noGrp="1"/>
          </p:cNvSpPr>
          <p:nvPr>
            <p:ph idx="1"/>
          </p:nvPr>
        </p:nvSpPr>
        <p:spPr>
          <a:xfrm>
            <a:off x="0" y="836712"/>
            <a:ext cx="3059832" cy="5289451"/>
          </a:xfrm>
        </p:spPr>
        <p:txBody>
          <a:bodyPr/>
          <a:lstStyle/>
          <a:p>
            <a:pPr>
              <a:buNone/>
            </a:pPr>
            <a:r>
              <a:rPr lang="en-US" sz="2400" dirty="0" err="1" smtClean="0">
                <a:latin typeface="Baskerville Old Face" pitchFamily="18" charset="0"/>
              </a:rPr>
              <a:t>Panzanella</a:t>
            </a:r>
            <a:r>
              <a:rPr lang="en-US" sz="2400" dirty="0" smtClean="0">
                <a:latin typeface="Baskerville Old Face" pitchFamily="18" charset="0"/>
              </a:rPr>
              <a:t> or </a:t>
            </a:r>
            <a:r>
              <a:rPr lang="en-US" sz="2400" dirty="0" err="1" smtClean="0">
                <a:latin typeface="Baskerville Old Face" pitchFamily="18" charset="0"/>
              </a:rPr>
              <a:t>panmolle</a:t>
            </a:r>
            <a:r>
              <a:rPr lang="en-US" sz="2400" dirty="0" smtClean="0">
                <a:latin typeface="Baskerville Old Face" pitchFamily="18" charset="0"/>
              </a:rPr>
              <a:t> is a Tuscan salad of bread and tomatoes popular in the summer. It includes chunks of soaked stale bread and tomatoes, sometimes also onions and basil, dressed </a:t>
            </a:r>
            <a:r>
              <a:rPr lang="en-US" sz="2400" dirty="0" err="1" smtClean="0">
                <a:latin typeface="Baskerville Old Face" pitchFamily="18" charset="0"/>
              </a:rPr>
              <a:t>witholive</a:t>
            </a:r>
            <a:r>
              <a:rPr lang="en-US" sz="2400" dirty="0" smtClean="0">
                <a:latin typeface="Baskerville Old Face" pitchFamily="18" charset="0"/>
              </a:rPr>
              <a:t> oil and vinegar. It is also popular in other parts of central Italy.</a:t>
            </a:r>
            <a:endParaRPr lang="uk-U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274638"/>
            <a:ext cx="3538736" cy="1138138"/>
          </a:xfrm>
        </p:spPr>
        <p:txBody>
          <a:bodyPr/>
          <a:lstStyle/>
          <a:p>
            <a:r>
              <a:rPr lang="en-US" dirty="0" smtClean="0">
                <a:solidFill>
                  <a:schemeClr val="bg1"/>
                </a:solidFill>
                <a:latin typeface="Baskerville Old Face" pitchFamily="18" charset="0"/>
              </a:rPr>
              <a:t>Risotto</a:t>
            </a:r>
            <a:r>
              <a:rPr lang="en-US" dirty="0" smtClean="0">
                <a:latin typeface="Baskerville Old Face" pitchFamily="18" charset="0"/>
              </a:rPr>
              <a:t/>
            </a:r>
            <a:br>
              <a:rPr lang="en-US" dirty="0" smtClean="0">
                <a:latin typeface="Baskerville Old Face" pitchFamily="18" charset="0"/>
              </a:rPr>
            </a:br>
            <a:endParaRPr lang="uk-UA" dirty="0"/>
          </a:p>
        </p:txBody>
      </p:sp>
      <p:sp>
        <p:nvSpPr>
          <p:cNvPr id="3" name="Содержимое 2"/>
          <p:cNvSpPr>
            <a:spLocks noGrp="1"/>
          </p:cNvSpPr>
          <p:nvPr>
            <p:ph idx="1"/>
          </p:nvPr>
        </p:nvSpPr>
        <p:spPr>
          <a:xfrm>
            <a:off x="4644008" y="1124744"/>
            <a:ext cx="3981128" cy="4896544"/>
          </a:xfrm>
        </p:spPr>
        <p:txBody>
          <a:bodyPr/>
          <a:lstStyle/>
          <a:p>
            <a:r>
              <a:rPr lang="en-US" sz="2800" dirty="0" smtClean="0">
                <a:solidFill>
                  <a:schemeClr val="bg1"/>
                </a:solidFill>
                <a:latin typeface="Baskerville Old Face" pitchFamily="18" charset="0"/>
              </a:rPr>
              <a:t>Risotto  is an Italian rice dish cooked in broth to a creamy consistency. The broth may be meat-, fish-, or vegetable-based. Many types of risotto contain butter, wine and onion. It is one of the most common ways of cooking rice in Italy</a:t>
            </a:r>
            <a:r>
              <a:rPr lang="en-US" sz="2000" dirty="0" smtClean="0">
                <a:solidFill>
                  <a:schemeClr val="bg1"/>
                </a:solidFill>
                <a:latin typeface="Baskerville Old Face" pitchFamily="18" charset="0"/>
              </a:rPr>
              <a:t>.</a:t>
            </a:r>
            <a:endParaRPr lang="uk-UA" sz="2000" dirty="0">
              <a:solidFill>
                <a:schemeClr val="bg1"/>
              </a:solidFill>
            </a:endParaRPr>
          </a:p>
        </p:txBody>
      </p:sp>
      <p:pic>
        <p:nvPicPr>
          <p:cNvPr id="4" name="Рисунок 3" descr="400px-Risotto.jpg"/>
          <p:cNvPicPr>
            <a:picLocks noChangeAspect="1"/>
          </p:cNvPicPr>
          <p:nvPr/>
        </p:nvPicPr>
        <p:blipFill>
          <a:blip r:embed="rId2" cstate="print"/>
          <a:stretch>
            <a:fillRect/>
          </a:stretch>
        </p:blipFill>
        <p:spPr>
          <a:xfrm>
            <a:off x="0" y="0"/>
            <a:ext cx="457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008112"/>
          </a:xfrm>
        </p:spPr>
        <p:txBody>
          <a:bodyPr/>
          <a:lstStyle/>
          <a:p>
            <a:r>
              <a:rPr lang="en-US" b="1" dirty="0" smtClean="0">
                <a:solidFill>
                  <a:schemeClr val="bg1"/>
                </a:solidFill>
                <a:latin typeface="Andalus" pitchFamily="18" charset="-78"/>
                <a:cs typeface="Andalus" pitchFamily="18" charset="-78"/>
              </a:rPr>
              <a:t>Pizza</a:t>
            </a:r>
            <a:endParaRPr lang="uk-UA" dirty="0">
              <a:cs typeface="Andalus" pitchFamily="18" charset="-78"/>
            </a:endParaRPr>
          </a:p>
        </p:txBody>
      </p:sp>
      <p:sp>
        <p:nvSpPr>
          <p:cNvPr id="3" name="Содержимое 2"/>
          <p:cNvSpPr>
            <a:spLocks noGrp="1"/>
          </p:cNvSpPr>
          <p:nvPr>
            <p:ph idx="1"/>
          </p:nvPr>
        </p:nvSpPr>
        <p:spPr>
          <a:xfrm>
            <a:off x="0" y="836712"/>
            <a:ext cx="9144000" cy="4525963"/>
          </a:xfrm>
        </p:spPr>
        <p:txBody>
          <a:bodyPr/>
          <a:lstStyle/>
          <a:p>
            <a:r>
              <a:rPr lang="en-US" sz="1800" dirty="0" smtClean="0">
                <a:solidFill>
                  <a:schemeClr val="bg1"/>
                </a:solidFill>
                <a:latin typeface="Baskerville Old Face" pitchFamily="18" charset="0"/>
              </a:rPr>
              <a:t>Pizza</a:t>
            </a:r>
            <a:r>
              <a:rPr lang="en-US" sz="1800" b="1" dirty="0" smtClean="0">
                <a:solidFill>
                  <a:schemeClr val="bg1"/>
                </a:solidFill>
                <a:latin typeface="Baskerville Old Face" pitchFamily="18" charset="0"/>
              </a:rPr>
              <a:t> </a:t>
            </a:r>
            <a:r>
              <a:rPr lang="en-US" sz="1800" dirty="0" smtClean="0">
                <a:solidFill>
                  <a:schemeClr val="bg1"/>
                </a:solidFill>
                <a:latin typeface="Baskerville Old Face" pitchFamily="18" charset="0"/>
              </a:rPr>
              <a:t>is an oven-baked, flat, round bread typically topped with a tomato sauce, cheese and various toppings. The modern pizza was invented in Naples, Italy, and the dish has since become popular in many parts of the world.</a:t>
            </a:r>
            <a:r>
              <a:rPr lang="en-US" sz="1800" baseline="30000" dirty="0" smtClean="0">
                <a:solidFill>
                  <a:schemeClr val="bg1"/>
                </a:solidFill>
                <a:latin typeface="Baskerville Old Face" pitchFamily="18" charset="0"/>
                <a:hlinkClick r:id="rId2"/>
              </a:rPr>
              <a:t>[</a:t>
            </a:r>
            <a:r>
              <a:rPr lang="en-US" sz="1800" dirty="0" smtClean="0">
                <a:solidFill>
                  <a:schemeClr val="bg1"/>
                </a:solidFill>
                <a:latin typeface="Baskerville Old Face" pitchFamily="18" charset="0"/>
              </a:rPr>
              <a:t> An establishment that makes and sells pizzas is called a "pizzeria". Many varieties of pizza exist worldwide, along with several dish variants based upon pizza. Pizza is cooked in various types of ovens, and a diverse variety of ingredients and toppings are utilized. In 2009, upon Italy's request, Neapolitan pizza was safeguarded in the European Union as a Traditional </a:t>
            </a:r>
            <a:r>
              <a:rPr lang="en-US" sz="1800" dirty="0" err="1" smtClean="0">
                <a:solidFill>
                  <a:schemeClr val="bg1"/>
                </a:solidFill>
                <a:latin typeface="Baskerville Old Face" pitchFamily="18" charset="0"/>
              </a:rPr>
              <a:t>Speciality</a:t>
            </a:r>
            <a:r>
              <a:rPr lang="en-US" sz="1800" dirty="0" smtClean="0">
                <a:solidFill>
                  <a:schemeClr val="bg1"/>
                </a:solidFill>
                <a:latin typeface="Baskerville Old Face" pitchFamily="18" charset="0"/>
              </a:rPr>
              <a:t> Guaranteed dish.</a:t>
            </a:r>
            <a:endParaRPr lang="uk-UA" sz="1800" dirty="0">
              <a:solidFill>
                <a:schemeClr val="bg1"/>
              </a:solidFill>
            </a:endParaRPr>
          </a:p>
        </p:txBody>
      </p:sp>
      <p:pic>
        <p:nvPicPr>
          <p:cNvPr id="4" name="Рисунок 3" descr="images (1).jpg"/>
          <p:cNvPicPr>
            <a:picLocks noChangeAspect="1"/>
          </p:cNvPicPr>
          <p:nvPr/>
        </p:nvPicPr>
        <p:blipFill>
          <a:blip r:embed="rId3" cstate="print"/>
          <a:stretch>
            <a:fillRect/>
          </a:stretch>
        </p:blipFill>
        <p:spPr>
          <a:xfrm>
            <a:off x="5580111" y="4616402"/>
            <a:ext cx="3563889" cy="2241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descr="images (2).jpg"/>
          <p:cNvPicPr>
            <a:picLocks noChangeAspect="1"/>
          </p:cNvPicPr>
          <p:nvPr/>
        </p:nvPicPr>
        <p:blipFill>
          <a:blip r:embed="rId4" cstate="print"/>
          <a:stretch>
            <a:fillRect/>
          </a:stretch>
        </p:blipFill>
        <p:spPr>
          <a:xfrm>
            <a:off x="0" y="4524003"/>
            <a:ext cx="3744944" cy="23339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descr="images.jpg"/>
          <p:cNvPicPr>
            <a:picLocks noChangeAspect="1"/>
          </p:cNvPicPr>
          <p:nvPr/>
        </p:nvPicPr>
        <p:blipFill>
          <a:blip r:embed="rId5" cstate="print"/>
          <a:stretch>
            <a:fillRect/>
          </a:stretch>
        </p:blipFill>
        <p:spPr>
          <a:xfrm>
            <a:off x="3203848" y="3212976"/>
            <a:ext cx="2880320" cy="2157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C:\Users\Home\AppData\Local\Microsoft\Windows\Temporary Internet Files\Content.IE5\G5TXFN8X\MC900441775[1].png"/>
          <p:cNvPicPr>
            <a:picLocks noChangeAspect="1" noChangeArrowheads="1"/>
          </p:cNvPicPr>
          <p:nvPr/>
        </p:nvPicPr>
        <p:blipFill>
          <a:blip r:embed="rId6" cstate="print"/>
          <a:srcRect/>
          <a:stretch>
            <a:fillRect/>
          </a:stretch>
        </p:blipFill>
        <p:spPr bwMode="auto">
          <a:xfrm>
            <a:off x="6400800" y="2492896"/>
            <a:ext cx="2743200" cy="2743200"/>
          </a:xfrm>
          <a:prstGeom prst="rect">
            <a:avLst/>
          </a:prstGeom>
          <a:noFill/>
        </p:spPr>
      </p:pic>
      <p:pic>
        <p:nvPicPr>
          <p:cNvPr id="2052" name="Picture 4" descr="C:\Users\Home\AppData\Local\Microsoft\Windows\Temporary Internet Files\Content.IE5\G5TXFN8X\MC900441775[1].png"/>
          <p:cNvPicPr>
            <a:picLocks noChangeAspect="1" noChangeArrowheads="1"/>
          </p:cNvPicPr>
          <p:nvPr/>
        </p:nvPicPr>
        <p:blipFill>
          <a:blip r:embed="rId6" cstate="print"/>
          <a:srcRect/>
          <a:stretch>
            <a:fillRect/>
          </a:stretch>
        </p:blipFill>
        <p:spPr bwMode="auto">
          <a:xfrm flipH="1">
            <a:off x="0" y="2564904"/>
            <a:ext cx="2627784" cy="2627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strVal val="#ppt_w*0.05"/>
                                          </p:val>
                                        </p:tav>
                                        <p:tav tm="100000">
                                          <p:val>
                                            <p:strVal val="#ppt_w"/>
                                          </p:val>
                                        </p:tav>
                                      </p:tavLst>
                                    </p:anim>
                                    <p:anim calcmode="lin" valueType="num">
                                      <p:cBhvr>
                                        <p:cTn id="18" dur="500" fill="hold"/>
                                        <p:tgtEl>
                                          <p:spTgt spid="2"/>
                                        </p:tgtEl>
                                        <p:attrNameLst>
                                          <p:attrName>ppt_h</p:attrName>
                                        </p:attrNameLst>
                                      </p:cBhvr>
                                      <p:tavLst>
                                        <p:tav tm="0">
                                          <p:val>
                                            <p:strVal val="#ppt_h"/>
                                          </p:val>
                                        </p:tav>
                                        <p:tav tm="100000">
                                          <p:val>
                                            <p:strVal val="#ppt_h"/>
                                          </p:val>
                                        </p:tav>
                                      </p:tavLst>
                                    </p:anim>
                                    <p:anim calcmode="lin" valueType="num">
                                      <p:cBhvr>
                                        <p:cTn id="19" dur="500" fill="hold"/>
                                        <p:tgtEl>
                                          <p:spTgt spid="2"/>
                                        </p:tgtEl>
                                        <p:attrNameLst>
                                          <p:attrName>ppt_x</p:attrName>
                                        </p:attrNameLst>
                                      </p:cBhvr>
                                      <p:tavLst>
                                        <p:tav tm="0">
                                          <p:val>
                                            <p:strVal val="#ppt_x-.2"/>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anim calcmode="lin" valueType="num">
                                      <p:cBhvr>
                                        <p:cTn id="26" dur="500" fill="hold"/>
                                        <p:tgtEl>
                                          <p:spTgt spid="2052"/>
                                        </p:tgtEl>
                                        <p:attrNameLst>
                                          <p:attrName>ppt_w</p:attrName>
                                        </p:attrNameLst>
                                      </p:cBhvr>
                                      <p:tavLst>
                                        <p:tav tm="0">
                                          <p:val>
                                            <p:fltVal val="0"/>
                                          </p:val>
                                        </p:tav>
                                        <p:tav tm="100000">
                                          <p:val>
                                            <p:strVal val="#ppt_w"/>
                                          </p:val>
                                        </p:tav>
                                      </p:tavLst>
                                    </p:anim>
                                    <p:anim calcmode="lin" valueType="num">
                                      <p:cBhvr>
                                        <p:cTn id="27" dur="500" fill="hold"/>
                                        <p:tgtEl>
                                          <p:spTgt spid="2052"/>
                                        </p:tgtEl>
                                        <p:attrNameLst>
                                          <p:attrName>ppt_h</p:attrName>
                                        </p:attrNameLst>
                                      </p:cBhvr>
                                      <p:tavLst>
                                        <p:tav tm="0">
                                          <p:val>
                                            <p:fltVal val="0"/>
                                          </p:val>
                                        </p:tav>
                                        <p:tav tm="100000">
                                          <p:val>
                                            <p:strVal val="#ppt_h"/>
                                          </p:val>
                                        </p:tav>
                                      </p:tavLst>
                                    </p:anim>
                                    <p:anim calcmode="lin" valueType="num">
                                      <p:cBhvr>
                                        <p:cTn id="28" dur="500" fill="hold"/>
                                        <p:tgtEl>
                                          <p:spTgt spid="2052"/>
                                        </p:tgtEl>
                                        <p:attrNameLst>
                                          <p:attrName>style.rotation</p:attrName>
                                        </p:attrNameLst>
                                      </p:cBhvr>
                                      <p:tavLst>
                                        <p:tav tm="0">
                                          <p:val>
                                            <p:fltVal val="360"/>
                                          </p:val>
                                        </p:tav>
                                        <p:tav tm="100000">
                                          <p:val>
                                            <p:fltVal val="0"/>
                                          </p:val>
                                        </p:tav>
                                      </p:tavLst>
                                    </p:anim>
                                    <p:animEffect transition="in" filter="fade">
                                      <p:cBhvr>
                                        <p:cTn id="29" dur="500"/>
                                        <p:tgtEl>
                                          <p:spTgt spid="205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 calcmode="lin" valueType="num">
                                      <p:cBhvr>
                                        <p:cTn id="36" dur="500" fill="hold"/>
                                        <p:tgtEl>
                                          <p:spTgt spid="6"/>
                                        </p:tgtEl>
                                        <p:attrNameLst>
                                          <p:attrName>style.rotation</p:attrName>
                                        </p:attrNameLst>
                                      </p:cBhvr>
                                      <p:tavLst>
                                        <p:tav tm="0">
                                          <p:val>
                                            <p:fltVal val="360"/>
                                          </p:val>
                                        </p:tav>
                                        <p:tav tm="100000">
                                          <p:val>
                                            <p:fltVal val="0"/>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fade">
                                      <p:cBhvr>
                                        <p:cTn id="42" dur="800" decel="100000"/>
                                        <p:tgtEl>
                                          <p:spTgt spid="2050"/>
                                        </p:tgtEl>
                                      </p:cBhvr>
                                    </p:animEffect>
                                    <p:anim calcmode="lin" valueType="num">
                                      <p:cBhvr>
                                        <p:cTn id="43" dur="800" decel="100000" fill="hold"/>
                                        <p:tgtEl>
                                          <p:spTgt spid="2050"/>
                                        </p:tgtEl>
                                        <p:attrNameLst>
                                          <p:attrName>style.rotation</p:attrName>
                                        </p:attrNameLst>
                                      </p:cBhvr>
                                      <p:tavLst>
                                        <p:tav tm="0">
                                          <p:val>
                                            <p:fltVal val="-90"/>
                                          </p:val>
                                        </p:tav>
                                        <p:tav tm="100000">
                                          <p:val>
                                            <p:fltVal val="0"/>
                                          </p:val>
                                        </p:tav>
                                      </p:tavLst>
                                    </p:anim>
                                    <p:anim calcmode="lin" valueType="num">
                                      <p:cBhvr>
                                        <p:cTn id="44" dur="800" decel="100000" fill="hold"/>
                                        <p:tgtEl>
                                          <p:spTgt spid="2050"/>
                                        </p:tgtEl>
                                        <p:attrNameLst>
                                          <p:attrName>ppt_x</p:attrName>
                                        </p:attrNameLst>
                                      </p:cBhvr>
                                      <p:tavLst>
                                        <p:tav tm="0">
                                          <p:val>
                                            <p:strVal val="#ppt_x+0.4"/>
                                          </p:val>
                                        </p:tav>
                                        <p:tav tm="100000">
                                          <p:val>
                                            <p:strVal val="#ppt_x-0.05"/>
                                          </p:val>
                                        </p:tav>
                                      </p:tavLst>
                                    </p:anim>
                                    <p:anim calcmode="lin" valueType="num">
                                      <p:cBhvr>
                                        <p:cTn id="45" dur="800" decel="100000" fill="hold"/>
                                        <p:tgtEl>
                                          <p:spTgt spid="2050"/>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2" presetClass="entr" presetSubtype="0" fill="hold" nodeType="clickEffect">
                                  <p:stCondLst>
                                    <p:cond delay="0"/>
                                  </p:stCondLst>
                                  <p:childTnLst>
                                    <p:set>
                                      <p:cBhvr>
                                        <p:cTn id="51" dur="1" fill="hold">
                                          <p:stCondLst>
                                            <p:cond delay="0"/>
                                          </p:stCondLst>
                                        </p:cTn>
                                        <p:tgtEl>
                                          <p:spTgt spid="2050"/>
                                        </p:tgtEl>
                                        <p:attrNameLst>
                                          <p:attrName>style.visibility</p:attrName>
                                        </p:attrNameLst>
                                      </p:cBhvr>
                                      <p:to>
                                        <p:strVal val="visible"/>
                                      </p:to>
                                    </p:set>
                                    <p:animScale>
                                      <p:cBhvr>
                                        <p:cTn id="52"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050"/>
                                        </p:tgtEl>
                                        <p:attrNameLst>
                                          <p:attrName>ppt_x</p:attrName>
                                          <p:attrName>ppt_y</p:attrName>
                                        </p:attrNameLst>
                                      </p:cBhvr>
                                    </p:animMotion>
                                    <p:animEffect transition="in" filter="fade">
                                      <p:cBhvr>
                                        <p:cTn id="54" dur="1000"/>
                                        <p:tgtEl>
                                          <p:spTgt spid="2050"/>
                                        </p:tgtEl>
                                      </p:cBhvr>
                                    </p:animEffect>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800" decel="100000"/>
                                        <p:tgtEl>
                                          <p:spTgt spid="5"/>
                                        </p:tgtEl>
                                      </p:cBhvr>
                                    </p:animEffect>
                                    <p:anim calcmode="lin" valueType="num">
                                      <p:cBhvr>
                                        <p:cTn id="60" dur="800" decel="100000" fill="hold"/>
                                        <p:tgtEl>
                                          <p:spTgt spid="5"/>
                                        </p:tgtEl>
                                        <p:attrNameLst>
                                          <p:attrName>style.rotation</p:attrName>
                                        </p:attrNameLst>
                                      </p:cBhvr>
                                      <p:tavLst>
                                        <p:tav tm="0">
                                          <p:val>
                                            <p:fltVal val="-90"/>
                                          </p:val>
                                        </p:tav>
                                        <p:tav tm="100000">
                                          <p:val>
                                            <p:fltVal val="0"/>
                                          </p:val>
                                        </p:tav>
                                      </p:tavLst>
                                    </p:anim>
                                    <p:anim calcmode="lin" valueType="num">
                                      <p:cBhvr>
                                        <p:cTn id="61" dur="800" decel="100000" fill="hold"/>
                                        <p:tgtEl>
                                          <p:spTgt spid="5"/>
                                        </p:tgtEl>
                                        <p:attrNameLst>
                                          <p:attrName>ppt_x</p:attrName>
                                        </p:attrNameLst>
                                      </p:cBhvr>
                                      <p:tavLst>
                                        <p:tav tm="0">
                                          <p:val>
                                            <p:strVal val="#ppt_x+0.4"/>
                                          </p:val>
                                        </p:tav>
                                        <p:tav tm="100000">
                                          <p:val>
                                            <p:strVal val="#ppt_x-0.05"/>
                                          </p:val>
                                        </p:tav>
                                      </p:tavLst>
                                    </p:anim>
                                    <p:anim calcmode="lin" valueType="num">
                                      <p:cBhvr>
                                        <p:cTn id="62" dur="800" decel="100000" fill="hold"/>
                                        <p:tgtEl>
                                          <p:spTgt spid="5"/>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solidFill>
                  <a:schemeClr val="bg1"/>
                </a:solidFill>
              </a:rPr>
              <a:t>Abruzzo</a:t>
            </a:r>
            <a:r>
              <a:rPr lang="en-US" dirty="0" smtClean="0">
                <a:solidFill>
                  <a:schemeClr val="bg1"/>
                </a:solidFill>
              </a:rPr>
              <a:t> (wine)</a:t>
            </a:r>
            <a:r>
              <a:rPr lang="en-US" dirty="0" smtClean="0"/>
              <a:t/>
            </a:r>
            <a:br>
              <a:rPr lang="en-US" dirty="0" smtClean="0"/>
            </a:br>
            <a:endParaRPr lang="uk-UA" dirty="0"/>
          </a:p>
        </p:txBody>
      </p:sp>
      <p:sp>
        <p:nvSpPr>
          <p:cNvPr id="3" name="Содержимое 2"/>
          <p:cNvSpPr>
            <a:spLocks noGrp="1"/>
          </p:cNvSpPr>
          <p:nvPr>
            <p:ph idx="1"/>
          </p:nvPr>
        </p:nvSpPr>
        <p:spPr>
          <a:xfrm>
            <a:off x="457200" y="1196752"/>
            <a:ext cx="8435280" cy="4929411"/>
          </a:xfrm>
        </p:spPr>
        <p:txBody>
          <a:bodyPr/>
          <a:lstStyle/>
          <a:p>
            <a:r>
              <a:rPr lang="en-US" sz="1600" b="1" dirty="0" err="1" smtClean="0">
                <a:solidFill>
                  <a:schemeClr val="bg1"/>
                </a:solidFill>
              </a:rPr>
              <a:t>Abruzzo</a:t>
            </a:r>
            <a:r>
              <a:rPr lang="en-US" sz="1600" dirty="0" smtClean="0">
                <a:solidFill>
                  <a:schemeClr val="bg1"/>
                </a:solidFill>
              </a:rPr>
              <a:t> is an Italian wine region located in the mountainous central Italian region of </a:t>
            </a:r>
            <a:r>
              <a:rPr lang="en-US" sz="1600" dirty="0" err="1" smtClean="0">
                <a:solidFill>
                  <a:schemeClr val="bg1"/>
                </a:solidFill>
              </a:rPr>
              <a:t>Abruzzo</a:t>
            </a:r>
            <a:r>
              <a:rPr lang="en-US" sz="1600" dirty="0" smtClean="0">
                <a:solidFill>
                  <a:schemeClr val="bg1"/>
                </a:solidFill>
              </a:rPr>
              <a:t> along the Adriatic Sea. It is bordered by the Molise wine region to the south, Marche to the north and Lazio to the west. </a:t>
            </a:r>
            <a:r>
              <a:rPr lang="en-US" sz="1600" dirty="0" err="1" smtClean="0">
                <a:solidFill>
                  <a:schemeClr val="bg1"/>
                </a:solidFill>
              </a:rPr>
              <a:t>Abruzzo's</a:t>
            </a:r>
            <a:r>
              <a:rPr lang="en-US" sz="1600" dirty="0" smtClean="0">
                <a:solidFill>
                  <a:schemeClr val="bg1"/>
                </a:solidFill>
              </a:rPr>
              <a:t> rugged terrain, 65% of which is mountainous, help to isolate the region from the winemaking influence of the ancient Romans and Etruscans in Tuscany but the area has had a long history of wine production.</a:t>
            </a:r>
            <a:endParaRPr lang="uk-UA" sz="1600" dirty="0">
              <a:solidFill>
                <a:schemeClr val="bg1"/>
              </a:solidFill>
            </a:endParaRPr>
          </a:p>
        </p:txBody>
      </p:sp>
      <p:pic>
        <p:nvPicPr>
          <p:cNvPr id="5" name="Рисунок 4" descr="Montepulciano_d'Abruzzo_Cerasuolo_2007.jpg"/>
          <p:cNvPicPr>
            <a:picLocks noChangeAspect="1"/>
          </p:cNvPicPr>
          <p:nvPr/>
        </p:nvPicPr>
        <p:blipFill>
          <a:blip r:embed="rId2" cstate="print"/>
          <a:stretch>
            <a:fillRect/>
          </a:stretch>
        </p:blipFill>
        <p:spPr>
          <a:xfrm>
            <a:off x="3419872" y="2564904"/>
            <a:ext cx="5724128" cy="4293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descr="завантаження.jpg"/>
          <p:cNvPicPr>
            <a:picLocks noChangeAspect="1"/>
          </p:cNvPicPr>
          <p:nvPr/>
        </p:nvPicPr>
        <p:blipFill>
          <a:blip r:embed="rId3" cstate="print"/>
          <a:stretch>
            <a:fillRect/>
          </a:stretch>
        </p:blipFill>
        <p:spPr>
          <a:xfrm>
            <a:off x="1115616" y="2996952"/>
            <a:ext cx="1008112" cy="340901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ppt_w*0.05"/>
                                          </p:val>
                                        </p:tav>
                                        <p:tav tm="100000">
                                          <p:val>
                                            <p:strVal val="#ppt_w"/>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anim calcmode="lin" valueType="num">
                                      <p:cBhvr>
                                        <p:cTn id="23" dur="500" fill="hold"/>
                                        <p:tgtEl>
                                          <p:spTgt spid="6"/>
                                        </p:tgtEl>
                                        <p:attrNameLst>
                                          <p:attrName>ppt_x</p:attrName>
                                        </p:attrNameLst>
                                      </p:cBhvr>
                                      <p:tavLst>
                                        <p:tav tm="0">
                                          <p:val>
                                            <p:strVal val="#ppt_x-.2"/>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Scale>
                                      <p:cBhvr>
                                        <p:cTn id="3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5"/>
                                        </p:tgtEl>
                                        <p:attrNameLst>
                                          <p:attrName>ppt_x</p:attrName>
                                          <p:attrName>ppt_y</p:attrName>
                                        </p:attrNameLst>
                                      </p:cBhvr>
                                    </p:animMotion>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lstStyle/>
          <a:p>
            <a:r>
              <a:rPr lang="en-US" sz="8800" i="1" dirty="0" smtClean="0">
                <a:solidFill>
                  <a:schemeClr val="bg1"/>
                </a:solidFill>
                <a:latin typeface="Baskerville Old Face" pitchFamily="18" charset="0"/>
              </a:rPr>
              <a:t>Pasta</a:t>
            </a:r>
            <a:r>
              <a:rPr lang="en-US" sz="8800" i="1" dirty="0" smtClean="0">
                <a:solidFill>
                  <a:schemeClr val="bg1"/>
                </a:solidFill>
              </a:rPr>
              <a:t/>
            </a:r>
            <a:br>
              <a:rPr lang="en-US" sz="8800" i="1" dirty="0" smtClean="0">
                <a:solidFill>
                  <a:schemeClr val="bg1"/>
                </a:solidFill>
              </a:rPr>
            </a:br>
            <a:endParaRPr lang="uk-UA" sz="8800" i="1" dirty="0">
              <a:solidFill>
                <a:schemeClr val="bg1"/>
              </a:solidFill>
            </a:endParaRPr>
          </a:p>
        </p:txBody>
      </p:sp>
      <p:pic>
        <p:nvPicPr>
          <p:cNvPr id="4" name="Содержимое 3" descr="images.jpg"/>
          <p:cNvPicPr>
            <a:picLocks noGrp="1" noChangeAspect="1"/>
          </p:cNvPicPr>
          <p:nvPr>
            <p:ph idx="1"/>
          </p:nvPr>
        </p:nvPicPr>
        <p:blipFill>
          <a:blip r:embed="rId2" cstate="print"/>
          <a:stretch>
            <a:fillRect/>
          </a:stretch>
        </p:blipFill>
        <p:spPr>
          <a:xfrm>
            <a:off x="5317732" y="3991992"/>
            <a:ext cx="3826268" cy="2866008"/>
          </a:xfrm>
          <a:prstGeom prst="rect">
            <a:avLst/>
          </a:prstGeom>
          <a:ln>
            <a:noFill/>
          </a:ln>
          <a:effectLst>
            <a:softEdge rad="112500"/>
          </a:effectLst>
        </p:spPr>
      </p:pic>
      <p:pic>
        <p:nvPicPr>
          <p:cNvPr id="5" name="Рисунок 4" descr="images (6).jpg"/>
          <p:cNvPicPr>
            <a:picLocks noChangeAspect="1"/>
          </p:cNvPicPr>
          <p:nvPr/>
        </p:nvPicPr>
        <p:blipFill>
          <a:blip r:embed="rId3" cstate="print"/>
          <a:stretch>
            <a:fillRect/>
          </a:stretch>
        </p:blipFill>
        <p:spPr>
          <a:xfrm>
            <a:off x="0" y="1916832"/>
            <a:ext cx="5280209" cy="3501008"/>
          </a:xfrm>
          <a:prstGeom prst="rect">
            <a:avLst/>
          </a:prstGeom>
          <a:ln>
            <a:noFill/>
          </a:ln>
          <a:effectLst>
            <a:softEdge rad="112500"/>
          </a:effec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800" decel="100000"/>
                                        <p:tgtEl>
                                          <p:spTgt spid="4"/>
                                        </p:tgtEl>
                                      </p:cBhvr>
                                    </p:animEffect>
                                    <p:anim calcmode="lin" valueType="num">
                                      <p:cBhvr>
                                        <p:cTn id="36" dur="800" decel="100000" fill="hold"/>
                                        <p:tgtEl>
                                          <p:spTgt spid="4"/>
                                        </p:tgtEl>
                                        <p:attrNameLst>
                                          <p:attrName>style.rotation</p:attrName>
                                        </p:attrNameLst>
                                      </p:cBhvr>
                                      <p:tavLst>
                                        <p:tav tm="0">
                                          <p:val>
                                            <p:fltVal val="-90"/>
                                          </p:val>
                                        </p:tav>
                                        <p:tav tm="100000">
                                          <p:val>
                                            <p:fltVal val="0"/>
                                          </p:val>
                                        </p:tav>
                                      </p:tavLst>
                                    </p:anim>
                                    <p:anim calcmode="lin" valueType="num">
                                      <p:cBhvr>
                                        <p:cTn id="37" dur="800" decel="100000" fill="hold"/>
                                        <p:tgtEl>
                                          <p:spTgt spid="4"/>
                                        </p:tgtEl>
                                        <p:attrNameLst>
                                          <p:attrName>ppt_x</p:attrName>
                                        </p:attrNameLst>
                                      </p:cBhvr>
                                      <p:tavLst>
                                        <p:tav tm="0">
                                          <p:val>
                                            <p:strVal val="#ppt_x+0.4"/>
                                          </p:val>
                                        </p:tav>
                                        <p:tav tm="100000">
                                          <p:val>
                                            <p:strVal val="#ppt_x-0.05"/>
                                          </p:val>
                                        </p:tav>
                                      </p:tavLst>
                                    </p:anim>
                                    <p:anim calcmode="lin" valueType="num">
                                      <p:cBhvr>
                                        <p:cTn id="38" dur="800" decel="100000" fill="hold"/>
                                        <p:tgtEl>
                                          <p:spTgt spid="4"/>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Home\AppData\Local\Microsoft\Windows\Temporary Internet Files\Content.IE5\HRU6MLSZ\MP900423030[1].jpg"/>
          <p:cNvPicPr>
            <a:picLocks noChangeAspect="1" noChangeArrowheads="1"/>
          </p:cNvPicPr>
          <p:nvPr/>
        </p:nvPicPr>
        <p:blipFill>
          <a:blip r:embed="rId2" cstate="print"/>
          <a:srcRect/>
          <a:stretch>
            <a:fillRect/>
          </a:stretch>
        </p:blipFill>
        <p:spPr bwMode="auto">
          <a:xfrm>
            <a:off x="5868144" y="3582144"/>
            <a:ext cx="3275856" cy="3275856"/>
          </a:xfrm>
          <a:prstGeom prst="rect">
            <a:avLst/>
          </a:prstGeom>
          <a:noFill/>
        </p:spPr>
      </p:pic>
      <p:sp>
        <p:nvSpPr>
          <p:cNvPr id="2" name="Заголовок 1"/>
          <p:cNvSpPr>
            <a:spLocks noGrp="1"/>
          </p:cNvSpPr>
          <p:nvPr>
            <p:ph type="title"/>
          </p:nvPr>
        </p:nvSpPr>
        <p:spPr/>
        <p:txBody>
          <a:bodyPr/>
          <a:lstStyle/>
          <a:p>
            <a:pPr algn="l"/>
            <a:r>
              <a:rPr lang="en-US" dirty="0" smtClean="0">
                <a:solidFill>
                  <a:schemeClr val="bg1"/>
                </a:solidFill>
              </a:rPr>
              <a:t>     </a:t>
            </a:r>
            <a:r>
              <a:rPr lang="en-US" dirty="0" smtClean="0">
                <a:solidFill>
                  <a:schemeClr val="bg1"/>
                </a:solidFill>
                <a:latin typeface="Baskerville Old Face" pitchFamily="18" charset="0"/>
              </a:rPr>
              <a:t>Espresso </a:t>
            </a:r>
            <a:r>
              <a:rPr lang="en-US" dirty="0" smtClean="0">
                <a:latin typeface="Baskerville Old Face" pitchFamily="18" charset="0"/>
              </a:rPr>
              <a:t/>
            </a:r>
            <a:br>
              <a:rPr lang="en-US" dirty="0" smtClean="0">
                <a:latin typeface="Baskerville Old Face" pitchFamily="18" charset="0"/>
              </a:rPr>
            </a:br>
            <a:endParaRPr lang="uk-UA" dirty="0"/>
          </a:p>
        </p:txBody>
      </p:sp>
      <p:sp>
        <p:nvSpPr>
          <p:cNvPr id="3" name="Содержимое 2"/>
          <p:cNvSpPr>
            <a:spLocks noGrp="1"/>
          </p:cNvSpPr>
          <p:nvPr>
            <p:ph idx="1"/>
          </p:nvPr>
        </p:nvSpPr>
        <p:spPr>
          <a:xfrm>
            <a:off x="251520" y="980728"/>
            <a:ext cx="4824536" cy="5256584"/>
          </a:xfrm>
        </p:spPr>
        <p:txBody>
          <a:bodyPr/>
          <a:lstStyle/>
          <a:p>
            <a:r>
              <a:rPr lang="en-US" sz="1800" b="1" dirty="0" smtClean="0">
                <a:solidFill>
                  <a:schemeClr val="bg1"/>
                </a:solidFill>
                <a:latin typeface="Baskerville Old Face" pitchFamily="18" charset="0"/>
              </a:rPr>
              <a:t>Espresso</a:t>
            </a:r>
            <a:r>
              <a:rPr lang="en-US" sz="1800" dirty="0" smtClean="0">
                <a:solidFill>
                  <a:schemeClr val="bg1"/>
                </a:solidFill>
                <a:latin typeface="Baskerville Old Face" pitchFamily="18" charset="0"/>
              </a:rPr>
              <a:t> is coffee brewed by forcing a small amount of nearly boiling water under pressure through finely ground coffee beans. Espresso is generally thicker than coffee brewed by other methods, has a higher concentration of suspended and dissolved solids, and has </a:t>
            </a:r>
            <a:r>
              <a:rPr lang="en-US" sz="1800" i="1" dirty="0" err="1" smtClean="0">
                <a:solidFill>
                  <a:schemeClr val="bg1"/>
                </a:solidFill>
                <a:latin typeface="Baskerville Old Face" pitchFamily="18" charset="0"/>
              </a:rPr>
              <a:t>crema</a:t>
            </a:r>
            <a:r>
              <a:rPr lang="en-US" sz="1800" dirty="0" smtClean="0">
                <a:solidFill>
                  <a:schemeClr val="bg1"/>
                </a:solidFill>
                <a:latin typeface="Baskerville Old Face" pitchFamily="18" charset="0"/>
              </a:rPr>
              <a:t> on top (literally </a:t>
            </a:r>
            <a:r>
              <a:rPr lang="en-US" sz="1800" i="1" dirty="0" smtClean="0">
                <a:solidFill>
                  <a:schemeClr val="bg1"/>
                </a:solidFill>
                <a:latin typeface="Baskerville Old Face" pitchFamily="18" charset="0"/>
              </a:rPr>
              <a:t>cream</a:t>
            </a:r>
            <a:r>
              <a:rPr lang="en-US" sz="1800" dirty="0" smtClean="0">
                <a:solidFill>
                  <a:schemeClr val="bg1"/>
                </a:solidFill>
                <a:latin typeface="Baskerville Old Face" pitchFamily="18" charset="0"/>
              </a:rPr>
              <a:t>, a creamy foam on the surface of the coffee). As a result of the pressurized brewing process, the flavors and chemicals in a typical cup of espresso are very concentrated. Espresso is the base for other drinks, such as a </a:t>
            </a:r>
            <a:r>
              <a:rPr lang="en-US" sz="1800" dirty="0" err="1" smtClean="0">
                <a:solidFill>
                  <a:schemeClr val="bg1"/>
                </a:solidFill>
                <a:latin typeface="Baskerville Old Face" pitchFamily="18" charset="0"/>
              </a:rPr>
              <a:t>caffè</a:t>
            </a:r>
            <a:r>
              <a:rPr lang="en-US" sz="1800" dirty="0" smtClean="0">
                <a:solidFill>
                  <a:schemeClr val="bg1"/>
                </a:solidFill>
                <a:latin typeface="Baskerville Old Face" pitchFamily="18" charset="0"/>
              </a:rPr>
              <a:t> latte, cappuccino, </a:t>
            </a:r>
            <a:r>
              <a:rPr lang="en-US" sz="1800" dirty="0" err="1" smtClean="0">
                <a:solidFill>
                  <a:schemeClr val="bg1"/>
                </a:solidFill>
                <a:latin typeface="Baskerville Old Face" pitchFamily="18" charset="0"/>
              </a:rPr>
              <a:t>caffè</a:t>
            </a:r>
            <a:r>
              <a:rPr lang="en-US" sz="1800" dirty="0" smtClean="0">
                <a:solidFill>
                  <a:schemeClr val="bg1"/>
                </a:solidFill>
                <a:latin typeface="Baskerville Old Face" pitchFamily="18" charset="0"/>
              </a:rPr>
              <a:t> macchiato, cafe mocha, or </a:t>
            </a:r>
            <a:r>
              <a:rPr lang="en-US" sz="1800" dirty="0" err="1" smtClean="0">
                <a:solidFill>
                  <a:schemeClr val="bg1"/>
                </a:solidFill>
                <a:latin typeface="Baskerville Old Face" pitchFamily="18" charset="0"/>
              </a:rPr>
              <a:t>caffè</a:t>
            </a:r>
            <a:r>
              <a:rPr lang="en-US" sz="1800" dirty="0" smtClean="0">
                <a:solidFill>
                  <a:schemeClr val="bg1"/>
                </a:solidFill>
                <a:latin typeface="Baskerville Old Face" pitchFamily="18" charset="0"/>
              </a:rPr>
              <a:t> Americano. Espresso has more caffeine per unit volume than most beverages, but the usual serving size is smaller—a typical 60 </a:t>
            </a:r>
            <a:r>
              <a:rPr lang="en-US" sz="1800" dirty="0" err="1" smtClean="0">
                <a:solidFill>
                  <a:schemeClr val="bg1"/>
                </a:solidFill>
                <a:latin typeface="Baskerville Old Face" pitchFamily="18" charset="0"/>
              </a:rPr>
              <a:t>mL</a:t>
            </a:r>
            <a:r>
              <a:rPr lang="en-US" sz="1800" dirty="0" smtClean="0">
                <a:solidFill>
                  <a:schemeClr val="bg1"/>
                </a:solidFill>
                <a:latin typeface="Baskerville Old Face" pitchFamily="18" charset="0"/>
              </a:rPr>
              <a:t> of espresso has 80 to 150 mg of caffeine, a little less than the 95 to 200 mg of a standard 240 </a:t>
            </a:r>
            <a:r>
              <a:rPr lang="en-US" sz="1800" dirty="0" err="1" smtClean="0">
                <a:solidFill>
                  <a:schemeClr val="bg1"/>
                </a:solidFill>
                <a:latin typeface="Baskerville Old Face" pitchFamily="18" charset="0"/>
              </a:rPr>
              <a:t>mL</a:t>
            </a:r>
            <a:r>
              <a:rPr lang="en-US" sz="1800" dirty="0" smtClean="0">
                <a:solidFill>
                  <a:schemeClr val="bg1"/>
                </a:solidFill>
                <a:latin typeface="Baskerville Old Face" pitchFamily="18" charset="0"/>
              </a:rPr>
              <a:t> cup of drip-brewed coffee.</a:t>
            </a:r>
            <a:endParaRPr lang="uk-UA" sz="1800" dirty="0">
              <a:solidFill>
                <a:schemeClr val="bg1"/>
              </a:solidFill>
            </a:endParaRPr>
          </a:p>
        </p:txBody>
      </p:sp>
      <p:pic>
        <p:nvPicPr>
          <p:cNvPr id="3076" name="Picture 4" descr="C:\Users\Home\AppData\Local\Microsoft\Windows\Temporary Internet Files\Content.IE5\RKUF8LPJ\MP900449123[1].jpg"/>
          <p:cNvPicPr>
            <a:picLocks noChangeAspect="1" noChangeArrowheads="1"/>
          </p:cNvPicPr>
          <p:nvPr/>
        </p:nvPicPr>
        <p:blipFill>
          <a:blip r:embed="rId3" cstate="print"/>
          <a:srcRect/>
          <a:stretch>
            <a:fillRect/>
          </a:stretch>
        </p:blipFill>
        <p:spPr bwMode="auto">
          <a:xfrm>
            <a:off x="6084168" y="404664"/>
            <a:ext cx="2594769" cy="29523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 calcmode="lin" valueType="num">
                                      <p:cBhvr>
                                        <p:cTn id="24" dur="500" fill="hold"/>
                                        <p:tgtEl>
                                          <p:spTgt spid="3076"/>
                                        </p:tgtEl>
                                        <p:attrNameLst>
                                          <p:attrName>ppt_w</p:attrName>
                                        </p:attrNameLst>
                                      </p:cBhvr>
                                      <p:tavLst>
                                        <p:tav tm="0">
                                          <p:val>
                                            <p:fltVal val="0"/>
                                          </p:val>
                                        </p:tav>
                                        <p:tav tm="100000">
                                          <p:val>
                                            <p:strVal val="#ppt_w"/>
                                          </p:val>
                                        </p:tav>
                                      </p:tavLst>
                                    </p:anim>
                                    <p:anim calcmode="lin" valueType="num">
                                      <p:cBhvr>
                                        <p:cTn id="25" dur="500" fill="hold"/>
                                        <p:tgtEl>
                                          <p:spTgt spid="3076"/>
                                        </p:tgtEl>
                                        <p:attrNameLst>
                                          <p:attrName>ppt_h</p:attrName>
                                        </p:attrNameLst>
                                      </p:cBhvr>
                                      <p:tavLst>
                                        <p:tav tm="0">
                                          <p:val>
                                            <p:fltVal val="0"/>
                                          </p:val>
                                        </p:tav>
                                        <p:tav tm="100000">
                                          <p:val>
                                            <p:strVal val="#ppt_h"/>
                                          </p:val>
                                        </p:tav>
                                      </p:tavLst>
                                    </p:anim>
                                    <p:anim calcmode="lin" valueType="num">
                                      <p:cBhvr>
                                        <p:cTn id="26" dur="500" fill="hold"/>
                                        <p:tgtEl>
                                          <p:spTgt spid="3076"/>
                                        </p:tgtEl>
                                        <p:attrNameLst>
                                          <p:attrName>style.rotation</p:attrName>
                                        </p:attrNameLst>
                                      </p:cBhvr>
                                      <p:tavLst>
                                        <p:tav tm="0">
                                          <p:val>
                                            <p:fltVal val="360"/>
                                          </p:val>
                                        </p:tav>
                                        <p:tav tm="100000">
                                          <p:val>
                                            <p:fltVal val="0"/>
                                          </p:val>
                                        </p:tav>
                                      </p:tavLst>
                                    </p:anim>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 calcmode="lin" valueType="num">
                                      <p:cBhvr>
                                        <p:cTn id="32" dur="500" fill="hold"/>
                                        <p:tgtEl>
                                          <p:spTgt spid="3075"/>
                                        </p:tgtEl>
                                        <p:attrNameLst>
                                          <p:attrName>ppt_w</p:attrName>
                                        </p:attrNameLst>
                                      </p:cBhvr>
                                      <p:tavLst>
                                        <p:tav tm="0">
                                          <p:val>
                                            <p:fltVal val="0"/>
                                          </p:val>
                                        </p:tav>
                                        <p:tav tm="100000">
                                          <p:val>
                                            <p:strVal val="#ppt_w"/>
                                          </p:val>
                                        </p:tav>
                                      </p:tavLst>
                                    </p:anim>
                                    <p:anim calcmode="lin" valueType="num">
                                      <p:cBhvr>
                                        <p:cTn id="33" dur="500" fill="hold"/>
                                        <p:tgtEl>
                                          <p:spTgt spid="3075"/>
                                        </p:tgtEl>
                                        <p:attrNameLst>
                                          <p:attrName>ppt_h</p:attrName>
                                        </p:attrNameLst>
                                      </p:cBhvr>
                                      <p:tavLst>
                                        <p:tav tm="0">
                                          <p:val>
                                            <p:fltVal val="0"/>
                                          </p:val>
                                        </p:tav>
                                        <p:tav tm="100000">
                                          <p:val>
                                            <p:strVal val="#ppt_h"/>
                                          </p:val>
                                        </p:tav>
                                      </p:tavLst>
                                    </p:anim>
                                    <p:anim calcmode="lin" valueType="num">
                                      <p:cBhvr>
                                        <p:cTn id="34" dur="500" fill="hold"/>
                                        <p:tgtEl>
                                          <p:spTgt spid="3075"/>
                                        </p:tgtEl>
                                        <p:attrNameLst>
                                          <p:attrName>style.rotation</p:attrName>
                                        </p:attrNameLst>
                                      </p:cBhvr>
                                      <p:tavLst>
                                        <p:tav tm="0">
                                          <p:val>
                                            <p:fltVal val="360"/>
                                          </p:val>
                                        </p:tav>
                                        <p:tav tm="100000">
                                          <p:val>
                                            <p:fltVal val="0"/>
                                          </p:val>
                                        </p:tav>
                                      </p:tavLst>
                                    </p:anim>
                                    <p:animEffect transition="in" filter="fade">
                                      <p:cBhvr>
                                        <p:cTn id="3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229600" cy="2664296"/>
          </a:xfrm>
        </p:spPr>
        <p:txBody>
          <a:bodyPr/>
          <a:lstStyle/>
          <a:p>
            <a:r>
              <a:rPr lang="en-US" sz="2400" dirty="0" smtClean="0">
                <a:solidFill>
                  <a:schemeClr val="bg1"/>
                </a:solidFill>
                <a:latin typeface="Baskerville Old Face" pitchFamily="18" charset="0"/>
              </a:rPr>
              <a:t>Pasta is a staple food of traditional Italian cuisine, with the first reference dating to 1154 in Sicily. It is also commonly used to refer to the variety of pasta dishes. Typically pasta is made from an unleavened dough of a durum wheat flour mixed with water and formed into sheets or various shapes, then cooked and served in any number of dishes. It can be made with flour from other cereals or grains, and eggs may be used instead of water. Pastas may be divided into two broad categories, dried (</a:t>
            </a:r>
            <a:r>
              <a:rPr lang="en-US" sz="2400" i="1" dirty="0" smtClean="0">
                <a:solidFill>
                  <a:schemeClr val="bg1"/>
                </a:solidFill>
                <a:latin typeface="Baskerville Old Face" pitchFamily="18" charset="0"/>
              </a:rPr>
              <a:t>pasta </a:t>
            </a:r>
            <a:r>
              <a:rPr lang="en-US" sz="2400" i="1" dirty="0" err="1" smtClean="0">
                <a:solidFill>
                  <a:schemeClr val="bg1"/>
                </a:solidFill>
                <a:latin typeface="Baskerville Old Face" pitchFamily="18" charset="0"/>
              </a:rPr>
              <a:t>secca</a:t>
            </a:r>
            <a:r>
              <a:rPr lang="en-US" sz="2400" dirty="0" smtClean="0">
                <a:solidFill>
                  <a:schemeClr val="bg1"/>
                </a:solidFill>
                <a:latin typeface="Baskerville Old Face" pitchFamily="18" charset="0"/>
              </a:rPr>
              <a:t>) and fresh (</a:t>
            </a:r>
            <a:r>
              <a:rPr lang="en-US" sz="2400" i="1" dirty="0" smtClean="0">
                <a:solidFill>
                  <a:schemeClr val="bg1"/>
                </a:solidFill>
                <a:latin typeface="Baskerville Old Face" pitchFamily="18" charset="0"/>
              </a:rPr>
              <a:t>pasta </a:t>
            </a:r>
            <a:r>
              <a:rPr lang="en-US" sz="2400" i="1" dirty="0" err="1" smtClean="0">
                <a:solidFill>
                  <a:schemeClr val="bg1"/>
                </a:solidFill>
                <a:latin typeface="Baskerville Old Face" pitchFamily="18" charset="0"/>
              </a:rPr>
              <a:t>fresca</a:t>
            </a:r>
            <a:r>
              <a:rPr lang="en-US" sz="2400" dirty="0" smtClean="0">
                <a:solidFill>
                  <a:schemeClr val="bg1"/>
                </a:solidFill>
                <a:latin typeface="Baskerville Old Face" pitchFamily="18" charset="0"/>
              </a:rPr>
              <a:t>). Chicken eggs frequently dominate as the source of the liquid component in fresh pasta.</a:t>
            </a:r>
            <a:endParaRPr lang="uk-UA" sz="2400" dirty="0">
              <a:solidFill>
                <a:schemeClr val="bg1"/>
              </a:solidFill>
            </a:endParaRPr>
          </a:p>
        </p:txBody>
      </p:sp>
      <p:pic>
        <p:nvPicPr>
          <p:cNvPr id="4" name="Содержимое 3" descr="images (1).jpg"/>
          <p:cNvPicPr>
            <a:picLocks noGrp="1" noChangeAspect="1"/>
          </p:cNvPicPr>
          <p:nvPr>
            <p:ph idx="1"/>
          </p:nvPr>
        </p:nvPicPr>
        <p:blipFill>
          <a:blip r:embed="rId2" cstate="print"/>
          <a:stretch>
            <a:fillRect/>
          </a:stretch>
        </p:blipFill>
        <p:spPr>
          <a:xfrm>
            <a:off x="2771800" y="4509120"/>
            <a:ext cx="3176084" cy="2113539"/>
          </a:xfrm>
          <a:prstGeom prst="rect">
            <a:avLst/>
          </a:prstGeom>
          <a:ln>
            <a:noFill/>
          </a:ln>
          <a:effectLst>
            <a:softEdge rad="112500"/>
          </a:effectLst>
        </p:spPr>
      </p:pic>
      <p:pic>
        <p:nvPicPr>
          <p:cNvPr id="6" name="Рисунок 5" descr="images (4).jpg"/>
          <p:cNvPicPr>
            <a:picLocks noChangeAspect="1"/>
          </p:cNvPicPr>
          <p:nvPr/>
        </p:nvPicPr>
        <p:blipFill>
          <a:blip r:embed="rId3" cstate="print"/>
          <a:stretch>
            <a:fillRect/>
          </a:stretch>
        </p:blipFill>
        <p:spPr>
          <a:xfrm>
            <a:off x="0" y="4049688"/>
            <a:ext cx="2808312" cy="2808312"/>
          </a:xfrm>
          <a:prstGeom prst="rect">
            <a:avLst/>
          </a:prstGeom>
          <a:ln>
            <a:noFill/>
          </a:ln>
          <a:effectLst>
            <a:softEdge rad="112500"/>
          </a:effectLst>
        </p:spPr>
      </p:pic>
      <p:pic>
        <p:nvPicPr>
          <p:cNvPr id="7" name="Рисунок 6" descr="images (2).jpg"/>
          <p:cNvPicPr>
            <a:picLocks noChangeAspect="1"/>
          </p:cNvPicPr>
          <p:nvPr/>
        </p:nvPicPr>
        <p:blipFill>
          <a:blip r:embed="rId4" cstate="print"/>
          <a:stretch>
            <a:fillRect/>
          </a:stretch>
        </p:blipFill>
        <p:spPr>
          <a:xfrm>
            <a:off x="5919482" y="4077072"/>
            <a:ext cx="3224518" cy="2559142"/>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Scale>
                                      <p:cBhvr>
                                        <p:cTn id="2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
                                        </p:tgtEl>
                                        <p:attrNameLst>
                                          <p:attrName>ppt_x</p:attrName>
                                          <p:attrName>ppt_y</p:attrName>
                                        </p:attrNameLst>
                                      </p:cBhvr>
                                    </p:animMotion>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360"/>
                                          </p:val>
                                        </p:tav>
                                        <p:tav tm="100000">
                                          <p:val>
                                            <p:fltVal val="0"/>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s (3).jpg"/>
          <p:cNvPicPr>
            <a:picLocks noChangeAspect="1"/>
          </p:cNvPicPr>
          <p:nvPr/>
        </p:nvPicPr>
        <p:blipFill>
          <a:blip r:embed="rId2" cstate="print"/>
          <a:stretch>
            <a:fillRect/>
          </a:stretch>
        </p:blipFill>
        <p:spPr>
          <a:xfrm>
            <a:off x="4355977" y="-1"/>
            <a:ext cx="4788024" cy="3227093"/>
          </a:xfrm>
          <a:prstGeom prst="rect">
            <a:avLst/>
          </a:prstGeom>
          <a:ln>
            <a:noFill/>
          </a:ln>
          <a:effectLst>
            <a:softEdge rad="112500"/>
          </a:effectLst>
        </p:spPr>
      </p:pic>
      <p:pic>
        <p:nvPicPr>
          <p:cNvPr id="6" name="Рисунок 5" descr="130508123453-130517002036-p-O-pasta-s-tomatnim-sousom-olivkami-i-kapersami.jpg"/>
          <p:cNvPicPr>
            <a:picLocks noChangeAspect="1"/>
          </p:cNvPicPr>
          <p:nvPr/>
        </p:nvPicPr>
        <p:blipFill>
          <a:blip r:embed="rId3" cstate="print"/>
          <a:stretch>
            <a:fillRect/>
          </a:stretch>
        </p:blipFill>
        <p:spPr>
          <a:xfrm>
            <a:off x="0" y="0"/>
            <a:ext cx="4819465" cy="3212976"/>
          </a:xfrm>
          <a:prstGeom prst="rect">
            <a:avLst/>
          </a:prstGeom>
          <a:ln>
            <a:noFill/>
          </a:ln>
          <a:effectLst>
            <a:softEdge rad="112500"/>
          </a:effectLst>
        </p:spPr>
      </p:pic>
      <p:pic>
        <p:nvPicPr>
          <p:cNvPr id="7" name="Рисунок 6" descr="10386843-spaghetti-with-tomato-sauce-and-basil.jpg"/>
          <p:cNvPicPr>
            <a:picLocks noChangeAspect="1"/>
          </p:cNvPicPr>
          <p:nvPr/>
        </p:nvPicPr>
        <p:blipFill>
          <a:blip r:embed="rId4" cstate="print"/>
          <a:stretch>
            <a:fillRect/>
          </a:stretch>
        </p:blipFill>
        <p:spPr>
          <a:xfrm>
            <a:off x="251520" y="3068960"/>
            <a:ext cx="2529184" cy="3789040"/>
          </a:xfrm>
          <a:prstGeom prst="rect">
            <a:avLst/>
          </a:prstGeom>
          <a:ln>
            <a:noFill/>
          </a:ln>
          <a:effectLst>
            <a:softEdge rad="112500"/>
          </a:effectLst>
        </p:spPr>
      </p:pic>
      <p:pic>
        <p:nvPicPr>
          <p:cNvPr id="8" name="Рисунок 7" descr="Pasta-with-Pesto-and-Grilled-Chicken.jpg"/>
          <p:cNvPicPr>
            <a:picLocks noChangeAspect="1"/>
          </p:cNvPicPr>
          <p:nvPr/>
        </p:nvPicPr>
        <p:blipFill>
          <a:blip r:embed="rId5" cstate="print"/>
          <a:stretch>
            <a:fillRect/>
          </a:stretch>
        </p:blipFill>
        <p:spPr>
          <a:xfrm>
            <a:off x="2898900" y="2996952"/>
            <a:ext cx="6245100" cy="3861048"/>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0.70"/>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800" decel="100000"/>
                                        <p:tgtEl>
                                          <p:spTgt spid="7"/>
                                        </p:tgtEl>
                                      </p:cBhvr>
                                    </p:animEffect>
                                    <p:anim calcmode="lin" valueType="num">
                                      <p:cBhvr>
                                        <p:cTn id="24" dur="800" decel="100000" fill="hold"/>
                                        <p:tgtEl>
                                          <p:spTgt spid="7"/>
                                        </p:tgtEl>
                                        <p:attrNameLst>
                                          <p:attrName>style.rotation</p:attrName>
                                        </p:attrNameLst>
                                      </p:cBhvr>
                                      <p:tavLst>
                                        <p:tav tm="0">
                                          <p:val>
                                            <p:fltVal val="-90"/>
                                          </p:val>
                                        </p:tav>
                                        <p:tav tm="100000">
                                          <p:val>
                                            <p:fltVal val="0"/>
                                          </p:val>
                                        </p:tav>
                                      </p:tavLst>
                                    </p:anim>
                                    <p:anim calcmode="lin" valueType="num">
                                      <p:cBhvr>
                                        <p:cTn id="25" dur="800" decel="100000" fill="hold"/>
                                        <p:tgtEl>
                                          <p:spTgt spid="7"/>
                                        </p:tgtEl>
                                        <p:attrNameLst>
                                          <p:attrName>ppt_x</p:attrName>
                                        </p:attrNameLst>
                                      </p:cBhvr>
                                      <p:tavLst>
                                        <p:tav tm="0">
                                          <p:val>
                                            <p:strVal val="#ppt_x+0.4"/>
                                          </p:val>
                                        </p:tav>
                                        <p:tav tm="100000">
                                          <p:val>
                                            <p:strVal val="#ppt_x-0.05"/>
                                          </p:val>
                                        </p:tav>
                                      </p:tavLst>
                                    </p:anim>
                                    <p:anim calcmode="lin" valueType="num">
                                      <p:cBhvr>
                                        <p:cTn id="26" dur="800" decel="100000" fill="hold"/>
                                        <p:tgtEl>
                                          <p:spTgt spid="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76px-Homemade_minestrone.jpg"/>
          <p:cNvPicPr>
            <a:picLocks noGrp="1" noChangeAspect="1"/>
          </p:cNvPicPr>
          <p:nvPr>
            <p:ph idx="1"/>
          </p:nvPr>
        </p:nvPicPr>
        <p:blipFill>
          <a:blip r:embed="rId2" cstate="print"/>
          <a:stretch>
            <a:fillRect/>
          </a:stretch>
        </p:blipFill>
        <p:spPr>
          <a:xfrm>
            <a:off x="0" y="-1244452"/>
            <a:ext cx="9144000" cy="8102452"/>
          </a:xfrm>
        </p:spPr>
      </p:pic>
      <p:sp>
        <p:nvSpPr>
          <p:cNvPr id="2" name="Заголовок 1"/>
          <p:cNvSpPr>
            <a:spLocks noGrp="1"/>
          </p:cNvSpPr>
          <p:nvPr>
            <p:ph type="title"/>
          </p:nvPr>
        </p:nvSpPr>
        <p:spPr>
          <a:xfrm>
            <a:off x="539552" y="1268760"/>
            <a:ext cx="8229600" cy="1143000"/>
          </a:xfrm>
        </p:spPr>
        <p:txBody>
          <a:bodyPr/>
          <a:lstStyle/>
          <a:p>
            <a:r>
              <a:rPr lang="en-US" sz="8000" dirty="0" smtClean="0">
                <a:solidFill>
                  <a:schemeClr val="bg1"/>
                </a:solidFill>
                <a:latin typeface="Baskerville Old Face" pitchFamily="18" charset="0"/>
              </a:rPr>
              <a:t>Minestrone</a:t>
            </a:r>
            <a:r>
              <a:rPr lang="en-US" sz="4800" dirty="0" smtClean="0">
                <a:latin typeface="Baskerville Old Face" pitchFamily="18" charset="0"/>
              </a:rPr>
              <a:t/>
            </a:r>
            <a:br>
              <a:rPr lang="en-US" sz="4800" dirty="0" smtClean="0">
                <a:latin typeface="Baskerville Old Face" pitchFamily="18" charset="0"/>
              </a:rPr>
            </a:br>
            <a:endParaRPr lang="uk-UA" sz="4800"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29600" cy="2376264"/>
          </a:xfrm>
        </p:spPr>
        <p:txBody>
          <a:bodyPr/>
          <a:lstStyle/>
          <a:p>
            <a:r>
              <a:rPr lang="en-US" sz="1800" dirty="0" smtClean="0">
                <a:solidFill>
                  <a:schemeClr val="bg1"/>
                </a:solidFill>
                <a:latin typeface="Baskerville Old Face" pitchFamily="18" charset="0"/>
              </a:rPr>
              <a:t>Minestrone is a thick soup of Italian origin made with vegetables, often with the addition of pasta or rice. Common ingredients include beans, onions, celery, carrots, stock, and tomatoes.</a:t>
            </a:r>
            <a:br>
              <a:rPr lang="en-US" sz="1800" dirty="0" smtClean="0">
                <a:solidFill>
                  <a:schemeClr val="bg1"/>
                </a:solidFill>
                <a:latin typeface="Baskerville Old Face" pitchFamily="18" charset="0"/>
              </a:rPr>
            </a:br>
            <a:r>
              <a:rPr lang="en-US" sz="1800" dirty="0" smtClean="0">
                <a:solidFill>
                  <a:schemeClr val="bg1"/>
                </a:solidFill>
                <a:latin typeface="Baskerville Old Face" pitchFamily="18" charset="0"/>
              </a:rPr>
              <a:t>There is no set recipe for minestrone, since it is usually made out of whatever vegetables are in season. It can be vegetarian, contain meat, or contain a meat-based broth (such as chicken stock). Angelo </a:t>
            </a:r>
            <a:r>
              <a:rPr lang="en-US" sz="1800" dirty="0" err="1" smtClean="0">
                <a:solidFill>
                  <a:schemeClr val="bg1"/>
                </a:solidFill>
                <a:latin typeface="Baskerville Old Face" pitchFamily="18" charset="0"/>
              </a:rPr>
              <a:t>Pellegrini</a:t>
            </a:r>
            <a:r>
              <a:rPr lang="en-US" sz="1800" dirty="0" smtClean="0">
                <a:solidFill>
                  <a:schemeClr val="bg1"/>
                </a:solidFill>
                <a:latin typeface="Baskerville Old Face" pitchFamily="18" charset="0"/>
              </a:rPr>
              <a:t>, however, argued that the base of minestrone is bean broth, and that Roman beans (also called </a:t>
            </a:r>
            <a:r>
              <a:rPr lang="en-US" sz="1800" dirty="0" err="1" smtClean="0">
                <a:solidFill>
                  <a:schemeClr val="bg1"/>
                </a:solidFill>
                <a:latin typeface="Baskerville Old Face" pitchFamily="18" charset="0"/>
              </a:rPr>
              <a:t>Borlotti</a:t>
            </a:r>
            <a:r>
              <a:rPr lang="en-US" sz="1800" dirty="0" smtClean="0">
                <a:solidFill>
                  <a:schemeClr val="bg1"/>
                </a:solidFill>
                <a:latin typeface="Baskerville Old Face" pitchFamily="18" charset="0"/>
              </a:rPr>
              <a:t> beans) "are the beans to use for genuine minestrone".</a:t>
            </a:r>
            <a:r>
              <a:rPr lang="en-US" sz="4800" dirty="0" smtClean="0">
                <a:latin typeface="Baskerville Old Face" pitchFamily="18" charset="0"/>
              </a:rPr>
              <a:t/>
            </a:r>
            <a:br>
              <a:rPr lang="en-US" sz="4800" dirty="0" smtClean="0">
                <a:latin typeface="Baskerville Old Face" pitchFamily="18" charset="0"/>
              </a:rPr>
            </a:br>
            <a:endParaRPr lang="uk-UA" sz="4800" dirty="0"/>
          </a:p>
        </p:txBody>
      </p:sp>
      <p:pic>
        <p:nvPicPr>
          <p:cNvPr id="4" name="Содержимое 3" descr="images (1).jpg"/>
          <p:cNvPicPr>
            <a:picLocks noGrp="1" noChangeAspect="1"/>
          </p:cNvPicPr>
          <p:nvPr>
            <p:ph idx="1"/>
          </p:nvPr>
        </p:nvPicPr>
        <p:blipFill>
          <a:blip r:embed="rId2" cstate="print"/>
          <a:stretch>
            <a:fillRect/>
          </a:stretch>
        </p:blipFill>
        <p:spPr>
          <a:xfrm>
            <a:off x="0" y="4339750"/>
            <a:ext cx="3275856" cy="2339897"/>
          </a:xfrm>
          <a:prstGeom prst="rect">
            <a:avLst/>
          </a:prstGeom>
          <a:ln>
            <a:noFill/>
          </a:ln>
          <a:effectLst>
            <a:softEdge rad="112500"/>
          </a:effectLst>
        </p:spPr>
      </p:pic>
      <p:pic>
        <p:nvPicPr>
          <p:cNvPr id="5" name="Рисунок 4" descr="images (2).jpg"/>
          <p:cNvPicPr>
            <a:picLocks noChangeAspect="1"/>
          </p:cNvPicPr>
          <p:nvPr/>
        </p:nvPicPr>
        <p:blipFill>
          <a:blip r:embed="rId3" cstate="print"/>
          <a:stretch>
            <a:fillRect/>
          </a:stretch>
        </p:blipFill>
        <p:spPr>
          <a:xfrm>
            <a:off x="3275856" y="3645024"/>
            <a:ext cx="2707869" cy="3212977"/>
          </a:xfrm>
          <a:prstGeom prst="rect">
            <a:avLst/>
          </a:prstGeom>
          <a:ln>
            <a:noFill/>
          </a:ln>
          <a:effectLst>
            <a:softEdge rad="112500"/>
          </a:effectLst>
        </p:spPr>
      </p:pic>
      <p:pic>
        <p:nvPicPr>
          <p:cNvPr id="6" name="Рисунок 5" descr="images (3).jpg"/>
          <p:cNvPicPr>
            <a:picLocks noChangeAspect="1"/>
          </p:cNvPicPr>
          <p:nvPr/>
        </p:nvPicPr>
        <p:blipFill>
          <a:blip r:embed="rId4" cstate="print"/>
          <a:stretch>
            <a:fillRect/>
          </a:stretch>
        </p:blipFill>
        <p:spPr>
          <a:xfrm>
            <a:off x="5940152" y="5013176"/>
            <a:ext cx="3223016" cy="1844824"/>
          </a:xfrm>
          <a:prstGeom prst="rect">
            <a:avLst/>
          </a:prstGeom>
          <a:ln>
            <a:noFill/>
          </a:ln>
          <a:effectLst>
            <a:softEdge rad="112500"/>
          </a:effectLst>
        </p:spPr>
      </p:pic>
      <p:pic>
        <p:nvPicPr>
          <p:cNvPr id="7" name="Рисунок 6" descr="images (4).jpg"/>
          <p:cNvPicPr>
            <a:picLocks noChangeAspect="1"/>
          </p:cNvPicPr>
          <p:nvPr/>
        </p:nvPicPr>
        <p:blipFill>
          <a:blip r:embed="rId5" cstate="print"/>
          <a:stretch>
            <a:fillRect/>
          </a:stretch>
        </p:blipFill>
        <p:spPr>
          <a:xfrm>
            <a:off x="5868144" y="2780928"/>
            <a:ext cx="3372376" cy="2160240"/>
          </a:xfrm>
          <a:prstGeom prst="rect">
            <a:avLst/>
          </a:prstGeom>
          <a:ln>
            <a:noFill/>
          </a:ln>
          <a:effectLst>
            <a:softEdge rad="112500"/>
          </a:effectLst>
        </p:spPr>
      </p:pic>
      <p:pic>
        <p:nvPicPr>
          <p:cNvPr id="8" name="Рисунок 7" descr="images.jpg"/>
          <p:cNvPicPr>
            <a:picLocks noChangeAspect="1"/>
          </p:cNvPicPr>
          <p:nvPr/>
        </p:nvPicPr>
        <p:blipFill>
          <a:blip r:embed="rId6" cstate="print"/>
          <a:stretch>
            <a:fillRect/>
          </a:stretch>
        </p:blipFill>
        <p:spPr>
          <a:xfrm>
            <a:off x="179512" y="2241008"/>
            <a:ext cx="3024336" cy="226533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2" dur="1000" fill="hold"/>
                                        <p:tgtEl>
                                          <p:spTgt spid="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4" dur="1000" fill="hold"/>
                                        <p:tgtEl>
                                          <p:spTgt spid="7"/>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66" dur="1000" fill="hold"/>
                                        <p:tgtEl>
                                          <p:spTgt spid="7"/>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solidFill>
                  <a:schemeClr val="bg1"/>
                </a:solidFill>
                <a:latin typeface="Baskerville Old Face" pitchFamily="18" charset="0"/>
              </a:rPr>
              <a:t>Ribollita</a:t>
            </a:r>
            <a:r>
              <a:rPr lang="en-US" dirty="0" smtClean="0">
                <a:solidFill>
                  <a:schemeClr val="bg1"/>
                </a:solidFill>
                <a:latin typeface="Baskerville Old Face" pitchFamily="18" charset="0"/>
              </a:rPr>
              <a:t/>
            </a:r>
            <a:br>
              <a:rPr lang="en-US" dirty="0" smtClean="0">
                <a:solidFill>
                  <a:schemeClr val="bg1"/>
                </a:solidFill>
                <a:latin typeface="Baskerville Old Face" pitchFamily="18" charset="0"/>
              </a:rPr>
            </a:br>
            <a:endParaRPr lang="uk-UA" dirty="0">
              <a:solidFill>
                <a:schemeClr val="bg1"/>
              </a:solidFill>
            </a:endParaRPr>
          </a:p>
        </p:txBody>
      </p:sp>
      <p:sp>
        <p:nvSpPr>
          <p:cNvPr id="7" name="Содержимое 6"/>
          <p:cNvSpPr>
            <a:spLocks noGrp="1"/>
          </p:cNvSpPr>
          <p:nvPr>
            <p:ph idx="1"/>
          </p:nvPr>
        </p:nvSpPr>
        <p:spPr>
          <a:xfrm>
            <a:off x="-180528" y="1196752"/>
            <a:ext cx="6264696" cy="4857403"/>
          </a:xfrm>
        </p:spPr>
        <p:txBody>
          <a:bodyPr/>
          <a:lstStyle/>
          <a:p>
            <a:r>
              <a:rPr lang="en-US" sz="2000" dirty="0" err="1" smtClean="0">
                <a:solidFill>
                  <a:schemeClr val="bg1"/>
                </a:solidFill>
                <a:latin typeface="Baskerville Old Face" pitchFamily="18" charset="0"/>
              </a:rPr>
              <a:t>Ribollita</a:t>
            </a:r>
            <a:r>
              <a:rPr lang="en-US" sz="2000" b="1" dirty="0" smtClean="0">
                <a:solidFill>
                  <a:schemeClr val="bg1"/>
                </a:solidFill>
                <a:latin typeface="Baskerville Old Face" pitchFamily="18" charset="0"/>
              </a:rPr>
              <a:t> </a:t>
            </a:r>
            <a:r>
              <a:rPr lang="en-US" sz="2000" dirty="0" smtClean="0">
                <a:solidFill>
                  <a:schemeClr val="bg1"/>
                </a:solidFill>
                <a:latin typeface="Baskerville Old Face" pitchFamily="18" charset="0"/>
              </a:rPr>
              <a:t> is a famous Tuscan soup, a hearty potage made with bread and vegetables. There are many variations but the main ingredients always include leftover bread, cannellini beans and inexpensive vegetables such as carrot, cabbage, beans, </a:t>
            </a:r>
            <a:r>
              <a:rPr lang="en-US" sz="2000" dirty="0" err="1" smtClean="0">
                <a:solidFill>
                  <a:schemeClr val="bg1"/>
                </a:solidFill>
                <a:latin typeface="Baskerville Old Face" pitchFamily="18" charset="0"/>
              </a:rPr>
              <a:t>silverbeet</a:t>
            </a:r>
            <a:r>
              <a:rPr lang="en-US" sz="2000" dirty="0" smtClean="0">
                <a:solidFill>
                  <a:schemeClr val="bg1"/>
                </a:solidFill>
                <a:latin typeface="Baskerville Old Face" pitchFamily="18" charset="0"/>
              </a:rPr>
              <a:t> , </a:t>
            </a:r>
            <a:r>
              <a:rPr lang="en-US" sz="2000" dirty="0" err="1" smtClean="0">
                <a:solidFill>
                  <a:schemeClr val="bg1"/>
                </a:solidFill>
                <a:latin typeface="Baskerville Old Face" pitchFamily="18" charset="0"/>
              </a:rPr>
              <a:t>cavolo</a:t>
            </a:r>
            <a:r>
              <a:rPr lang="en-US" sz="2000" dirty="0" smtClean="0">
                <a:solidFill>
                  <a:schemeClr val="bg1"/>
                </a:solidFill>
                <a:latin typeface="Baskerville Old Face" pitchFamily="18" charset="0"/>
              </a:rPr>
              <a:t>  </a:t>
            </a:r>
            <a:r>
              <a:rPr lang="en-US" sz="2000" dirty="0" err="1" smtClean="0">
                <a:solidFill>
                  <a:schemeClr val="bg1"/>
                </a:solidFill>
                <a:latin typeface="Baskerville Old Face" pitchFamily="18" charset="0"/>
              </a:rPr>
              <a:t>nero</a:t>
            </a:r>
            <a:r>
              <a:rPr lang="en-US" sz="2000" dirty="0" smtClean="0">
                <a:solidFill>
                  <a:schemeClr val="bg1"/>
                </a:solidFill>
                <a:latin typeface="Baskerville Old Face" pitchFamily="18" charset="0"/>
              </a:rPr>
              <a:t> , and onion. Its name literally means “ </a:t>
            </a:r>
            <a:r>
              <a:rPr lang="en-US" sz="2000" dirty="0" err="1" smtClean="0">
                <a:solidFill>
                  <a:schemeClr val="bg1"/>
                </a:solidFill>
                <a:latin typeface="Baskerville Old Face" pitchFamily="18" charset="0"/>
              </a:rPr>
              <a:t>reboiled</a:t>
            </a:r>
            <a:r>
              <a:rPr lang="en-US" sz="2000" dirty="0" smtClean="0">
                <a:solidFill>
                  <a:schemeClr val="bg1"/>
                </a:solidFill>
                <a:latin typeface="Baskerville Old Face" pitchFamily="18" charset="0"/>
              </a:rPr>
              <a:t> ".</a:t>
            </a:r>
            <a:endParaRPr lang="uk-UA" sz="2000" dirty="0">
              <a:solidFill>
                <a:schemeClr val="bg1"/>
              </a:solidFill>
            </a:endParaRPr>
          </a:p>
        </p:txBody>
      </p:sp>
      <p:pic>
        <p:nvPicPr>
          <p:cNvPr id="9" name="Рисунок 8" descr="images (3).jpg"/>
          <p:cNvPicPr>
            <a:picLocks noChangeAspect="1"/>
          </p:cNvPicPr>
          <p:nvPr/>
        </p:nvPicPr>
        <p:blipFill>
          <a:blip r:embed="rId2" cstate="print"/>
          <a:stretch>
            <a:fillRect/>
          </a:stretch>
        </p:blipFill>
        <p:spPr>
          <a:xfrm>
            <a:off x="0" y="4365105"/>
            <a:ext cx="3746156" cy="2492896"/>
          </a:xfrm>
          <a:prstGeom prst="rect">
            <a:avLst/>
          </a:prstGeom>
          <a:ln>
            <a:noFill/>
          </a:ln>
          <a:effectLst>
            <a:softEdge rad="112500"/>
          </a:effectLst>
        </p:spPr>
      </p:pic>
      <p:pic>
        <p:nvPicPr>
          <p:cNvPr id="10" name="Рисунок 9" descr="Ribollita-Soup-Recipe-0030.jpg"/>
          <p:cNvPicPr>
            <a:picLocks noChangeAspect="1"/>
          </p:cNvPicPr>
          <p:nvPr/>
        </p:nvPicPr>
        <p:blipFill>
          <a:blip r:embed="rId3" cstate="print"/>
          <a:stretch>
            <a:fillRect/>
          </a:stretch>
        </p:blipFill>
        <p:spPr>
          <a:xfrm>
            <a:off x="3675888" y="3209544"/>
            <a:ext cx="5468112" cy="3648456"/>
          </a:xfrm>
          <a:prstGeom prst="rect">
            <a:avLst/>
          </a:prstGeom>
          <a:ln>
            <a:noFill/>
          </a:ln>
          <a:effectLst>
            <a:softEdge rad="112500"/>
          </a:effectLst>
        </p:spPr>
      </p:pic>
      <p:pic>
        <p:nvPicPr>
          <p:cNvPr id="11" name="Рисунок 10" descr="images.jpg"/>
          <p:cNvPicPr>
            <a:picLocks noChangeAspect="1"/>
          </p:cNvPicPr>
          <p:nvPr/>
        </p:nvPicPr>
        <p:blipFill>
          <a:blip r:embed="rId4" cstate="print"/>
          <a:stretch>
            <a:fillRect/>
          </a:stretch>
        </p:blipFill>
        <p:spPr>
          <a:xfrm>
            <a:off x="6263681" y="260648"/>
            <a:ext cx="2880320" cy="28803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p:cTn id="16"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1" dur="1000" fill="hold"/>
                                        <p:tgtEl>
                                          <p:spTgt spid="11"/>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5" dur="1000" fill="hold"/>
                                        <p:tgtEl>
                                          <p:spTgt spid="10"/>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052736"/>
            <a:ext cx="8229600" cy="1656184"/>
          </a:xfrm>
        </p:spPr>
        <p:txBody>
          <a:bodyPr/>
          <a:lstStyle/>
          <a:p>
            <a:r>
              <a:rPr lang="en-US" dirty="0" err="1" smtClean="0">
                <a:solidFill>
                  <a:schemeClr val="bg1"/>
                </a:solidFill>
                <a:latin typeface="Baskerville Old Face" pitchFamily="18" charset="0"/>
              </a:rPr>
              <a:t>Braciola</a:t>
            </a:r>
            <a:r>
              <a:rPr lang="en-US" dirty="0" smtClean="0">
                <a:solidFill>
                  <a:schemeClr val="bg1"/>
                </a:solidFill>
              </a:rPr>
              <a:t/>
            </a:r>
            <a:br>
              <a:rPr lang="en-US" dirty="0" smtClean="0">
                <a:solidFill>
                  <a:schemeClr val="bg1"/>
                </a:solidFill>
              </a:rPr>
            </a:br>
            <a:r>
              <a:rPr lang="en-US" b="1" dirty="0" smtClean="0">
                <a:latin typeface="Baskerville Old Face" pitchFamily="18" charset="0"/>
              </a:rPr>
              <a:t> </a:t>
            </a:r>
            <a:r>
              <a:rPr lang="en-US" sz="1800" dirty="0" err="1" smtClean="0">
                <a:solidFill>
                  <a:schemeClr val="bg1"/>
                </a:solidFill>
                <a:latin typeface="Baskerville Old Face" pitchFamily="18" charset="0"/>
              </a:rPr>
              <a:t>Braciola</a:t>
            </a:r>
            <a:r>
              <a:rPr lang="en-US" sz="1800" dirty="0" smtClean="0">
                <a:solidFill>
                  <a:schemeClr val="bg1"/>
                </a:solidFill>
                <a:latin typeface="Baskerville Old Face" pitchFamily="18" charset="0"/>
              </a:rPr>
              <a:t> is the name of an Italian dish. </a:t>
            </a:r>
            <a:r>
              <a:rPr lang="en-US" sz="1800" dirty="0" err="1" smtClean="0">
                <a:solidFill>
                  <a:schemeClr val="bg1"/>
                </a:solidFill>
                <a:latin typeface="Baskerville Old Face" pitchFamily="18" charset="0"/>
              </a:rPr>
              <a:t>Braciole</a:t>
            </a:r>
            <a:r>
              <a:rPr lang="en-US" sz="1800" dirty="0" smtClean="0">
                <a:solidFill>
                  <a:schemeClr val="bg1"/>
                </a:solidFill>
                <a:latin typeface="Baskerville Old Face" pitchFamily="18" charset="0"/>
              </a:rPr>
              <a:t> are slices of meat that are pan-fried or grilled, often in their own juice or in a small amount of light olive oil. They are different from the finer cut </a:t>
            </a:r>
            <a:r>
              <a:rPr lang="en-US" sz="1800" i="1" dirty="0" err="1" smtClean="0">
                <a:solidFill>
                  <a:schemeClr val="bg1"/>
                </a:solidFill>
                <a:latin typeface="Baskerville Old Face" pitchFamily="18" charset="0"/>
              </a:rPr>
              <a:t>f</a:t>
            </a:r>
            <a:r>
              <a:rPr lang="en-US" sz="1800" dirty="0" err="1" smtClean="0">
                <a:solidFill>
                  <a:schemeClr val="bg1"/>
                </a:solidFill>
                <a:latin typeface="Baskerville Old Face" pitchFamily="18" charset="0"/>
              </a:rPr>
              <a:t>ettine</a:t>
            </a:r>
            <a:r>
              <a:rPr lang="en-US" sz="1800" dirty="0" smtClean="0">
                <a:solidFill>
                  <a:schemeClr val="bg1"/>
                </a:solidFill>
                <a:latin typeface="Baskerville Old Face" pitchFamily="18" charset="0"/>
              </a:rPr>
              <a:t> ("small/thin slices"), which never have bone and are generally thinner. </a:t>
            </a:r>
            <a:r>
              <a:rPr lang="en-US" sz="1800" dirty="0" smtClean="0">
                <a:solidFill>
                  <a:schemeClr val="bg1"/>
                </a:solidFill>
              </a:rPr>
              <a:t/>
            </a:r>
            <a:br>
              <a:rPr lang="en-US" sz="1800" dirty="0" smtClean="0">
                <a:solidFill>
                  <a:schemeClr val="bg1"/>
                </a:solidFill>
              </a:rPr>
            </a:br>
            <a:endParaRPr lang="uk-UA" dirty="0">
              <a:solidFill>
                <a:schemeClr val="bg1"/>
              </a:solidFill>
            </a:endParaRPr>
          </a:p>
        </p:txBody>
      </p:sp>
      <p:pic>
        <p:nvPicPr>
          <p:cNvPr id="4" name="Содержимое 3" descr="DSC02429.JPG"/>
          <p:cNvPicPr>
            <a:picLocks noGrp="1" noChangeAspect="1"/>
          </p:cNvPicPr>
          <p:nvPr>
            <p:ph idx="1"/>
          </p:nvPr>
        </p:nvPicPr>
        <p:blipFill>
          <a:blip r:embed="rId2" cstate="print"/>
          <a:stretch>
            <a:fillRect/>
          </a:stretch>
        </p:blipFill>
        <p:spPr>
          <a:xfrm>
            <a:off x="2843808" y="2672311"/>
            <a:ext cx="6300192" cy="4185689"/>
          </a:xfrm>
          <a:prstGeom prst="rect">
            <a:avLst/>
          </a:prstGeom>
          <a:ln>
            <a:noFill/>
          </a:ln>
          <a:effectLst>
            <a:softEdge rad="112500"/>
          </a:effectLst>
        </p:spPr>
      </p:pic>
      <p:pic>
        <p:nvPicPr>
          <p:cNvPr id="5" name="Рисунок 4" descr="399px-Braciola_di_maiale_e_melanzane_ai_ferri.jpg"/>
          <p:cNvPicPr>
            <a:picLocks noChangeAspect="1"/>
          </p:cNvPicPr>
          <p:nvPr/>
        </p:nvPicPr>
        <p:blipFill>
          <a:blip r:embed="rId3" cstate="print"/>
          <a:stretch>
            <a:fillRect/>
          </a:stretch>
        </p:blipFill>
        <p:spPr>
          <a:xfrm>
            <a:off x="0" y="2696827"/>
            <a:ext cx="2771800" cy="4161173"/>
          </a:xfrm>
          <a:prstGeom prst="rect">
            <a:avLst/>
          </a:prstGeom>
          <a:ln>
            <a:noFill/>
          </a:ln>
          <a:effectLst>
            <a:softEdge rad="112500"/>
          </a:effectLst>
        </p:spPr>
      </p:pic>
      <p:pic>
        <p:nvPicPr>
          <p:cNvPr id="7" name="Рисунок 6" descr="images (1).jpg"/>
          <p:cNvPicPr>
            <a:picLocks noChangeAspect="1"/>
          </p:cNvPicPr>
          <p:nvPr/>
        </p:nvPicPr>
        <p:blipFill>
          <a:blip r:embed="rId4" cstate="print"/>
          <a:stretch>
            <a:fillRect/>
          </a:stretch>
        </p:blipFill>
        <p:spPr>
          <a:xfrm>
            <a:off x="6660231" y="0"/>
            <a:ext cx="1883701" cy="1412776"/>
          </a:xfrm>
          <a:prstGeom prst="rect">
            <a:avLst/>
          </a:prstGeom>
          <a:ln>
            <a:noFill/>
          </a:ln>
          <a:effectLst>
            <a:softEdge rad="112500"/>
          </a:effectLst>
        </p:spPr>
      </p:pic>
      <p:pic>
        <p:nvPicPr>
          <p:cNvPr id="8" name="Рисунок 7" descr="images.jpg"/>
          <p:cNvPicPr>
            <a:picLocks noChangeAspect="1"/>
          </p:cNvPicPr>
          <p:nvPr/>
        </p:nvPicPr>
        <p:blipFill>
          <a:blip r:embed="rId5" cstate="print"/>
          <a:stretch>
            <a:fillRect/>
          </a:stretch>
        </p:blipFill>
        <p:spPr>
          <a:xfrm>
            <a:off x="899592" y="116632"/>
            <a:ext cx="1730419" cy="129614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solidFill>
                  <a:schemeClr val="bg1"/>
                </a:solidFill>
                <a:latin typeface="Baskerville Old Face" pitchFamily="18" charset="0"/>
              </a:rPr>
              <a:t>Bruschetta</a:t>
            </a:r>
            <a:r>
              <a:rPr lang="en-US" dirty="0" smtClean="0">
                <a:solidFill>
                  <a:schemeClr val="bg1"/>
                </a:solidFill>
                <a:latin typeface="Baskerville Old Face" pitchFamily="18" charset="0"/>
              </a:rPr>
              <a:t/>
            </a:r>
            <a:br>
              <a:rPr lang="en-US" dirty="0" smtClean="0">
                <a:solidFill>
                  <a:schemeClr val="bg1"/>
                </a:solidFill>
                <a:latin typeface="Baskerville Old Face" pitchFamily="18" charset="0"/>
              </a:rPr>
            </a:br>
            <a:endParaRPr lang="uk-UA" dirty="0">
              <a:solidFill>
                <a:schemeClr val="bg1"/>
              </a:solidFill>
            </a:endParaRPr>
          </a:p>
        </p:txBody>
      </p:sp>
      <p:sp>
        <p:nvSpPr>
          <p:cNvPr id="3" name="Содержимое 2"/>
          <p:cNvSpPr>
            <a:spLocks noGrp="1"/>
          </p:cNvSpPr>
          <p:nvPr>
            <p:ph idx="1"/>
          </p:nvPr>
        </p:nvSpPr>
        <p:spPr>
          <a:xfrm>
            <a:off x="539552" y="1052736"/>
            <a:ext cx="8229600" cy="4525963"/>
          </a:xfrm>
        </p:spPr>
        <p:txBody>
          <a:bodyPr/>
          <a:lstStyle/>
          <a:p>
            <a:r>
              <a:rPr lang="en-US" sz="1800" b="1" dirty="0" err="1" smtClean="0">
                <a:solidFill>
                  <a:schemeClr val="bg1"/>
                </a:solidFill>
                <a:latin typeface="Baskerville Old Face" pitchFamily="18" charset="0"/>
              </a:rPr>
              <a:t>Bruschetta</a:t>
            </a:r>
            <a:r>
              <a:rPr lang="en-US" sz="1800" dirty="0" smtClean="0">
                <a:solidFill>
                  <a:schemeClr val="bg1"/>
                </a:solidFill>
                <a:latin typeface="Baskerville Old Face" pitchFamily="18" charset="0"/>
              </a:rPr>
              <a:t>  is an antipasto from Italy consisting of grilled bread rubbed with garlic and topped with olive oil, salt and pepper. Variations may include toppings of tomato, vegetables, beans, cured meat, or cheese; the most popular recipe outside of Italy in </a:t>
            </a:r>
            <a:r>
              <a:rPr lang="en-US" sz="1800" dirty="0" err="1" smtClean="0">
                <a:solidFill>
                  <a:schemeClr val="bg1"/>
                </a:solidFill>
                <a:latin typeface="Baskerville Old Face" pitchFamily="18" charset="0"/>
              </a:rPr>
              <a:t>olves</a:t>
            </a:r>
            <a:r>
              <a:rPr lang="en-US" sz="1800" dirty="0" smtClean="0">
                <a:solidFill>
                  <a:schemeClr val="bg1"/>
                </a:solidFill>
                <a:latin typeface="Baskerville Old Face" pitchFamily="18" charset="0"/>
              </a:rPr>
              <a:t> basil, fresh tomato, garlic and onion or mozzarella. </a:t>
            </a:r>
            <a:r>
              <a:rPr lang="en-US" sz="1800" dirty="0" err="1" smtClean="0">
                <a:solidFill>
                  <a:schemeClr val="bg1"/>
                </a:solidFill>
                <a:latin typeface="Baskerville Old Face" pitchFamily="18" charset="0"/>
              </a:rPr>
              <a:t>Bruschetta</a:t>
            </a:r>
            <a:r>
              <a:rPr lang="en-US" sz="1800" dirty="0" smtClean="0">
                <a:solidFill>
                  <a:schemeClr val="bg1"/>
                </a:solidFill>
                <a:latin typeface="Baskerville Old Face" pitchFamily="18" charset="0"/>
              </a:rPr>
              <a:t> is usually served as a snack or appetizer. In some countries, a topping of chopped tomato, olive oil and herbs is sold as </a:t>
            </a:r>
            <a:r>
              <a:rPr lang="en-US" sz="1800" dirty="0" err="1" smtClean="0">
                <a:solidFill>
                  <a:schemeClr val="bg1"/>
                </a:solidFill>
                <a:latin typeface="Baskerville Old Face" pitchFamily="18" charset="0"/>
              </a:rPr>
              <a:t>bruschetta</a:t>
            </a:r>
            <a:r>
              <a:rPr lang="en-US" sz="1800" dirty="0" smtClean="0">
                <a:solidFill>
                  <a:schemeClr val="bg1"/>
                </a:solidFill>
                <a:latin typeface="Baskerville Old Face" pitchFamily="18" charset="0"/>
              </a:rPr>
              <a:t>.</a:t>
            </a:r>
            <a:endParaRPr lang="uk-UA" sz="1800" dirty="0">
              <a:solidFill>
                <a:schemeClr val="bg1"/>
              </a:solidFill>
            </a:endParaRPr>
          </a:p>
        </p:txBody>
      </p:sp>
      <p:pic>
        <p:nvPicPr>
          <p:cNvPr id="4" name="Рисунок 3" descr="bruschetta.jpg"/>
          <p:cNvPicPr>
            <a:picLocks noChangeAspect="1"/>
          </p:cNvPicPr>
          <p:nvPr/>
        </p:nvPicPr>
        <p:blipFill>
          <a:blip r:embed="rId2" cstate="print"/>
          <a:stretch>
            <a:fillRect/>
          </a:stretch>
        </p:blipFill>
        <p:spPr>
          <a:xfrm>
            <a:off x="4283968" y="2708920"/>
            <a:ext cx="2448272" cy="1704322"/>
          </a:xfrm>
          <a:prstGeom prst="rect">
            <a:avLst/>
          </a:prstGeom>
          <a:ln>
            <a:noFill/>
          </a:ln>
          <a:effectLst>
            <a:softEdge rad="112500"/>
          </a:effectLst>
        </p:spPr>
      </p:pic>
      <p:pic>
        <p:nvPicPr>
          <p:cNvPr id="5" name="Рисунок 4" descr="hors_bruschetta_wireless_earbuds.org.jpg"/>
          <p:cNvPicPr>
            <a:picLocks noChangeAspect="1"/>
          </p:cNvPicPr>
          <p:nvPr/>
        </p:nvPicPr>
        <p:blipFill>
          <a:blip r:embed="rId3" cstate="print"/>
          <a:stretch>
            <a:fillRect/>
          </a:stretch>
        </p:blipFill>
        <p:spPr>
          <a:xfrm>
            <a:off x="0" y="3356992"/>
            <a:ext cx="4379979" cy="3501008"/>
          </a:xfrm>
          <a:prstGeom prst="rect">
            <a:avLst/>
          </a:prstGeom>
          <a:ln>
            <a:noFill/>
          </a:ln>
          <a:effectLst>
            <a:softEdge rad="112500"/>
          </a:effectLst>
        </p:spPr>
      </p:pic>
      <p:pic>
        <p:nvPicPr>
          <p:cNvPr id="6" name="Рисунок 5" descr="Hoboken-Pizza-Bruschetta.jpg"/>
          <p:cNvPicPr>
            <a:picLocks noChangeAspect="1"/>
          </p:cNvPicPr>
          <p:nvPr/>
        </p:nvPicPr>
        <p:blipFill>
          <a:blip r:embed="rId4" cstate="print"/>
          <a:stretch>
            <a:fillRect/>
          </a:stretch>
        </p:blipFill>
        <p:spPr>
          <a:xfrm>
            <a:off x="6660232" y="2492896"/>
            <a:ext cx="2232248" cy="1917664"/>
          </a:xfrm>
          <a:prstGeom prst="rect">
            <a:avLst/>
          </a:prstGeom>
          <a:ln>
            <a:noFill/>
          </a:ln>
          <a:effectLst>
            <a:softEdge rad="112500"/>
          </a:effectLst>
        </p:spPr>
      </p:pic>
      <p:pic>
        <p:nvPicPr>
          <p:cNvPr id="7" name="Рисунок 6" descr="images (3).jpg"/>
          <p:cNvPicPr>
            <a:picLocks noChangeAspect="1"/>
          </p:cNvPicPr>
          <p:nvPr/>
        </p:nvPicPr>
        <p:blipFill>
          <a:blip r:embed="rId5" cstate="print"/>
          <a:stretch>
            <a:fillRect/>
          </a:stretch>
        </p:blipFill>
        <p:spPr>
          <a:xfrm>
            <a:off x="4860032" y="4599830"/>
            <a:ext cx="4032448" cy="225817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decel="100000"/>
                                        <p:tgtEl>
                                          <p:spTgt spid="3">
                                            <p:txEl>
                                              <p:pRg st="0" end="0"/>
                                            </p:txEl>
                                          </p:spTgt>
                                        </p:tgtEl>
                                      </p:cBhvr>
                                    </p:animEffect>
                                    <p:anim calcmode="lin" valueType="num">
                                      <p:cBhvr>
                                        <p:cTn id="1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800" decel="100000"/>
                                        <p:tgtEl>
                                          <p:spTgt spid="5"/>
                                        </p:tgtEl>
                                      </p:cBhvr>
                                    </p:animEffect>
                                    <p:anim calcmode="lin" valueType="num">
                                      <p:cBhvr>
                                        <p:cTn id="28" dur="800" decel="100000" fill="hold"/>
                                        <p:tgtEl>
                                          <p:spTgt spid="5"/>
                                        </p:tgtEl>
                                        <p:attrNameLst>
                                          <p:attrName>style.rotation</p:attrName>
                                        </p:attrNameLst>
                                      </p:cBhvr>
                                      <p:tavLst>
                                        <p:tav tm="0">
                                          <p:val>
                                            <p:fltVal val="-90"/>
                                          </p:val>
                                        </p:tav>
                                        <p:tav tm="100000">
                                          <p:val>
                                            <p:fltVal val="0"/>
                                          </p:val>
                                        </p:tav>
                                      </p:tavLst>
                                    </p:anim>
                                    <p:anim calcmode="lin" valueType="num">
                                      <p:cBhvr>
                                        <p:cTn id="29" dur="800" decel="100000" fill="hold"/>
                                        <p:tgtEl>
                                          <p:spTgt spid="5"/>
                                        </p:tgtEl>
                                        <p:attrNameLst>
                                          <p:attrName>ppt_x</p:attrName>
                                        </p:attrNameLst>
                                      </p:cBhvr>
                                      <p:tavLst>
                                        <p:tav tm="0">
                                          <p:val>
                                            <p:strVal val="#ppt_x+0.4"/>
                                          </p:val>
                                        </p:tav>
                                        <p:tav tm="100000">
                                          <p:val>
                                            <p:strVal val="#ppt_x-0.05"/>
                                          </p:val>
                                        </p:tav>
                                      </p:tavLst>
                                    </p:anim>
                                    <p:anim calcmode="lin" valueType="num">
                                      <p:cBhvr>
                                        <p:cTn id="30" dur="800" decel="100000" fill="hold"/>
                                        <p:tgtEl>
                                          <p:spTgt spid="5"/>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800" decel="100000"/>
                                        <p:tgtEl>
                                          <p:spTgt spid="4"/>
                                        </p:tgtEl>
                                      </p:cBhvr>
                                    </p:animEffect>
                                    <p:anim calcmode="lin" valueType="num">
                                      <p:cBhvr>
                                        <p:cTn id="38" dur="800" decel="100000" fill="hold"/>
                                        <p:tgtEl>
                                          <p:spTgt spid="4"/>
                                        </p:tgtEl>
                                        <p:attrNameLst>
                                          <p:attrName>style.rotation</p:attrName>
                                        </p:attrNameLst>
                                      </p:cBhvr>
                                      <p:tavLst>
                                        <p:tav tm="0">
                                          <p:val>
                                            <p:fltVal val="-90"/>
                                          </p:val>
                                        </p:tav>
                                        <p:tav tm="100000">
                                          <p:val>
                                            <p:fltVal val="0"/>
                                          </p:val>
                                        </p:tav>
                                      </p:tavLst>
                                    </p:anim>
                                    <p:anim calcmode="lin" valueType="num">
                                      <p:cBhvr>
                                        <p:cTn id="39" dur="800" decel="100000" fill="hold"/>
                                        <p:tgtEl>
                                          <p:spTgt spid="4"/>
                                        </p:tgtEl>
                                        <p:attrNameLst>
                                          <p:attrName>ppt_x</p:attrName>
                                        </p:attrNameLst>
                                      </p:cBhvr>
                                      <p:tavLst>
                                        <p:tav tm="0">
                                          <p:val>
                                            <p:strVal val="#ppt_x+0.4"/>
                                          </p:val>
                                        </p:tav>
                                        <p:tav tm="100000">
                                          <p:val>
                                            <p:strVal val="#ppt_x-0.05"/>
                                          </p:val>
                                        </p:tav>
                                      </p:tavLst>
                                    </p:anim>
                                    <p:anim calcmode="lin" valueType="num">
                                      <p:cBhvr>
                                        <p:cTn id="40" dur="800" decel="100000" fill="hold"/>
                                        <p:tgtEl>
                                          <p:spTgt spid="4"/>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800" decel="100000"/>
                                        <p:tgtEl>
                                          <p:spTgt spid="6"/>
                                        </p:tgtEl>
                                      </p:cBhvr>
                                    </p:animEffect>
                                    <p:anim calcmode="lin" valueType="num">
                                      <p:cBhvr>
                                        <p:cTn id="48" dur="800" decel="100000" fill="hold"/>
                                        <p:tgtEl>
                                          <p:spTgt spid="6"/>
                                        </p:tgtEl>
                                        <p:attrNameLst>
                                          <p:attrName>style.rotation</p:attrName>
                                        </p:attrNameLst>
                                      </p:cBhvr>
                                      <p:tavLst>
                                        <p:tav tm="0">
                                          <p:val>
                                            <p:fltVal val="-90"/>
                                          </p:val>
                                        </p:tav>
                                        <p:tav tm="100000">
                                          <p:val>
                                            <p:fltVal val="0"/>
                                          </p:val>
                                        </p:tav>
                                      </p:tavLst>
                                    </p:anim>
                                    <p:anim calcmode="lin" valueType="num">
                                      <p:cBhvr>
                                        <p:cTn id="49" dur="800" decel="100000" fill="hold"/>
                                        <p:tgtEl>
                                          <p:spTgt spid="6"/>
                                        </p:tgtEl>
                                        <p:attrNameLst>
                                          <p:attrName>ppt_x</p:attrName>
                                        </p:attrNameLst>
                                      </p:cBhvr>
                                      <p:tavLst>
                                        <p:tav tm="0">
                                          <p:val>
                                            <p:strVal val="#ppt_x+0.4"/>
                                          </p:val>
                                        </p:tav>
                                        <p:tav tm="100000">
                                          <p:val>
                                            <p:strVal val="#ppt_x-0.05"/>
                                          </p:val>
                                        </p:tav>
                                      </p:tavLst>
                                    </p:anim>
                                    <p:anim calcmode="lin" valueType="num">
                                      <p:cBhvr>
                                        <p:cTn id="50" dur="800" decel="100000" fill="hold"/>
                                        <p:tgtEl>
                                          <p:spTgt spid="6"/>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800" decel="100000"/>
                                        <p:tgtEl>
                                          <p:spTgt spid="7"/>
                                        </p:tgtEl>
                                      </p:cBhvr>
                                    </p:animEffect>
                                    <p:anim calcmode="lin" valueType="num">
                                      <p:cBhvr>
                                        <p:cTn id="58" dur="800" decel="100000" fill="hold"/>
                                        <p:tgtEl>
                                          <p:spTgt spid="7"/>
                                        </p:tgtEl>
                                        <p:attrNameLst>
                                          <p:attrName>style.rotation</p:attrName>
                                        </p:attrNameLst>
                                      </p:cBhvr>
                                      <p:tavLst>
                                        <p:tav tm="0">
                                          <p:val>
                                            <p:fltVal val="-90"/>
                                          </p:val>
                                        </p:tav>
                                        <p:tav tm="100000">
                                          <p:val>
                                            <p:fltVal val="0"/>
                                          </p:val>
                                        </p:tav>
                                      </p:tavLst>
                                    </p:anim>
                                    <p:anim calcmode="lin" valueType="num">
                                      <p:cBhvr>
                                        <p:cTn id="59" dur="800" decel="100000" fill="hold"/>
                                        <p:tgtEl>
                                          <p:spTgt spid="7"/>
                                        </p:tgtEl>
                                        <p:attrNameLst>
                                          <p:attrName>ppt_x</p:attrName>
                                        </p:attrNameLst>
                                      </p:cBhvr>
                                      <p:tavLst>
                                        <p:tav tm="0">
                                          <p:val>
                                            <p:strVal val="#ppt_x+0.4"/>
                                          </p:val>
                                        </p:tav>
                                        <p:tav tm="100000">
                                          <p:val>
                                            <p:strVal val="#ppt_x-0.05"/>
                                          </p:val>
                                        </p:tav>
                                      </p:tavLst>
                                    </p:anim>
                                    <p:anim calcmode="lin" valueType="num">
                                      <p:cBhvr>
                                        <p:cTn id="60" dur="800" decel="100000" fill="hold"/>
                                        <p:tgtEl>
                                          <p:spTgt spid="7"/>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P102633794_templa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2269FD-A7D7-4E10-BE7F-880851691F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TP102633794_template</Template>
  <TotalTime>157</TotalTime>
  <Words>46</Words>
  <Application>Microsoft Office PowerPoint</Application>
  <PresentationFormat>Экран (4:3)</PresentationFormat>
  <Paragraphs>36</Paragraphs>
  <Slides>20</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TP102633794_template</vt:lpstr>
      <vt:lpstr>Italian cuisine </vt:lpstr>
      <vt:lpstr>Pasta </vt:lpstr>
      <vt:lpstr>Pasta is a staple food of traditional Italian cuisine, with the first reference dating to 1154 in Sicily. It is also commonly used to refer to the variety of pasta dishes. Typically pasta is made from an unleavened dough of a durum wheat flour mixed with water and formed into sheets or various shapes, then cooked and served in any number of dishes. It can be made with flour from other cereals or grains, and eggs may be used instead of water. Pastas may be divided into two broad categories, dried (pasta secca) and fresh (pasta fresca). Chicken eggs frequently dominate as the source of the liquid component in fresh pasta.</vt:lpstr>
      <vt:lpstr>Слайд 4</vt:lpstr>
      <vt:lpstr>Minestrone </vt:lpstr>
      <vt:lpstr>Minestrone is a thick soup of Italian origin made with vegetables, often with the addition of pasta or rice. Common ingredients include beans, onions, celery, carrots, stock, and tomatoes. There is no set recipe for minestrone, since it is usually made out of whatever vegetables are in season. It can be vegetarian, contain meat, or contain a meat-based broth (such as chicken stock). Angelo Pellegrini, however, argued that the base of minestrone is bean broth, and that Roman beans (also called Borlotti beans) "are the beans to use for genuine minestrone". </vt:lpstr>
      <vt:lpstr>Ribollita </vt:lpstr>
      <vt:lpstr>Braciola  Braciola is the name of an Italian dish. Braciole are slices of meat that are pan-fried or grilled, often in their own juice or in a small amount of light olive oil. They are different from the finer cut fettine ("small/thin slices"), which never have bone and are generally thinner.  </vt:lpstr>
      <vt:lpstr>Bruschetta </vt:lpstr>
      <vt:lpstr>Cotoletta </vt:lpstr>
      <vt:lpstr>Crostino </vt:lpstr>
      <vt:lpstr>Cacciatore  </vt:lpstr>
      <vt:lpstr>         Carpaccio</vt:lpstr>
      <vt:lpstr>Frittata </vt:lpstr>
      <vt:lpstr>Insalata Caprese </vt:lpstr>
      <vt:lpstr>Panzanella </vt:lpstr>
      <vt:lpstr>Risotto </vt:lpstr>
      <vt:lpstr>Pizza</vt:lpstr>
      <vt:lpstr>Abruzzo (wine) </vt:lpstr>
      <vt:lpstr>     Espresso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Home</dc:creator>
  <cp:lastModifiedBy>Home</cp:lastModifiedBy>
  <cp:revision>20</cp:revision>
  <cp:lastPrinted>1601-01-01T00:00:00Z</cp:lastPrinted>
  <dcterms:created xsi:type="dcterms:W3CDTF">2013-12-09T18:17:49Z</dcterms:created>
  <dcterms:modified xsi:type="dcterms:W3CDTF">2014-03-07T18:59:06Z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TC026337959991</vt:lpwstr>
  </property>
</Properties>
</file>