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CED1-F7F3-4720-8D85-27731B682048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6A05-2CBA-4E4C-881F-1A04FC3766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CED1-F7F3-4720-8D85-27731B682048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6A05-2CBA-4E4C-881F-1A04FC3766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CED1-F7F3-4720-8D85-27731B682048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6A05-2CBA-4E4C-881F-1A04FC3766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CED1-F7F3-4720-8D85-27731B682048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6A05-2CBA-4E4C-881F-1A04FC3766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CED1-F7F3-4720-8D85-27731B682048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6A05-2CBA-4E4C-881F-1A04FC3766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CED1-F7F3-4720-8D85-27731B682048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6A05-2CBA-4E4C-881F-1A04FC3766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CED1-F7F3-4720-8D85-27731B682048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6A05-2CBA-4E4C-881F-1A04FC3766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CED1-F7F3-4720-8D85-27731B682048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6A05-2CBA-4E4C-881F-1A04FC3766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CED1-F7F3-4720-8D85-27731B682048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6A05-2CBA-4E4C-881F-1A04FC3766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CED1-F7F3-4720-8D85-27731B682048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6A05-2CBA-4E4C-881F-1A04FC3766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CED1-F7F3-4720-8D85-27731B682048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6A05-2CBA-4E4C-881F-1A04FC3766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CED1-F7F3-4720-8D85-27731B682048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06A05-2CBA-4E4C-881F-1A04FC37664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63888" y="908720"/>
            <a:ext cx="5040560" cy="1800200"/>
          </a:xfrm>
        </p:spPr>
        <p:txBody>
          <a:bodyPr>
            <a:normAutofit fontScale="90000"/>
          </a:bodyPr>
          <a:lstStyle/>
          <a:p>
            <a:r>
              <a:rPr lang="vi-VN" sz="6600" b="1" i="1" dirty="0" smtClean="0">
                <a:solidFill>
                  <a:schemeClr val="accent1">
                    <a:lumMod val="75000"/>
                  </a:schemeClr>
                </a:solidFill>
              </a:rPr>
              <a:t>Республіка </a:t>
            </a:r>
            <a:r>
              <a:rPr lang="vi-VN" sz="6600" b="1" i="1" dirty="0">
                <a:solidFill>
                  <a:schemeClr val="accent1">
                    <a:lumMod val="75000"/>
                  </a:schemeClr>
                </a:solidFill>
              </a:rPr>
              <a:t>І́ндія</a:t>
            </a:r>
            <a:endParaRPr lang="ru-RU" sz="66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125px-India_fla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3717032"/>
            <a:ext cx="2981120" cy="1979464"/>
          </a:xfrm>
          <a:prstGeom prst="rect">
            <a:avLst/>
          </a:prstGeom>
        </p:spPr>
      </p:pic>
      <p:pic>
        <p:nvPicPr>
          <p:cNvPr id="5" name="Рисунок 4" descr="Emblem_of_India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1268760"/>
            <a:ext cx="2952328" cy="46789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4855766"/>
            <a:ext cx="4762872" cy="2002234"/>
          </a:xfrm>
        </p:spPr>
        <p:txBody>
          <a:bodyPr>
            <a:noAutofit/>
          </a:bodyPr>
          <a:lstStyle/>
          <a:p>
            <a:pPr algn="l"/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Виконала:</a:t>
            </a:r>
            <a:b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студентка 1-го курсу</a:t>
            </a:r>
            <a:b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102 – б групи</a:t>
            </a:r>
            <a:b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Нечипорук </a:t>
            </a:r>
            <a:r>
              <a:rPr lang="uk-UA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</a:t>
            </a:r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лександра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4042792" cy="4378498"/>
          </a:xfrm>
        </p:spPr>
        <p:txBody>
          <a:bodyPr>
            <a:noAutofit/>
          </a:bodyPr>
          <a:lstStyle/>
          <a:p>
            <a:r>
              <a:rPr lang="vi-VN" sz="2400" b="1" dirty="0" smtClean="0"/>
              <a:t>Республіка Індія</a:t>
            </a:r>
            <a:r>
              <a:rPr lang="en-US" sz="2400" dirty="0"/>
              <a:t> — </a:t>
            </a:r>
            <a:r>
              <a:rPr lang="vi-VN" sz="2400" dirty="0"/>
              <a:t>країна в Південній </a:t>
            </a:r>
            <a:r>
              <a:rPr lang="vi-VN" sz="2400" dirty="0" smtClean="0"/>
              <a:t>Азії</a:t>
            </a:r>
            <a:r>
              <a:rPr lang="uk-UA" sz="2400" dirty="0"/>
              <a:t>.</a:t>
            </a:r>
            <a:r>
              <a:rPr lang="vi-VN" sz="2400" dirty="0" smtClean="0"/>
              <a:t> </a:t>
            </a:r>
            <a:r>
              <a:rPr lang="vi-VN" sz="2400" dirty="0"/>
              <a:t>На північному заході межує з Пакистаном; на півночі — з КНР, Непалом і Бутаном; на сході — з М'янмою </a:t>
            </a:r>
            <a:r>
              <a:rPr lang="vi-VN" sz="2400" dirty="0" smtClean="0"/>
              <a:t>і</a:t>
            </a:r>
            <a:r>
              <a:rPr lang="uk-UA" sz="2400" dirty="0" smtClean="0"/>
              <a:t> </a:t>
            </a:r>
            <a:r>
              <a:rPr lang="vi-VN" sz="2400" dirty="0" smtClean="0"/>
              <a:t>Бангладеш</a:t>
            </a:r>
            <a:r>
              <a:rPr lang="vi-VN" sz="2400" dirty="0"/>
              <a:t>. На півдні вузька </a:t>
            </a:r>
            <a:r>
              <a:rPr lang="vi-VN" sz="2400" dirty="0" smtClean="0"/>
              <a:t>Полкськ</a:t>
            </a:r>
            <a:r>
              <a:rPr lang="uk-UA" sz="2400" dirty="0" smtClean="0"/>
              <a:t>а </a:t>
            </a:r>
            <a:r>
              <a:rPr lang="vi-VN" sz="2400" dirty="0" smtClean="0"/>
              <a:t>протока</a:t>
            </a:r>
            <a:r>
              <a:rPr lang="uk-UA" sz="2400" dirty="0" smtClean="0"/>
              <a:t> </a:t>
            </a:r>
            <a:r>
              <a:rPr lang="vi-VN" sz="2400" dirty="0" smtClean="0"/>
              <a:t>і</a:t>
            </a:r>
            <a:r>
              <a:rPr lang="vi-VN" sz="2400" dirty="0"/>
              <a:t> Манарська затока відділяють її від Шрі-Ланки. Протокою </a:t>
            </a:r>
            <a:r>
              <a:rPr lang="vi-VN" sz="2400" dirty="0" smtClean="0"/>
              <a:t>Грейт-Ченнел</a:t>
            </a:r>
            <a:r>
              <a:rPr lang="uk-UA" sz="2400" dirty="0" smtClean="0"/>
              <a:t> </a:t>
            </a:r>
            <a:r>
              <a:rPr lang="vi-VN" sz="2400" dirty="0" smtClean="0"/>
              <a:t>між </a:t>
            </a:r>
            <a:r>
              <a:rPr lang="vi-VN" sz="2400" dirty="0"/>
              <a:t>островами Великий </a:t>
            </a:r>
            <a:r>
              <a:rPr lang="vi-VN" sz="2400" dirty="0" smtClean="0"/>
              <a:t>Нікобар</a:t>
            </a:r>
            <a:r>
              <a:rPr lang="uk-UA" sz="2400" dirty="0"/>
              <a:t> </a:t>
            </a:r>
            <a:r>
              <a:rPr lang="vi-VN" sz="2400" dirty="0" smtClean="0"/>
              <a:t>і</a:t>
            </a:r>
            <a:r>
              <a:rPr lang="vi-VN" sz="2400" dirty="0"/>
              <a:t> </a:t>
            </a:r>
            <a:r>
              <a:rPr lang="vi-VN" sz="2400" dirty="0" smtClean="0"/>
              <a:t>Суматра</a:t>
            </a:r>
            <a:r>
              <a:rPr lang="uk-UA" sz="2400" dirty="0" smtClean="0"/>
              <a:t> </a:t>
            </a:r>
            <a:r>
              <a:rPr lang="vi-VN" sz="2400" dirty="0" smtClean="0"/>
              <a:t>проходить </a:t>
            </a:r>
            <a:r>
              <a:rPr lang="vi-VN" sz="2400" dirty="0"/>
              <a:t>морський кордон між Індією та Індонезією</a:t>
            </a:r>
            <a:r>
              <a:rPr lang="vi-VN" sz="2400" dirty="0" smtClean="0"/>
              <a:t>.</a:t>
            </a:r>
            <a:r>
              <a:rPr lang="uk-UA" sz="2400" dirty="0" smtClean="0"/>
              <a:t> </a:t>
            </a:r>
            <a:endParaRPr lang="ru-RU" sz="2400" dirty="0"/>
          </a:p>
        </p:txBody>
      </p:sp>
      <p:pic>
        <p:nvPicPr>
          <p:cNvPr id="4" name="Рисунок 3" descr="india_map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412776"/>
            <a:ext cx="3582399" cy="4474815"/>
          </a:xfrm>
          <a:prstGeom prst="round1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205090"/>
          <a:ext cx="7704856" cy="6317630"/>
        </p:xfrm>
        <a:graphic>
          <a:graphicData uri="http://schemas.openxmlformats.org/drawingml/2006/table">
            <a:tbl>
              <a:tblPr firstRow="1" bandRow="1"/>
              <a:tblGrid>
                <a:gridCol w="4044993"/>
                <a:gridCol w="3659863"/>
              </a:tblGrid>
              <a:tr h="381921">
                <a:tc>
                  <a:txBody>
                    <a:bodyPr/>
                    <a:lstStyle/>
                    <a:p>
                      <a:pPr fontAlgn="t"/>
                      <a:r>
                        <a:rPr lang="ru-RU" sz="18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Столиця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Нью-Делі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3640">
                <a:tc>
                  <a:txBody>
                    <a:bodyPr/>
                    <a:lstStyle/>
                    <a:p>
                      <a:pPr fontAlgn="t"/>
                      <a:r>
                        <a:rPr lang="ru-RU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Найбільше</a:t>
                      </a:r>
                      <a:r>
                        <a:rPr lang="ru-RU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місто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8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Мумбаї</a:t>
                      </a:r>
                      <a:r>
                        <a:rPr lang="ru-RU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 </a:t>
                      </a:r>
                      <a:r>
                        <a:rPr lang="ru-RU" sz="18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Делі</a:t>
                      </a:r>
                      <a:r>
                        <a:rPr lang="ru-RU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</a:t>
                      </a:r>
                      <a:r>
                        <a:rPr lang="ru-RU" sz="18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Бенґалуру</a:t>
                      </a:r>
                      <a:r>
                        <a:rPr lang="ru-RU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 </a:t>
                      </a:r>
                      <a:r>
                        <a:rPr lang="ru-RU" sz="18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Колката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8549">
                <a:tc>
                  <a:txBody>
                    <a:bodyPr/>
                    <a:lstStyle/>
                    <a:p>
                      <a:pPr fontAlgn="t"/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Офіційні</a:t>
                      </a:r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мови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Гінді</a:t>
                      </a: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 та </a:t>
                      </a:r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англійська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28733">
                <a:tc>
                  <a:txBody>
                    <a:bodyPr/>
                    <a:lstStyle/>
                    <a:p>
                      <a:pPr fontAlgn="t"/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Державний</a:t>
                      </a:r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устрій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Федеративна</a:t>
                      </a:r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республіка</a:t>
                      </a: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/>
                      </a:r>
                      <a:b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</a:br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Парламентаризм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28733">
                <a:tc>
                  <a:txBody>
                    <a:bodyPr/>
                    <a:lstStyle/>
                    <a:p>
                      <a:pPr fontAlgn="t"/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Президент</a:t>
                      </a: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/>
                      </a:r>
                      <a:b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</a:br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Прем'єр-міністр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Пранаб</a:t>
                      </a:r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Мукерджі</a:t>
                      </a:r>
                      <a:endParaRPr lang="ru-RU" sz="160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fontAlgn="t"/>
                      <a:r>
                        <a:rPr lang="ru-RU" sz="1600" u="none" strike="noStrike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Нарендра</a:t>
                      </a:r>
                      <a:r>
                        <a:rPr lang="ru-RU" sz="16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Моді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3640"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Незалежність</a:t>
                      </a: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від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Великобританії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15 </a:t>
                      </a:r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серпня</a:t>
                      </a:r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ru-RU" sz="16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1947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6441"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Площа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549"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 - </a:t>
                      </a:r>
                      <a:r>
                        <a:rPr lang="ru-RU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Загалом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3 287 590 км² (</a:t>
                      </a:r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7-ма</a:t>
                      </a: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)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6441"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 - Води (%)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9,56%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6441">
                <a:tc gridSpan="2">
                  <a:txBody>
                    <a:bodyPr/>
                    <a:lstStyle/>
                    <a:p>
                      <a:pPr fontAlgn="t"/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Населення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549"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 - </a:t>
                      </a:r>
                      <a:r>
                        <a:rPr lang="ru-RU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перепис</a:t>
                      </a: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2011 р.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1 210 193 422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8549"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 - </a:t>
                      </a:r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Густота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368 </a:t>
                      </a:r>
                      <a:r>
                        <a:rPr lang="ru-RU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чол</a:t>
                      </a: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,/км² (</a:t>
                      </a:r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31-та</a:t>
                      </a: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)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6441">
                <a:tc>
                  <a:txBody>
                    <a:bodyPr/>
                    <a:lstStyle/>
                    <a:p>
                      <a:pPr fontAlgn="t"/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ВВП</a:t>
                      </a: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 (</a:t>
                      </a:r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ПКС</a:t>
                      </a: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)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2011 р., </a:t>
                      </a:r>
                      <a:r>
                        <a:rPr lang="ru-RU" sz="16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оцінка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8549"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 - Повний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$4,457 трлн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.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8549">
                <a:tc>
                  <a:txBody>
                    <a:bodyPr/>
                    <a:lstStyle/>
                    <a:p>
                      <a:pPr fontAlgn="t"/>
                      <a:r>
                        <a:rPr lang="ru-RU" sz="16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 - На душу населення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$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3693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8549">
                <a:tc>
                  <a:txBody>
                    <a:bodyPr/>
                    <a:lstStyle/>
                    <a:p>
                      <a:pPr fontAlgn="t"/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Валюта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60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Індійська</a:t>
                      </a:r>
                      <a:r>
                        <a:rPr lang="ru-RU" sz="160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ru-RU" sz="1600" u="none" strike="noStrike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рупія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(</a:t>
                      </a:r>
                      <a:r>
                        <a:rPr lang="en-US" sz="160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INR</a:t>
                      </a:r>
                      <a:r>
                        <a:rPr lang="en-US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9432" y="235974"/>
          <a:ext cx="7698658" cy="6297561"/>
        </p:xfrm>
        <a:graphic>
          <a:graphicData uri="http://schemas.openxmlformats.org/drawingml/2006/table">
            <a:tbl>
              <a:tblPr/>
              <a:tblGrid>
                <a:gridCol w="7698658"/>
              </a:tblGrid>
              <a:tr h="62975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mpd="sng">
                      <a:solidFill>
                        <a:schemeClr val="tx1"/>
                      </a:solidFill>
                      <a:prstDash val="solid"/>
                    </a:lnL>
                    <a:lnR w="76200" cmpd="sng">
                      <a:solidFill>
                        <a:schemeClr val="tx1"/>
                      </a:solidFill>
                      <a:prstDash val="solid"/>
                    </a:lnR>
                    <a:lnT w="76200" cmpd="sng">
                      <a:solidFill>
                        <a:schemeClr val="tx1"/>
                      </a:solidFill>
                      <a:prstDash val="solid"/>
                    </a:lnT>
                    <a:lnB w="762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ru-RU" sz="2400" b="1" i="1" dirty="0"/>
              <a:t>За </a:t>
            </a:r>
            <a:r>
              <a:rPr lang="ru-RU" sz="2400" b="1" i="1" dirty="0" err="1"/>
              <a:t>рівнем</a:t>
            </a:r>
            <a:r>
              <a:rPr lang="ru-RU" sz="2400" b="1" i="1" dirty="0"/>
              <a:t> </a:t>
            </a:r>
            <a:r>
              <a:rPr lang="ru-RU" sz="2400" b="1" i="1" dirty="0" err="1"/>
              <a:t>розвитку</a:t>
            </a:r>
            <a:r>
              <a:rPr lang="ru-RU" sz="2400" b="1" i="1" dirty="0"/>
              <a:t> </a:t>
            </a:r>
            <a:r>
              <a:rPr lang="ru-RU" sz="2400" b="1" i="1" dirty="0" err="1"/>
              <a:t>економіки</a:t>
            </a:r>
            <a:r>
              <a:rPr lang="ru-RU" sz="2400" b="1" i="1" dirty="0"/>
              <a:t> (паритет </a:t>
            </a:r>
            <a:r>
              <a:rPr lang="ru-RU" sz="2400" b="1" i="1" dirty="0" err="1"/>
              <a:t>купівельної</a:t>
            </a:r>
            <a:r>
              <a:rPr lang="ru-RU" sz="2400" b="1" i="1" dirty="0"/>
              <a:t> </a:t>
            </a:r>
            <a:r>
              <a:rPr lang="ru-RU" sz="2400" b="1" i="1" dirty="0" err="1"/>
              <a:t>спроможності</a:t>
            </a:r>
            <a:r>
              <a:rPr lang="ru-RU" sz="2400" b="1" i="1" dirty="0"/>
              <a:t>) </a:t>
            </a:r>
            <a:r>
              <a:rPr lang="ru-RU" sz="2400" b="1" i="1" dirty="0" err="1"/>
              <a:t>Індія</a:t>
            </a:r>
            <a:r>
              <a:rPr lang="ru-RU" sz="2400" b="1" i="1" dirty="0"/>
              <a:t> </a:t>
            </a:r>
            <a:r>
              <a:rPr lang="ru-RU" sz="2400" b="1" i="1" dirty="0" err="1"/>
              <a:t>займає</a:t>
            </a:r>
            <a:r>
              <a:rPr lang="ru-RU" sz="2400" b="1" i="1" dirty="0"/>
              <a:t> 4-е </a:t>
            </a:r>
            <a:r>
              <a:rPr lang="ru-RU" sz="2400" b="1" i="1" dirty="0" err="1"/>
              <a:t>місце</a:t>
            </a:r>
            <a:r>
              <a:rPr lang="ru-RU" sz="2400" b="1" i="1" dirty="0"/>
              <a:t> у </a:t>
            </a:r>
            <a:r>
              <a:rPr lang="ru-RU" sz="2400" b="1" i="1" dirty="0" err="1"/>
              <a:t>світі</a:t>
            </a:r>
            <a:r>
              <a:rPr lang="ru-RU" sz="2400" b="1" i="1" dirty="0"/>
              <a:t>. </a:t>
            </a:r>
            <a:r>
              <a:rPr lang="ru-RU" sz="2400" b="1" i="1" dirty="0" err="1"/>
              <a:t>Грошова</a:t>
            </a:r>
            <a:r>
              <a:rPr lang="ru-RU" sz="2400" b="1" i="1" dirty="0"/>
              <a:t> </a:t>
            </a:r>
            <a:r>
              <a:rPr lang="ru-RU" sz="2400" b="1" i="1" dirty="0" err="1"/>
              <a:t>одиниця</a:t>
            </a:r>
            <a:r>
              <a:rPr lang="ru-RU" sz="2400" b="1" i="1" dirty="0"/>
              <a:t> —</a:t>
            </a:r>
            <a:r>
              <a:rPr lang="ru-RU" sz="2400" b="1" i="1" dirty="0" err="1"/>
              <a:t>індійська</a:t>
            </a:r>
            <a:r>
              <a:rPr lang="ru-RU" sz="2400" b="1" i="1" dirty="0"/>
              <a:t> </a:t>
            </a:r>
            <a:r>
              <a:rPr lang="ru-RU" sz="2400" b="1" i="1" dirty="0" err="1" smtClean="0"/>
              <a:t>рупія=</a:t>
            </a:r>
            <a:r>
              <a:rPr lang="ru-RU" sz="2400" b="1" i="1" dirty="0" smtClean="0"/>
              <a:t> </a:t>
            </a:r>
            <a:r>
              <a:rPr lang="ru-RU" sz="2400" b="1" i="1" dirty="0"/>
              <a:t>100 пайсам. </a:t>
            </a:r>
            <a:endParaRPr lang="ru-RU" b="1" i="1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852936"/>
            <a:ext cx="4545856" cy="340500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87624" y="692696"/>
          <a:ext cx="6912768" cy="4834178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3456384"/>
                <a:gridCol w="3456384"/>
              </a:tblGrid>
              <a:tr h="452379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Експорт:</a:t>
                      </a:r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Імпорт</a:t>
                      </a:r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:</a:t>
                      </a:r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1278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чай, </a:t>
                      </a:r>
                      <a:r>
                        <a:rPr lang="ru-RU" sz="1800" dirty="0" err="1" smtClean="0"/>
                        <a:t>кава</a:t>
                      </a:r>
                      <a:r>
                        <a:rPr lang="ru-RU" sz="1800" dirty="0" smtClean="0"/>
                        <a:t>, </a:t>
                      </a:r>
                      <a:r>
                        <a:rPr lang="ru-RU" sz="1800" dirty="0" err="1" smtClean="0"/>
                        <a:t>залізо</a:t>
                      </a:r>
                      <a:r>
                        <a:rPr lang="ru-RU" sz="1800" dirty="0" smtClean="0"/>
                        <a:t>, сталь, </a:t>
                      </a:r>
                      <a:r>
                        <a:rPr lang="ru-RU" sz="1800" dirty="0" err="1" smtClean="0"/>
                        <a:t>спеції</a:t>
                      </a:r>
                      <a:r>
                        <a:rPr lang="ru-RU" sz="1800" dirty="0" smtClean="0"/>
                        <a:t> та </a:t>
                      </a:r>
                      <a:r>
                        <a:rPr lang="ru-RU" sz="1800" dirty="0" err="1" smtClean="0"/>
                        <a:t>прянощі</a:t>
                      </a:r>
                      <a:r>
                        <a:rPr lang="ru-RU" sz="1800" dirty="0" smtClean="0"/>
                        <a:t>, текстиль, </a:t>
                      </a:r>
                      <a:r>
                        <a:rPr lang="ru-RU" sz="1800" dirty="0" err="1" smtClean="0"/>
                        <a:t>коштовне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каміння</a:t>
                      </a:r>
                      <a:r>
                        <a:rPr lang="ru-RU" sz="1800" dirty="0" smtClean="0"/>
                        <a:t> та </a:t>
                      </a:r>
                      <a:r>
                        <a:rPr lang="ru-RU" sz="1800" dirty="0" err="1" smtClean="0"/>
                        <a:t>ювелірні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вироби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dirty="0" err="1" smtClean="0"/>
                        <a:t>техніка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dirty="0" err="1" smtClean="0"/>
                        <a:t>хімікати</a:t>
                      </a:r>
                      <a:r>
                        <a:rPr lang="ru-RU" sz="1800" dirty="0" smtClean="0"/>
                        <a:t>, </a:t>
                      </a:r>
                      <a:r>
                        <a:rPr lang="ru-RU" sz="1800" dirty="0" err="1" smtClean="0"/>
                        <a:t>шкіра</a:t>
                      </a:r>
                      <a:r>
                        <a:rPr lang="ru-RU" sz="1800" dirty="0" smtClean="0"/>
                        <a:t> </a:t>
                      </a:r>
                      <a:r>
                        <a:rPr lang="ru-RU" sz="1800" dirty="0" err="1" smtClean="0"/>
                        <a:t>та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шкіряні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вироби</a:t>
                      </a:r>
                      <a:r>
                        <a:rPr lang="ru-RU" sz="1800" dirty="0" smtClean="0"/>
                        <a:t>, </a:t>
                      </a:r>
                      <a:r>
                        <a:rPr lang="ru-RU" sz="1800" dirty="0" err="1" smtClean="0"/>
                        <a:t>риба</a:t>
                      </a:r>
                      <a:r>
                        <a:rPr lang="ru-RU" sz="1800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нафта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dirty="0" err="1" smtClean="0"/>
                        <a:t>машини</a:t>
                      </a:r>
                      <a:r>
                        <a:rPr lang="ru-RU" sz="1800" dirty="0" smtClean="0"/>
                        <a:t> та </a:t>
                      </a:r>
                      <a:r>
                        <a:rPr lang="ru-RU" sz="1800" dirty="0" err="1" smtClean="0"/>
                        <a:t>механізми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dirty="0" err="1" smtClean="0"/>
                        <a:t>коштовний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камінь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dirty="0" err="1" smtClean="0"/>
                        <a:t>міндобрива</a:t>
                      </a:r>
                      <a:r>
                        <a:rPr lang="ru-RU" sz="1800" dirty="0" smtClean="0"/>
                        <a:t>, </a:t>
                      </a:r>
                      <a:r>
                        <a:rPr lang="ru-RU" sz="1800" dirty="0" err="1" smtClean="0"/>
                        <a:t>хімікати</a:t>
                      </a:r>
                      <a:r>
                        <a:rPr lang="ru-RU" sz="180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452379"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Партнери</a:t>
                      </a:r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в </a:t>
                      </a:r>
                      <a:r>
                        <a:rPr lang="ru-RU" sz="24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експорті</a:t>
                      </a:r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:</a:t>
                      </a:r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Партнери</a:t>
                      </a:r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в </a:t>
                      </a:r>
                      <a:r>
                        <a:rPr lang="ru-RU" sz="24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імпорті</a:t>
                      </a:r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:</a:t>
                      </a:r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7918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 США (17%), </a:t>
                      </a:r>
                      <a:r>
                        <a:rPr lang="ru-RU" sz="1800" dirty="0" err="1" smtClean="0"/>
                        <a:t>Об'єднані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Арабські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Емірати</a:t>
                      </a:r>
                      <a:r>
                        <a:rPr lang="ru-RU" sz="1800" dirty="0" smtClean="0"/>
                        <a:t>(8.8%), Китай (5.5%), Гонконг (4.7%), </a:t>
                      </a:r>
                      <a:r>
                        <a:rPr lang="ru-RU" sz="1800" dirty="0" err="1" smtClean="0"/>
                        <a:t>Великобританія</a:t>
                      </a:r>
                      <a:r>
                        <a:rPr lang="ru-RU" sz="1800" dirty="0" smtClean="0"/>
                        <a:t>(4.5%), </a:t>
                      </a:r>
                      <a:r>
                        <a:rPr lang="ru-RU" sz="1800" dirty="0" err="1" smtClean="0"/>
                        <a:t>Сінгапур</a:t>
                      </a:r>
                      <a:r>
                        <a:rPr lang="ru-RU" sz="1800" dirty="0" smtClean="0"/>
                        <a:t> (4.5%).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Китай (6.1%), США(6%), </a:t>
                      </a:r>
                      <a:r>
                        <a:rPr lang="ru-RU" sz="1800" dirty="0" err="1" smtClean="0"/>
                        <a:t>Швейцарія</a:t>
                      </a:r>
                      <a:r>
                        <a:rPr lang="ru-RU" sz="1800" dirty="0" smtClean="0"/>
                        <a:t>(5.2%),</a:t>
                      </a:r>
                      <a:r>
                        <a:rPr lang="ru-RU" sz="1800" dirty="0" err="1" smtClean="0"/>
                        <a:t>Бельгія</a:t>
                      </a:r>
                      <a:r>
                        <a:rPr lang="ru-RU" sz="1800" dirty="0" smtClean="0"/>
                        <a:t> (4.4%)</a:t>
                      </a:r>
                      <a:r>
                        <a:rPr lang="ru-RU" dirty="0" smtClean="0"/>
                        <a:t> 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847654"/>
            <a:ext cx="8229600" cy="3010346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Індія</a:t>
            </a:r>
            <a:r>
              <a:rPr lang="ru-RU" sz="2000" dirty="0" smtClean="0"/>
              <a:t> – </a:t>
            </a:r>
            <a:r>
              <a:rPr lang="ru-RU" sz="2000" dirty="0" err="1"/>
              <a:t>аграрно-індустріальна</a:t>
            </a:r>
            <a:r>
              <a:rPr lang="ru-RU" sz="2000" dirty="0"/>
              <a:t> </a:t>
            </a:r>
            <a:r>
              <a:rPr lang="ru-RU" sz="2000" dirty="0" err="1"/>
              <a:t>країна</a:t>
            </a:r>
            <a:r>
              <a:rPr lang="ru-RU" sz="2000" dirty="0"/>
              <a:t>. Структура </a:t>
            </a:r>
            <a:r>
              <a:rPr lang="ru-RU" sz="2000" dirty="0" smtClean="0"/>
              <a:t>ВВП </a:t>
            </a:r>
            <a:r>
              <a:rPr lang="ru-RU" sz="2000" dirty="0"/>
              <a:t>(%): </a:t>
            </a:r>
            <a:r>
              <a:rPr lang="ru-RU" sz="2000" dirty="0" err="1"/>
              <a:t>гірничодобувна</a:t>
            </a:r>
            <a:r>
              <a:rPr lang="ru-RU" sz="2000" dirty="0"/>
              <a:t> </a:t>
            </a:r>
            <a:r>
              <a:rPr lang="ru-RU" sz="2000" dirty="0" err="1"/>
              <a:t>промисловість</a:t>
            </a:r>
            <a:r>
              <a:rPr lang="ru-RU" sz="2000" dirty="0"/>
              <a:t> – 2,1; </a:t>
            </a:r>
            <a:r>
              <a:rPr lang="ru-RU" sz="2000" dirty="0" err="1"/>
              <a:t>обробна</a:t>
            </a:r>
            <a:r>
              <a:rPr lang="ru-RU" sz="2000" dirty="0"/>
              <a:t> </a:t>
            </a:r>
            <a:r>
              <a:rPr lang="ru-RU" sz="2000" dirty="0" err="1"/>
              <a:t>пром-сть</a:t>
            </a:r>
            <a:r>
              <a:rPr lang="ru-RU" sz="2000" dirty="0"/>
              <a:t> – 15,2; </a:t>
            </a:r>
            <a:r>
              <a:rPr lang="ru-RU" sz="2000" dirty="0" err="1"/>
              <a:t>сільське</a:t>
            </a:r>
            <a:r>
              <a:rPr lang="ru-RU" sz="2000" dirty="0"/>
              <a:t> </a:t>
            </a:r>
            <a:r>
              <a:rPr lang="ru-RU" sz="2000" dirty="0" err="1"/>
              <a:t>господарство</a:t>
            </a:r>
            <a:r>
              <a:rPr lang="ru-RU" sz="2000" dirty="0"/>
              <a:t> – 32; </a:t>
            </a:r>
            <a:r>
              <a:rPr lang="ru-RU" sz="2000" dirty="0" err="1"/>
              <a:t>енергетика</a:t>
            </a:r>
            <a:r>
              <a:rPr lang="ru-RU" sz="2000" dirty="0"/>
              <a:t> – 1,6; </a:t>
            </a:r>
            <a:r>
              <a:rPr lang="ru-RU" sz="2000" dirty="0" err="1"/>
              <a:t>будівництво</a:t>
            </a:r>
            <a:r>
              <a:rPr lang="ru-RU" sz="2000" dirty="0"/>
              <a:t> – 4,2; </a:t>
            </a:r>
            <a:r>
              <a:rPr lang="ru-RU" sz="2000" dirty="0" err="1"/>
              <a:t>торгівля</a:t>
            </a:r>
            <a:r>
              <a:rPr lang="ru-RU" sz="2000" dirty="0"/>
              <a:t> – 13,6; транспорт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зв'язок</a:t>
            </a:r>
            <a:r>
              <a:rPr lang="ru-RU" sz="2000" dirty="0"/>
              <a:t> – 5,2; </a:t>
            </a:r>
            <a:r>
              <a:rPr lang="ru-RU" sz="2000" dirty="0" err="1"/>
              <a:t>інші</a:t>
            </a:r>
            <a:r>
              <a:rPr lang="ru-RU" sz="2000" dirty="0"/>
              <a:t> – 26,1. </a:t>
            </a:r>
            <a:r>
              <a:rPr lang="ru-RU" sz="2000" dirty="0" err="1"/>
              <a:t>Держ</a:t>
            </a:r>
            <a:r>
              <a:rPr lang="ru-RU" sz="2000" dirty="0"/>
              <a:t>. сектор </a:t>
            </a:r>
            <a:r>
              <a:rPr lang="ru-RU" sz="2000" dirty="0" err="1"/>
              <a:t>займає</a:t>
            </a:r>
            <a:r>
              <a:rPr lang="ru-RU" sz="2000" dirty="0"/>
              <a:t> </a:t>
            </a:r>
            <a:r>
              <a:rPr lang="ru-RU" sz="2000" dirty="0" err="1"/>
              <a:t>монопольне</a:t>
            </a:r>
            <a:r>
              <a:rPr lang="ru-RU" sz="2000" dirty="0"/>
              <a:t> </a:t>
            </a:r>
            <a:r>
              <a:rPr lang="ru-RU" sz="2000" dirty="0" err="1"/>
              <a:t>положення</a:t>
            </a:r>
            <a:r>
              <a:rPr lang="ru-RU" sz="2000" dirty="0"/>
              <a:t> на </a:t>
            </a:r>
            <a:r>
              <a:rPr lang="ru-RU" sz="2000" dirty="0" err="1"/>
              <a:t>транспорті</a:t>
            </a:r>
            <a:r>
              <a:rPr lang="ru-RU" sz="2000" dirty="0"/>
              <a:t>, </a:t>
            </a:r>
            <a:r>
              <a:rPr lang="ru-RU" sz="2000" dirty="0" err="1"/>
              <a:t>зв'язку</a:t>
            </a:r>
            <a:r>
              <a:rPr lang="ru-RU" sz="2000" dirty="0"/>
              <a:t>, в </a:t>
            </a:r>
            <a:r>
              <a:rPr lang="ru-RU" sz="2000" dirty="0" err="1"/>
              <a:t>оборонній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ядерній</a:t>
            </a:r>
            <a:r>
              <a:rPr lang="ru-RU" sz="2000" dirty="0"/>
              <a:t> </a:t>
            </a:r>
            <a:r>
              <a:rPr lang="ru-RU" sz="2000" dirty="0" err="1"/>
              <a:t>промисловості</a:t>
            </a:r>
            <a:r>
              <a:rPr lang="ru-RU" sz="2000" dirty="0"/>
              <a:t>, трансп. </a:t>
            </a:r>
            <a:r>
              <a:rPr lang="ru-RU" sz="2000" dirty="0" err="1"/>
              <a:t>машинобудуванні</a:t>
            </a:r>
            <a:r>
              <a:rPr lang="ru-RU" sz="2000" dirty="0"/>
              <a:t>, </a:t>
            </a:r>
            <a:r>
              <a:rPr lang="ru-RU" sz="2000" dirty="0" err="1" smtClean="0"/>
              <a:t>видобутку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нафти</a:t>
            </a:r>
            <a:r>
              <a:rPr lang="ru-RU" sz="2000" dirty="0"/>
              <a:t>, золота, </a:t>
            </a:r>
            <a:r>
              <a:rPr lang="ru-RU" sz="2000" dirty="0" err="1"/>
              <a:t>виробництві</a:t>
            </a:r>
            <a:r>
              <a:rPr lang="ru-RU" sz="2000" dirty="0"/>
              <a:t> добрив, </a:t>
            </a:r>
            <a:r>
              <a:rPr lang="ru-RU" sz="2000" dirty="0" err="1"/>
              <a:t>банківській</a:t>
            </a:r>
            <a:r>
              <a:rPr lang="ru-RU" sz="2000" dirty="0"/>
              <a:t> </a:t>
            </a:r>
            <a:r>
              <a:rPr lang="ru-RU" sz="2000" dirty="0" err="1"/>
              <a:t>справі</a:t>
            </a:r>
            <a:r>
              <a:rPr lang="ru-RU" sz="2000" dirty="0"/>
              <a:t>, </a:t>
            </a:r>
            <a:r>
              <a:rPr lang="ru-RU" sz="2000" dirty="0" err="1"/>
              <a:t>страхуванні</a:t>
            </a:r>
            <a:r>
              <a:rPr lang="ru-RU" sz="2000" dirty="0"/>
              <a:t> та </a:t>
            </a:r>
            <a:r>
              <a:rPr lang="ru-RU" sz="2000" dirty="0" err="1"/>
              <a:t>імпорті</a:t>
            </a:r>
            <a:r>
              <a:rPr lang="ru-RU" sz="2000" dirty="0"/>
              <a:t>.</a:t>
            </a:r>
          </a:p>
        </p:txBody>
      </p:sp>
      <p:pic>
        <p:nvPicPr>
          <p:cNvPr id="4" name="Рисунок 3" descr="220px-Mumbai_Downtow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404664"/>
            <a:ext cx="4968552" cy="345540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992888" cy="4032448"/>
          </a:xfrm>
        </p:spPr>
        <p:txBody>
          <a:bodyPr>
            <a:normAutofit/>
          </a:bodyPr>
          <a:lstStyle/>
          <a:p>
            <a:r>
              <a:rPr lang="ru-RU" sz="2000" dirty="0"/>
              <a:t>Транспорт: </a:t>
            </a:r>
            <a:r>
              <a:rPr lang="ru-RU" sz="2000" dirty="0" err="1"/>
              <a:t>залізничний</a:t>
            </a:r>
            <a:r>
              <a:rPr lang="ru-RU" sz="2000" dirty="0"/>
              <a:t>, </a:t>
            </a:r>
            <a:r>
              <a:rPr lang="ru-RU" sz="2000" dirty="0" err="1"/>
              <a:t>автомобільний</a:t>
            </a:r>
            <a:r>
              <a:rPr lang="ru-RU" sz="2000" dirty="0"/>
              <a:t>, </a:t>
            </a:r>
            <a:r>
              <a:rPr lang="ru-RU" sz="2000" dirty="0" err="1"/>
              <a:t>річковий</a:t>
            </a:r>
            <a:r>
              <a:rPr lang="ru-RU" sz="2000" dirty="0"/>
              <a:t>, </a:t>
            </a:r>
            <a:r>
              <a:rPr lang="ru-RU" sz="2000" dirty="0" err="1"/>
              <a:t>морський</a:t>
            </a:r>
            <a:r>
              <a:rPr lang="ru-RU" sz="2000" dirty="0"/>
              <a:t>, </a:t>
            </a:r>
            <a:r>
              <a:rPr lang="ru-RU" sz="2000" dirty="0" err="1"/>
              <a:t>повітряний</a:t>
            </a:r>
            <a:r>
              <a:rPr lang="ru-RU" sz="2000" dirty="0"/>
              <a:t>. </a:t>
            </a:r>
            <a:r>
              <a:rPr lang="ru-RU" sz="2000" dirty="0" err="1"/>
              <a:t>Індія</a:t>
            </a:r>
            <a:r>
              <a:rPr lang="ru-RU" sz="2000" dirty="0"/>
              <a:t> – одна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найбільших</a:t>
            </a:r>
            <a:r>
              <a:rPr lang="ru-RU" sz="2000" dirty="0"/>
              <a:t> </a:t>
            </a:r>
            <a:r>
              <a:rPr lang="ru-RU" sz="2000" dirty="0" err="1"/>
              <a:t>залізничних</a:t>
            </a:r>
            <a:r>
              <a:rPr lang="ru-RU" sz="2000" dirty="0"/>
              <a:t> </a:t>
            </a:r>
            <a:r>
              <a:rPr lang="ru-RU" sz="2000" dirty="0" err="1"/>
              <a:t>країн</a:t>
            </a:r>
            <a:r>
              <a:rPr lang="ru-RU" sz="2000" dirty="0"/>
              <a:t> </a:t>
            </a:r>
            <a:r>
              <a:rPr lang="ru-RU" sz="2000" dirty="0" err="1"/>
              <a:t>світу</a:t>
            </a:r>
            <a:r>
              <a:rPr lang="ru-RU" sz="2000" dirty="0"/>
              <a:t>: </a:t>
            </a:r>
            <a:r>
              <a:rPr lang="ru-RU" sz="2000" dirty="0" err="1"/>
              <a:t>протяжність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доріг</a:t>
            </a:r>
            <a:r>
              <a:rPr lang="ru-RU" sz="2000" dirty="0"/>
              <a:t> </a:t>
            </a:r>
            <a:r>
              <a:rPr lang="ru-RU" sz="2000" dirty="0" err="1"/>
              <a:t>понад</a:t>
            </a:r>
            <a:r>
              <a:rPr lang="ru-RU" sz="2000" dirty="0"/>
              <a:t> 62 </a:t>
            </a:r>
            <a:r>
              <a:rPr lang="ru-RU" sz="2000" dirty="0" err="1"/>
              <a:t>тис.км</a:t>
            </a:r>
            <a:r>
              <a:rPr lang="ru-RU" sz="2000" dirty="0"/>
              <a:t>. </a:t>
            </a:r>
            <a:r>
              <a:rPr lang="ru-RU" sz="2000" dirty="0" err="1"/>
              <a:t>Майже</a:t>
            </a:r>
            <a:r>
              <a:rPr lang="ru-RU" sz="2000" dirty="0"/>
              <a:t> 90% </a:t>
            </a:r>
            <a:r>
              <a:rPr lang="ru-RU" sz="2000" dirty="0" err="1"/>
              <a:t>морського</a:t>
            </a:r>
            <a:r>
              <a:rPr lang="ru-RU" sz="2000" dirty="0"/>
              <a:t> </a:t>
            </a:r>
            <a:r>
              <a:rPr lang="ru-RU" sz="2000" dirty="0" err="1"/>
              <a:t>вантажообігу</a:t>
            </a:r>
            <a:r>
              <a:rPr lang="ru-RU" sz="2000" dirty="0"/>
              <a:t> </a:t>
            </a:r>
            <a:r>
              <a:rPr lang="ru-RU" sz="2000" dirty="0" err="1"/>
              <a:t>переробляється</a:t>
            </a:r>
            <a:r>
              <a:rPr lang="ru-RU" sz="2000" dirty="0"/>
              <a:t> </a:t>
            </a:r>
            <a:r>
              <a:rPr lang="ru-RU" sz="2000" dirty="0" err="1"/>
              <a:t>вісьмома</a:t>
            </a:r>
            <a:r>
              <a:rPr lang="ru-RU" sz="2000" dirty="0"/>
              <a:t> </a:t>
            </a:r>
            <a:r>
              <a:rPr lang="ru-RU" sz="2000" dirty="0" err="1"/>
              <a:t>головними</a:t>
            </a:r>
            <a:r>
              <a:rPr lang="ru-RU" sz="2000" dirty="0"/>
              <a:t> портами. </a:t>
            </a:r>
            <a:r>
              <a:rPr lang="ru-RU" sz="2000" dirty="0" err="1"/>
              <a:t>Найбільший</a:t>
            </a:r>
            <a:r>
              <a:rPr lang="ru-RU" sz="2000" dirty="0"/>
              <a:t> </a:t>
            </a:r>
            <a:r>
              <a:rPr lang="ru-RU" sz="2000" dirty="0" err="1"/>
              <a:t>серед</a:t>
            </a:r>
            <a:r>
              <a:rPr lang="ru-RU" sz="2000" dirty="0"/>
              <a:t> них – Бомбей. </a:t>
            </a:r>
            <a:r>
              <a:rPr lang="ru-RU" sz="2000" dirty="0" err="1"/>
              <a:t>Північній-схід</a:t>
            </a:r>
            <a:r>
              <a:rPr lang="ru-RU" sz="2000" dirty="0"/>
              <a:t> </a:t>
            </a:r>
            <a:r>
              <a:rPr lang="ru-RU" sz="2000" dirty="0" err="1"/>
              <a:t>обслуговує</a:t>
            </a:r>
            <a:r>
              <a:rPr lang="ru-RU" sz="2000" dirty="0"/>
              <a:t> Калькутта. </a:t>
            </a:r>
            <a:r>
              <a:rPr lang="ru-RU" sz="2000" dirty="0" err="1"/>
              <a:t>Найважливіші</a:t>
            </a:r>
            <a:r>
              <a:rPr lang="ru-RU" sz="2000" dirty="0"/>
              <a:t> порти </a:t>
            </a:r>
            <a:r>
              <a:rPr lang="ru-RU" sz="2000" dirty="0" err="1"/>
              <a:t>Південної</a:t>
            </a:r>
            <a:r>
              <a:rPr lang="ru-RU" sz="2000" dirty="0"/>
              <a:t> </a:t>
            </a:r>
            <a:r>
              <a:rPr lang="ru-RU" sz="2000" dirty="0" err="1"/>
              <a:t>Індії</a:t>
            </a:r>
            <a:r>
              <a:rPr lang="ru-RU" sz="2000" dirty="0"/>
              <a:t> – </a:t>
            </a:r>
            <a:r>
              <a:rPr lang="ru-RU" sz="2000" dirty="0" err="1"/>
              <a:t>Вашакхапатнам</a:t>
            </a:r>
            <a:r>
              <a:rPr lang="ru-RU" sz="2000" dirty="0"/>
              <a:t>, </a:t>
            </a:r>
            <a:r>
              <a:rPr lang="ru-RU" sz="2000" dirty="0" err="1"/>
              <a:t>Мадрас</a:t>
            </a:r>
            <a:r>
              <a:rPr lang="ru-RU" sz="2000" dirty="0"/>
              <a:t>, </a:t>
            </a:r>
            <a:r>
              <a:rPr lang="ru-RU" sz="2000" dirty="0" err="1"/>
              <a:t>Кочин</a:t>
            </a:r>
            <a:r>
              <a:rPr lang="ru-RU" sz="2000" dirty="0"/>
              <a:t>. У </a:t>
            </a:r>
            <a:r>
              <a:rPr lang="ru-RU" sz="2000" dirty="0" err="1"/>
              <a:t>Гуджарапі</a:t>
            </a:r>
            <a:r>
              <a:rPr lang="ru-RU" sz="2000" dirty="0"/>
              <a:t> </a:t>
            </a:r>
            <a:r>
              <a:rPr lang="ru-RU" sz="2000" dirty="0" err="1"/>
              <a:t>створений</a:t>
            </a:r>
            <a:r>
              <a:rPr lang="ru-RU" sz="2000" dirty="0"/>
              <a:t> великий порт </a:t>
            </a:r>
            <a:r>
              <a:rPr lang="ru-RU" sz="2000" dirty="0" err="1"/>
              <a:t>Кандла</a:t>
            </a:r>
            <a:r>
              <a:rPr lang="ru-RU" sz="2000" dirty="0"/>
              <a:t>. </a:t>
            </a:r>
            <a:r>
              <a:rPr lang="ru-RU" sz="2000" dirty="0" err="1"/>
              <a:t>Розвинутий</a:t>
            </a:r>
            <a:r>
              <a:rPr lang="ru-RU" sz="2000" dirty="0"/>
              <a:t> </a:t>
            </a:r>
            <a:r>
              <a:rPr lang="ru-RU" sz="2000" dirty="0" err="1"/>
              <a:t>повітряний</a:t>
            </a:r>
            <a:r>
              <a:rPr lang="ru-RU" sz="2000" dirty="0"/>
              <a:t> транспорт, як на </a:t>
            </a:r>
            <a:r>
              <a:rPr lang="ru-RU" sz="2000" dirty="0" err="1"/>
              <a:t>міжнародних</a:t>
            </a:r>
            <a:r>
              <a:rPr lang="ru-RU" sz="2000" dirty="0"/>
              <a:t>, так </a:t>
            </a:r>
            <a:r>
              <a:rPr lang="ru-RU" sz="2000" dirty="0" err="1"/>
              <a:t>і</a:t>
            </a:r>
            <a:r>
              <a:rPr lang="ru-RU" sz="2000" dirty="0"/>
              <a:t> на </a:t>
            </a:r>
            <a:r>
              <a:rPr lang="ru-RU" sz="2000" dirty="0" err="1"/>
              <a:t>внутрішніх</a:t>
            </a:r>
            <a:r>
              <a:rPr lang="ru-RU" sz="2000" dirty="0"/>
              <a:t> </a:t>
            </a:r>
            <a:r>
              <a:rPr lang="ru-RU" sz="2000" dirty="0" err="1"/>
              <a:t>лініях</a:t>
            </a:r>
            <a:r>
              <a:rPr lang="ru-RU" sz="2000" dirty="0"/>
              <a:t>. Бомбей, </a:t>
            </a:r>
            <a:r>
              <a:rPr lang="ru-RU" sz="2000" dirty="0" err="1"/>
              <a:t>Делі</a:t>
            </a:r>
            <a:r>
              <a:rPr lang="ru-RU" sz="2000" dirty="0"/>
              <a:t>, Калькутта – </a:t>
            </a:r>
            <a:r>
              <a:rPr lang="ru-RU" sz="2000" dirty="0" err="1"/>
              <a:t>найбільші</a:t>
            </a:r>
            <a:r>
              <a:rPr lang="ru-RU" sz="2000" dirty="0"/>
              <a:t> </a:t>
            </a:r>
            <a:r>
              <a:rPr lang="ru-RU" sz="2000" dirty="0" err="1"/>
              <a:t>міжнародні</a:t>
            </a:r>
            <a:r>
              <a:rPr lang="ru-RU" sz="2000" dirty="0"/>
              <a:t> </a:t>
            </a:r>
            <a:r>
              <a:rPr lang="ru-RU" sz="2000" dirty="0" err="1"/>
              <a:t>аеропорти</a:t>
            </a:r>
            <a:r>
              <a:rPr lang="ru-RU" sz="2000" dirty="0"/>
              <a:t> </a:t>
            </a:r>
            <a:r>
              <a:rPr lang="ru-RU" sz="2000" dirty="0" err="1"/>
              <a:t>Індії</a:t>
            </a:r>
            <a:r>
              <a:rPr lang="ru-RU" sz="2000" dirty="0"/>
              <a:t>.</a:t>
            </a:r>
          </a:p>
        </p:txBody>
      </p:sp>
      <p:pic>
        <p:nvPicPr>
          <p:cNvPr id="4" name="Рисунок 3" descr="загруженное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4005064"/>
            <a:ext cx="5760640" cy="2645369"/>
          </a:xfrm>
          <a:prstGeom prst="snipRound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034682"/>
          </a:xfrm>
        </p:spPr>
        <p:txBody>
          <a:bodyPr>
            <a:noAutofit/>
          </a:bodyPr>
          <a:lstStyle/>
          <a:p>
            <a:r>
              <a:rPr lang="ru-RU" sz="2400" dirty="0" err="1"/>
              <a:t>Індія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багатонаціональною</a:t>
            </a:r>
            <a:r>
              <a:rPr lang="ru-RU" sz="2400" dirty="0"/>
              <a:t> державою,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розмаїттям</a:t>
            </a:r>
            <a:r>
              <a:rPr lang="ru-RU" sz="2400" dirty="0"/>
              <a:t> </a:t>
            </a:r>
            <a:r>
              <a:rPr lang="ru-RU" sz="2400" dirty="0" err="1"/>
              <a:t>етнічних</a:t>
            </a:r>
            <a:r>
              <a:rPr lang="ru-RU" sz="2400" dirty="0"/>
              <a:t> </a:t>
            </a:r>
            <a:r>
              <a:rPr lang="ru-RU" sz="2400" dirty="0" err="1"/>
              <a:t>племінних</a:t>
            </a:r>
            <a:r>
              <a:rPr lang="ru-RU" sz="2400" dirty="0"/>
              <a:t> </a:t>
            </a:r>
            <a:r>
              <a:rPr lang="ru-RU" sz="2400" dirty="0" err="1"/>
              <a:t>груп</a:t>
            </a:r>
            <a:r>
              <a:rPr lang="ru-RU" sz="2400" dirty="0"/>
              <a:t>, </a:t>
            </a:r>
            <a:r>
              <a:rPr lang="ru-RU" sz="2400" dirty="0" err="1"/>
              <a:t>приблизно</a:t>
            </a:r>
            <a:r>
              <a:rPr lang="ru-RU" sz="2400" dirty="0"/>
              <a:t> 72% </a:t>
            </a:r>
            <a:r>
              <a:rPr lang="ru-RU" sz="2400" dirty="0" err="1"/>
              <a:t>населення</a:t>
            </a:r>
            <a:r>
              <a:rPr lang="ru-RU" sz="2400" dirty="0"/>
              <a:t> </a:t>
            </a:r>
            <a:r>
              <a:rPr lang="ru-RU" sz="2400" dirty="0" err="1"/>
              <a:t>складають</a:t>
            </a:r>
            <a:r>
              <a:rPr lang="ru-RU" sz="2400" dirty="0"/>
              <a:t> </a:t>
            </a:r>
            <a:r>
              <a:rPr lang="ru-RU" sz="2400" dirty="0" err="1"/>
              <a:t>індо-арії</a:t>
            </a:r>
            <a:r>
              <a:rPr lang="ru-RU" sz="2400" dirty="0"/>
              <a:t>, 25% </a:t>
            </a:r>
            <a:r>
              <a:rPr lang="ru-RU" sz="2400" dirty="0" err="1"/>
              <a:t>дравіди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в основному </a:t>
            </a:r>
            <a:r>
              <a:rPr lang="ru-RU" sz="2400" dirty="0" err="1"/>
              <a:t>мешкають</a:t>
            </a:r>
            <a:r>
              <a:rPr lang="ru-RU" sz="2400" dirty="0"/>
              <a:t> у </a:t>
            </a:r>
            <a:r>
              <a:rPr lang="ru-RU" sz="2400" dirty="0" err="1"/>
              <a:t>південній</a:t>
            </a:r>
            <a:r>
              <a:rPr lang="ru-RU" sz="2400" dirty="0"/>
              <a:t> </a:t>
            </a:r>
            <a:r>
              <a:rPr lang="ru-RU" sz="2400" dirty="0" err="1"/>
              <a:t>частині</a:t>
            </a:r>
            <a:r>
              <a:rPr lang="ru-RU" sz="2400" dirty="0"/>
              <a:t> </a:t>
            </a:r>
            <a:r>
              <a:rPr lang="ru-RU" sz="2400" dirty="0" err="1"/>
              <a:t>Індії</a:t>
            </a:r>
            <a:r>
              <a:rPr lang="ru-RU" sz="2400" dirty="0"/>
              <a:t>. І </a:t>
            </a:r>
            <a:r>
              <a:rPr lang="ru-RU" sz="2400" dirty="0" err="1"/>
              <a:t>лише</a:t>
            </a:r>
            <a:r>
              <a:rPr lang="ru-RU" sz="2400" dirty="0"/>
              <a:t> 3 </a:t>
            </a:r>
            <a:r>
              <a:rPr lang="ru-RU" sz="2400" dirty="0" err="1"/>
              <a:t>відсотки</a:t>
            </a:r>
            <a:r>
              <a:rPr lang="ru-RU" sz="2400" dirty="0"/>
              <a:t> </a:t>
            </a:r>
            <a:r>
              <a:rPr lang="ru-RU" sz="2400" dirty="0" err="1"/>
              <a:t>припадає</a:t>
            </a:r>
            <a:r>
              <a:rPr lang="ru-RU" sz="2400" dirty="0"/>
              <a:t> на </a:t>
            </a:r>
            <a:r>
              <a:rPr lang="ru-RU" sz="2400" dirty="0" err="1"/>
              <a:t>інші</a:t>
            </a:r>
            <a:r>
              <a:rPr lang="ru-RU" sz="2400" dirty="0"/>
              <a:t> </a:t>
            </a:r>
            <a:r>
              <a:rPr lang="ru-RU" sz="2400" dirty="0" err="1"/>
              <a:t>етнічні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, особливо на </a:t>
            </a:r>
            <a:r>
              <a:rPr lang="ru-RU" sz="2400" dirty="0" err="1"/>
              <a:t>тибето-бірманських</a:t>
            </a:r>
            <a:r>
              <a:rPr lang="ru-RU" sz="2400" dirty="0"/>
              <a:t>, мунда </a:t>
            </a:r>
            <a:r>
              <a:rPr lang="ru-RU" sz="2400" dirty="0" err="1"/>
              <a:t>і</a:t>
            </a:r>
            <a:r>
              <a:rPr lang="ru-RU" sz="2400" dirty="0"/>
              <a:t> </a:t>
            </a:r>
            <a:r>
              <a:rPr lang="ru-RU" sz="2400" dirty="0" err="1" smtClean="0"/>
              <a:t>мон-кхмерських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народів</a:t>
            </a:r>
            <a:r>
              <a:rPr lang="ru-RU" sz="2400" dirty="0" smtClean="0"/>
              <a:t> </a:t>
            </a:r>
            <a:r>
              <a:rPr lang="ru-RU" sz="2400" dirty="0"/>
              <a:t>у районах </a:t>
            </a:r>
            <a:r>
              <a:rPr lang="ru-RU" sz="2400" dirty="0" err="1"/>
              <a:t>Гімалаїв</a:t>
            </a:r>
            <a:r>
              <a:rPr lang="ru-RU" sz="2400" dirty="0"/>
              <a:t>, </a:t>
            </a:r>
            <a:r>
              <a:rPr lang="ru-RU" sz="2400" dirty="0" err="1"/>
              <a:t>Північно-Східної</a:t>
            </a:r>
            <a:r>
              <a:rPr lang="ru-RU" sz="2400" dirty="0"/>
              <a:t> та </a:t>
            </a:r>
            <a:r>
              <a:rPr lang="ru-RU" sz="2400" dirty="0" err="1"/>
              <a:t>Східної</a:t>
            </a:r>
            <a:r>
              <a:rPr lang="ru-RU" sz="2400" dirty="0"/>
              <a:t> </a:t>
            </a:r>
            <a:r>
              <a:rPr lang="ru-RU" sz="2400" dirty="0" err="1"/>
              <a:t>Індії</a:t>
            </a:r>
            <a:r>
              <a:rPr lang="ru-RU" sz="2400" dirty="0"/>
              <a:t>.</a:t>
            </a:r>
            <a:br>
              <a:rPr lang="ru-RU" sz="2400" dirty="0"/>
            </a:br>
            <a:r>
              <a:rPr lang="ru-RU" sz="2400" dirty="0" err="1"/>
              <a:t>Значний</a:t>
            </a:r>
            <a:r>
              <a:rPr lang="ru-RU" sz="2400" dirty="0"/>
              <a:t> </a:t>
            </a:r>
            <a:r>
              <a:rPr lang="ru-RU" sz="2400" dirty="0" err="1"/>
              <a:t>вплив</a:t>
            </a:r>
            <a:r>
              <a:rPr lang="ru-RU" sz="2400" dirty="0"/>
              <a:t> на </a:t>
            </a:r>
            <a:r>
              <a:rPr lang="ru-RU" sz="2400" dirty="0" err="1"/>
              <a:t>індійське</a:t>
            </a:r>
            <a:r>
              <a:rPr lang="ru-RU" sz="2400" dirty="0"/>
              <a:t> </a:t>
            </a:r>
            <a:r>
              <a:rPr lang="ru-RU" sz="2400" dirty="0" err="1"/>
              <a:t>суспільство</a:t>
            </a:r>
            <a:r>
              <a:rPr lang="ru-RU" sz="2400" dirty="0"/>
              <a:t> кожного </a:t>
            </a:r>
            <a:r>
              <a:rPr lang="ru-RU" sz="2400" dirty="0" err="1"/>
              <a:t>століття</a:t>
            </a:r>
            <a:r>
              <a:rPr lang="ru-RU" sz="2400" dirty="0"/>
              <a:t> </a:t>
            </a:r>
            <a:r>
              <a:rPr lang="ru-RU" sz="2400" dirty="0" err="1"/>
              <a:t>призводять</a:t>
            </a:r>
            <a:r>
              <a:rPr lang="ru-RU" sz="2400" dirty="0"/>
              <a:t> </a:t>
            </a:r>
            <a:r>
              <a:rPr lang="ru-RU" sz="2400" dirty="0" err="1"/>
              <a:t>численні</a:t>
            </a:r>
            <a:r>
              <a:rPr lang="ru-RU" sz="2400" dirty="0"/>
              <a:t> </a:t>
            </a:r>
            <a:r>
              <a:rPr lang="ru-RU" sz="2400" dirty="0" err="1"/>
              <a:t>етнічні</a:t>
            </a:r>
            <a:r>
              <a:rPr lang="ru-RU" sz="2400" dirty="0"/>
              <a:t> </a:t>
            </a:r>
            <a:r>
              <a:rPr lang="ru-RU" sz="2400" dirty="0" err="1" smtClean="0"/>
              <a:t>міграції</a:t>
            </a:r>
            <a:r>
              <a:rPr lang="ru-RU" sz="2400" dirty="0" smtClean="0"/>
              <a:t> народностей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нелегальні</a:t>
            </a:r>
            <a:r>
              <a:rPr lang="ru-RU" sz="2400" dirty="0"/>
              <a:t> (</a:t>
            </a:r>
            <a:r>
              <a:rPr lang="ru-RU" sz="2400" dirty="0" err="1"/>
              <a:t>деколи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</a:t>
            </a:r>
            <a:r>
              <a:rPr lang="ru-RU" sz="2400" dirty="0" err="1"/>
              <a:t>легальні</a:t>
            </a:r>
            <a:r>
              <a:rPr lang="ru-RU" sz="2400" dirty="0"/>
              <a:t>) </a:t>
            </a:r>
            <a:r>
              <a:rPr lang="ru-RU" sz="2400" dirty="0" err="1"/>
              <a:t>міграції</a:t>
            </a:r>
            <a:r>
              <a:rPr lang="ru-RU" sz="2400" dirty="0"/>
              <a:t> </a:t>
            </a:r>
            <a:r>
              <a:rPr lang="ru-RU" sz="2400" dirty="0" err="1"/>
              <a:t>народів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сусідніх</a:t>
            </a:r>
            <a:r>
              <a:rPr lang="ru-RU" sz="2400" dirty="0"/>
              <a:t> </a:t>
            </a:r>
            <a:r>
              <a:rPr lang="ru-RU" sz="2400" dirty="0" err="1"/>
              <a:t>територій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в </a:t>
            </a:r>
            <a:r>
              <a:rPr lang="ru-RU" sz="2400" dirty="0" err="1"/>
              <a:t>середині</a:t>
            </a:r>
            <a:r>
              <a:rPr lang="ru-RU" sz="2400" dirty="0"/>
              <a:t> </a:t>
            </a:r>
            <a:r>
              <a:rPr lang="ru-RU" sz="2400" dirty="0" err="1"/>
              <a:t>країни</a:t>
            </a:r>
            <a:r>
              <a:rPr lang="ru-RU" sz="2400" dirty="0"/>
              <a:t>. </a:t>
            </a:r>
            <a:r>
              <a:rPr lang="ru-RU" sz="2400" dirty="0" err="1"/>
              <a:t>Приміром</a:t>
            </a:r>
            <a:r>
              <a:rPr lang="ru-RU" sz="2400" dirty="0"/>
              <a:t> 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нелегальних</a:t>
            </a:r>
            <a:r>
              <a:rPr lang="ru-RU" sz="2400" dirty="0"/>
              <a:t> </a:t>
            </a:r>
            <a:r>
              <a:rPr lang="ru-RU" sz="2400" dirty="0" err="1" smtClean="0"/>
              <a:t>іммігрантів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бангладешців</a:t>
            </a:r>
            <a:r>
              <a:rPr lang="ru-RU" sz="2400" dirty="0"/>
              <a:t> в </a:t>
            </a:r>
            <a:r>
              <a:rPr lang="ru-RU" sz="2400" dirty="0" err="1"/>
              <a:t>Індії</a:t>
            </a:r>
            <a:r>
              <a:rPr lang="ru-RU" sz="2400" dirty="0"/>
              <a:t>, за </a:t>
            </a:r>
            <a:r>
              <a:rPr lang="ru-RU" sz="2400" dirty="0" err="1"/>
              <a:t>теперішніми</a:t>
            </a:r>
            <a:r>
              <a:rPr lang="ru-RU" sz="2400" dirty="0"/>
              <a:t> </a:t>
            </a:r>
            <a:r>
              <a:rPr lang="ru-RU" sz="2400" dirty="0" err="1"/>
              <a:t>оцінками</a:t>
            </a:r>
            <a:r>
              <a:rPr lang="ru-RU" sz="2400" dirty="0"/>
              <a:t>, до 20 </a:t>
            </a:r>
            <a:r>
              <a:rPr lang="ru-RU" sz="2400" dirty="0" err="1"/>
              <a:t>мільйонів</a:t>
            </a:r>
            <a:r>
              <a:rPr lang="ru-RU" sz="2400" dirty="0"/>
              <a:t>. </a:t>
            </a:r>
            <a:r>
              <a:rPr lang="ru-RU" sz="2400" dirty="0" err="1"/>
              <a:t>Ще</a:t>
            </a:r>
            <a:r>
              <a:rPr lang="ru-RU" sz="2400" dirty="0"/>
              <a:t> </a:t>
            </a:r>
            <a:r>
              <a:rPr lang="ru-RU" sz="2400" dirty="0" err="1"/>
              <a:t>приблизно</a:t>
            </a:r>
            <a:r>
              <a:rPr lang="ru-RU" sz="2400" dirty="0"/>
              <a:t> 100 000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вигнанці-тибетці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втекли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китайської</a:t>
            </a:r>
            <a:r>
              <a:rPr lang="ru-RU" sz="2400" dirty="0"/>
              <a:t> </a:t>
            </a:r>
            <a:r>
              <a:rPr lang="ru-RU" sz="2400" dirty="0" err="1"/>
              <a:t>окупації</a:t>
            </a:r>
            <a:r>
              <a:rPr lang="ru-RU" sz="2400" dirty="0"/>
              <a:t> Тибету у 1950-х роках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своєї</a:t>
            </a:r>
            <a:r>
              <a:rPr lang="ru-RU" sz="2400" dirty="0"/>
              <a:t> </a:t>
            </a:r>
            <a:r>
              <a:rPr lang="ru-RU" sz="2400" dirty="0" err="1"/>
              <a:t>батьківщини</a:t>
            </a:r>
            <a:r>
              <a:rPr lang="ru-RU" sz="2400" dirty="0"/>
              <a:t>, </a:t>
            </a:r>
            <a:r>
              <a:rPr lang="ru-RU" sz="2400" dirty="0" err="1"/>
              <a:t>однак</a:t>
            </a:r>
            <a:r>
              <a:rPr lang="ru-RU" sz="2400" dirty="0"/>
              <a:t>, </a:t>
            </a:r>
            <a:r>
              <a:rPr lang="ru-RU" sz="2400" dirty="0" err="1"/>
              <a:t>офіційно</a:t>
            </a:r>
            <a:r>
              <a:rPr lang="ru-RU" sz="2400" dirty="0"/>
              <a:t> </a:t>
            </a:r>
            <a:r>
              <a:rPr lang="ru-RU" sz="2400" dirty="0" err="1"/>
              <a:t>визнані</a:t>
            </a:r>
            <a:r>
              <a:rPr lang="ru-RU" sz="2400" dirty="0"/>
              <a:t> </a:t>
            </a:r>
            <a:r>
              <a:rPr lang="ru-RU" sz="2400" dirty="0" err="1"/>
              <a:t>біженцями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дозвіл</a:t>
            </a:r>
            <a:r>
              <a:rPr lang="ru-RU" sz="2400" dirty="0"/>
              <a:t> на </a:t>
            </a:r>
            <a:r>
              <a:rPr lang="ru-RU" sz="2400" dirty="0" err="1"/>
              <a:t>перебування</a:t>
            </a:r>
            <a:r>
              <a:rPr lang="ru-RU" sz="2400" dirty="0"/>
              <a:t>. </a:t>
            </a:r>
            <a:r>
              <a:rPr lang="ru-RU" sz="2400" dirty="0" err="1"/>
              <a:t>Крім</a:t>
            </a:r>
            <a:r>
              <a:rPr lang="ru-RU" sz="2400" dirty="0"/>
              <a:t> того, </a:t>
            </a:r>
            <a:r>
              <a:rPr lang="ru-RU" sz="2400" dirty="0" err="1"/>
              <a:t>більше</a:t>
            </a:r>
            <a:r>
              <a:rPr lang="ru-RU" sz="2400" dirty="0"/>
              <a:t> 60000 </a:t>
            </a:r>
            <a:r>
              <a:rPr lang="ru-RU" sz="2400" dirty="0" err="1"/>
              <a:t>тамільських</a:t>
            </a:r>
            <a:r>
              <a:rPr lang="ru-RU" sz="2400" dirty="0"/>
              <a:t> </a:t>
            </a:r>
            <a:r>
              <a:rPr lang="ru-RU" sz="2400" dirty="0" err="1"/>
              <a:t>біженців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Шрі-Ланки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перебралися</a:t>
            </a:r>
            <a:r>
              <a:rPr lang="ru-RU" sz="2400" dirty="0"/>
              <a:t> на </a:t>
            </a:r>
            <a:r>
              <a:rPr lang="ru-RU" sz="2400" dirty="0" err="1"/>
              <a:t>індійську</a:t>
            </a:r>
            <a:r>
              <a:rPr lang="ru-RU" sz="2400" dirty="0"/>
              <a:t> </a:t>
            </a:r>
            <a:r>
              <a:rPr lang="ru-RU" sz="2400" dirty="0" err="1"/>
              <a:t>територію</a:t>
            </a:r>
            <a:r>
              <a:rPr lang="ru-RU" sz="2400" dirty="0"/>
              <a:t>.</a:t>
            </a:r>
            <a:br>
              <a:rPr lang="ru-RU" sz="2400" dirty="0"/>
            </a:b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794322"/>
          </a:xfrm>
        </p:spPr>
        <p:txBody>
          <a:bodyPr>
            <a:normAutofit/>
          </a:bodyPr>
          <a:lstStyle/>
          <a:p>
            <a:r>
              <a:rPr lang="ru-RU" sz="2000" dirty="0" err="1"/>
              <a:t>Чотири</a:t>
            </a:r>
            <a:r>
              <a:rPr lang="ru-RU" sz="2000" dirty="0"/>
              <a:t> </a:t>
            </a:r>
            <a:r>
              <a:rPr lang="ru-RU" sz="2000" dirty="0" err="1"/>
              <a:t>великі</a:t>
            </a:r>
            <a:r>
              <a:rPr lang="ru-RU" sz="2000" dirty="0"/>
              <a:t> </a:t>
            </a:r>
            <a:r>
              <a:rPr lang="ru-RU" sz="2000" dirty="0" err="1"/>
              <a:t>релігії</a:t>
            </a:r>
            <a:r>
              <a:rPr lang="ru-RU" sz="2000" dirty="0"/>
              <a:t> </a:t>
            </a:r>
            <a:r>
              <a:rPr lang="ru-RU" sz="2000" dirty="0" err="1"/>
              <a:t>світу</a:t>
            </a:r>
            <a:r>
              <a:rPr lang="ru-RU" sz="2000" dirty="0"/>
              <a:t> (</a:t>
            </a:r>
            <a:r>
              <a:rPr lang="ru-RU" sz="2000" dirty="0" err="1"/>
              <a:t>індуїзм</a:t>
            </a:r>
            <a:r>
              <a:rPr lang="ru-RU" sz="2000" dirty="0"/>
              <a:t>, буддизм, </a:t>
            </a:r>
            <a:r>
              <a:rPr lang="ru-RU" sz="2000" dirty="0" err="1" smtClean="0"/>
              <a:t>джайнізм</a:t>
            </a:r>
            <a:r>
              <a:rPr lang="ru-RU" sz="2000" dirty="0" smtClean="0"/>
              <a:t> та</a:t>
            </a:r>
            <a:r>
              <a:rPr lang="ru-RU" sz="2000" dirty="0"/>
              <a:t> </a:t>
            </a:r>
            <a:r>
              <a:rPr lang="ru-RU" sz="2000" dirty="0" err="1"/>
              <a:t>сікхізм</a:t>
            </a:r>
            <a:r>
              <a:rPr lang="ru-RU" sz="2000" dirty="0"/>
              <a:t>) </a:t>
            </a:r>
            <a:r>
              <a:rPr lang="ru-RU" sz="2000" dirty="0" err="1"/>
              <a:t>походять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Індії</a:t>
            </a:r>
            <a:r>
              <a:rPr lang="ru-RU" sz="2000" dirty="0"/>
              <a:t>. </a:t>
            </a:r>
            <a:r>
              <a:rPr lang="ru-RU" sz="2000" dirty="0" err="1"/>
              <a:t>Більше</a:t>
            </a:r>
            <a:r>
              <a:rPr lang="ru-RU" sz="2000" dirty="0"/>
              <a:t> 800 </a:t>
            </a:r>
            <a:r>
              <a:rPr lang="ru-RU" sz="2000" dirty="0" err="1"/>
              <a:t>мільйонів</a:t>
            </a:r>
            <a:r>
              <a:rPr lang="ru-RU" sz="2000" dirty="0"/>
              <a:t> </a:t>
            </a:r>
            <a:r>
              <a:rPr lang="ru-RU" sz="2000" dirty="0" err="1"/>
              <a:t>індійців</a:t>
            </a:r>
            <a:r>
              <a:rPr lang="ru-RU" sz="2000" dirty="0"/>
              <a:t> (80,5%) </a:t>
            </a:r>
            <a:r>
              <a:rPr lang="ru-RU" sz="2000" dirty="0" err="1"/>
              <a:t>є</a:t>
            </a:r>
            <a:r>
              <a:rPr lang="ru-RU" sz="2000" dirty="0"/>
              <a:t> </a:t>
            </a:r>
            <a:r>
              <a:rPr lang="ru-RU" sz="2000" dirty="0" err="1"/>
              <a:t>індуістами</a:t>
            </a:r>
            <a:r>
              <a:rPr lang="ru-RU" sz="2000" dirty="0"/>
              <a:t>. </a:t>
            </a:r>
            <a:r>
              <a:rPr lang="ru-RU" sz="2000" dirty="0" err="1"/>
              <a:t>Решта</a:t>
            </a:r>
            <a:r>
              <a:rPr lang="ru-RU" sz="2000" dirty="0"/>
              <a:t> </a:t>
            </a:r>
            <a:r>
              <a:rPr lang="ru-RU" sz="2000" dirty="0" err="1"/>
              <a:t>населення</a:t>
            </a:r>
            <a:r>
              <a:rPr lang="ru-RU" sz="2000" dirty="0"/>
              <a:t> </a:t>
            </a:r>
            <a:r>
              <a:rPr lang="ru-RU" sz="2000" dirty="0" err="1"/>
              <a:t>відноситься</a:t>
            </a:r>
            <a:r>
              <a:rPr lang="ru-RU" sz="2000" dirty="0"/>
              <a:t> до </a:t>
            </a:r>
            <a:r>
              <a:rPr lang="ru-RU" sz="2000" dirty="0" err="1"/>
              <a:t>релігійних</a:t>
            </a:r>
            <a:r>
              <a:rPr lang="ru-RU" sz="2000" dirty="0"/>
              <a:t> </a:t>
            </a:r>
            <a:r>
              <a:rPr lang="ru-RU" sz="2000" dirty="0" err="1"/>
              <a:t>груп</a:t>
            </a:r>
            <a:r>
              <a:rPr lang="ru-RU" sz="2000" dirty="0"/>
              <a:t>: мусульман (13,4%), </a:t>
            </a:r>
            <a:r>
              <a:rPr lang="ru-RU" sz="2000" dirty="0" err="1"/>
              <a:t>християн</a:t>
            </a:r>
            <a:r>
              <a:rPr lang="ru-RU" sz="2000" dirty="0"/>
              <a:t> (2,3%), </a:t>
            </a:r>
            <a:r>
              <a:rPr lang="ru-RU" sz="2000" dirty="0" err="1"/>
              <a:t>сикхів</a:t>
            </a:r>
            <a:r>
              <a:rPr lang="ru-RU" sz="2000" dirty="0"/>
              <a:t> (1,9%), </a:t>
            </a:r>
            <a:r>
              <a:rPr lang="ru-RU" sz="2000" dirty="0" err="1"/>
              <a:t>буддистів</a:t>
            </a:r>
            <a:r>
              <a:rPr lang="ru-RU" sz="2000" dirty="0"/>
              <a:t> (0,8%), </a:t>
            </a:r>
            <a:r>
              <a:rPr lang="ru-RU" sz="2000" dirty="0" err="1"/>
              <a:t>джайністів</a:t>
            </a:r>
            <a:r>
              <a:rPr lang="ru-RU" sz="2000" dirty="0"/>
              <a:t> (0,4%), </a:t>
            </a:r>
            <a:r>
              <a:rPr lang="ru-RU" sz="2000" dirty="0" err="1"/>
              <a:t>євреїв</a:t>
            </a:r>
            <a:r>
              <a:rPr lang="ru-RU" sz="2000" dirty="0"/>
              <a:t>, </a:t>
            </a:r>
            <a:r>
              <a:rPr lang="ru-RU" sz="2000" dirty="0" err="1"/>
              <a:t>зороастрійців</a:t>
            </a:r>
            <a:r>
              <a:rPr lang="ru-RU" sz="2000" dirty="0"/>
              <a:t>, та </a:t>
            </a:r>
            <a:r>
              <a:rPr lang="ru-RU" sz="2000" dirty="0" err="1"/>
              <a:t>послідовників</a:t>
            </a:r>
            <a:r>
              <a:rPr lang="ru-RU" sz="2000" dirty="0"/>
              <a:t> </a:t>
            </a:r>
            <a:r>
              <a:rPr lang="ru-RU" sz="2000" dirty="0" err="1"/>
              <a:t>бахаїзму</a:t>
            </a:r>
            <a:r>
              <a:rPr lang="ru-RU" sz="2000" dirty="0"/>
              <a:t> </a:t>
            </a:r>
            <a:r>
              <a:rPr lang="ru-RU" sz="2000" dirty="0" err="1"/>
              <a:t>та</a:t>
            </a:r>
            <a:r>
              <a:rPr lang="ru-RU" sz="2000" dirty="0"/>
              <a:t> </a:t>
            </a:r>
            <a:r>
              <a:rPr lang="ru-RU" sz="2000" dirty="0" err="1"/>
              <a:t>інші</a:t>
            </a:r>
            <a:endParaRPr lang="ru-RU" sz="2000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2780928"/>
            <a:ext cx="5184576" cy="34501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303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Республіка І́ндія</vt:lpstr>
      <vt:lpstr>Республіка Індія — країна в Південній Азії. На північному заході межує з Пакистаном; на півночі — з КНР, Непалом і Бутаном; на сході — з М'янмою і Бангладеш. На півдні вузька Полкська протока і Манарська затока відділяють її від Шрі-Ланки. Протокою Грейт-Ченнел між островами Великий Нікобар і Суматра проходить морський кордон між Індією та Індонезією. </vt:lpstr>
      <vt:lpstr>Слайд 3</vt:lpstr>
      <vt:lpstr>За рівнем розвитку економіки (паритет купівельної спроможності) Індія займає 4-е місце у світі. Грошова одиниця —індійська рупія= 100 пайсам. </vt:lpstr>
      <vt:lpstr>Слайд 5</vt:lpstr>
      <vt:lpstr>Індія – аграрно-індустріальна країна. Структура ВВП (%): гірничодобувна промисловість – 2,1; обробна пром-сть – 15,2; сільське господарство – 32; енергетика – 1,6; будівництво – 4,2; торгівля – 13,6; транспорт і зв'язок – 5,2; інші – 26,1. Держ. сектор займає монопольне положення на транспорті, зв'язку, в оборонній і ядерній промисловості, трансп. машинобудуванні, видобутку нафти, золота, виробництві добрив, банківській справі, страхуванні та імпорті.</vt:lpstr>
      <vt:lpstr>Транспорт: залізничний, автомобільний, річковий, морський, повітряний. Індія – одна з найбільших залізничних країн світу: протяжність її доріг понад 62 тис.км. Майже 90% морського вантажообігу переробляється вісьмома головними портами. Найбільший серед них – Бомбей. Північній-схід обслуговує Калькутта. Найважливіші порти Південної Індії – Вашакхапатнам, Мадрас, Кочин. У Гуджарапі створений великий порт Кандла. Розвинутий повітряний транспорт, як на міжнародних, так і на внутрішніх лініях. Бомбей, Делі, Калькутта – найбільші міжнародні аеропорти Індії.</vt:lpstr>
      <vt:lpstr>Індія є багатонаціональною державою, з розмаїттям етнічних племінних груп, приблизно 72% населення складають індо-арії, 25% дравіди, які в основному мешкають у південній частині Індії. І лише 3 відсотки припадає на інші етнічні групи, особливо на тибето-бірманських, мунда і мон-кхмерських народів у районах Гімалаїв, Північно-Східної та Східної Індії. Значний вплив на індійське суспільство кожного століття призводять численні етнічні міграції народностей чи нелегальні (деколи й легальні) міграції народів з сусідніх територій чи в середині країни. Приміром кількість нелегальних іммігрантів бангладешців в Індії, за теперішніми оцінками, до 20 мільйонів. Ще приблизно 100 000 це вигнанці-тибетці, які втекли після китайської окупації Тибету у 1950-х роках з своєї батьківщини, однак, офіційно визнані біженцями і мають дозвіл на перебування. Крім того, більше 60000 тамільських біженців з Шрі-Ланки також перебралися на індійську територію. </vt:lpstr>
      <vt:lpstr>Чотири великі релігії світу (індуїзм, буддизм, джайнізм та сікхізм) походять із Індії. Більше 800 мільйонів індійців (80,5%) є індуістами. Решта населення відноситься до релігійних груп: мусульман (13,4%), християн (2,3%), сикхів (1,9%), буддистів (0,8%), джайністів (0,4%), євреїв, зороастрійців, та послідовників бахаїзму та інші</vt:lpstr>
      <vt:lpstr>Виконала: студентка 1-го курсу 102 – б групи Нечипорук Олександра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Республіка І́ндія</dc:title>
  <dc:creator>Илонка</dc:creator>
  <cp:lastModifiedBy>Илонка</cp:lastModifiedBy>
  <cp:revision>2</cp:revision>
  <dcterms:created xsi:type="dcterms:W3CDTF">2014-11-13T15:35:03Z</dcterms:created>
  <dcterms:modified xsi:type="dcterms:W3CDTF">2014-11-13T22:08:53Z</dcterms:modified>
</cp:coreProperties>
</file>