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9ECE1-7A02-44C6-8948-8B3158848B97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8A6B-87B0-4C28-8BBD-51A250DE22E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5736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i="1" dirty="0" smtClean="0"/>
              <a:t>                  Мексика:</a:t>
            </a:r>
          </a:p>
          <a:p>
            <a:r>
              <a:rPr lang="uk-UA" sz="5400" i="1" dirty="0" smtClean="0"/>
              <a:t>    загальна характеристика</a:t>
            </a:r>
            <a:endParaRPr lang="uk-UA" sz="5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1071546"/>
            <a:ext cx="2750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Електроенергетика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857364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Однією з найрозвинутіших галузей мексиканської промисловості є електроенергетика. Виробництво, передача та розподіл електроенергії знаходиться в руках держави. Виробнича потужність оцінюється в 40 тис. МВт.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електростанцій</a:t>
            </a:r>
            <a:r>
              <a:rPr lang="ru-RU" sz="2400" dirty="0"/>
              <a:t> Мексики - </a:t>
            </a:r>
            <a:r>
              <a:rPr lang="ru-RU" sz="2400" dirty="0" err="1"/>
              <a:t>теплові</a:t>
            </a:r>
            <a:r>
              <a:rPr lang="ru-RU" sz="2400" dirty="0"/>
              <a:t>, </a:t>
            </a:r>
            <a:r>
              <a:rPr lang="ru-RU" sz="2400" dirty="0" err="1"/>
              <a:t>загальною</a:t>
            </a:r>
            <a:r>
              <a:rPr lang="ru-RU" sz="2400" dirty="0"/>
              <a:t> </a:t>
            </a:r>
            <a:r>
              <a:rPr lang="ru-RU" sz="2400" dirty="0" err="1"/>
              <a:t>потужністю</a:t>
            </a:r>
            <a:r>
              <a:rPr lang="ru-RU" sz="2400" dirty="0"/>
              <a:t> 20468 МВт. На них </a:t>
            </a:r>
            <a:r>
              <a:rPr lang="ru-RU" sz="2400" dirty="0" err="1"/>
              <a:t>виробляється</a:t>
            </a:r>
            <a:r>
              <a:rPr lang="ru-RU" sz="2400" dirty="0"/>
              <a:t> </a:t>
            </a: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електроенергії</a:t>
            </a:r>
            <a:r>
              <a:rPr lang="ru-RU" sz="2400" dirty="0"/>
              <a:t> - 65%</a:t>
            </a:r>
            <a:endParaRPr lang="uk-UA" sz="2400" dirty="0"/>
          </a:p>
        </p:txBody>
      </p:sp>
      <p:pic>
        <p:nvPicPr>
          <p:cNvPr id="3" name="Рисунок 2" descr="tes-ukrai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000108"/>
            <a:ext cx="2171715" cy="13573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2714620"/>
            <a:ext cx="1769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на ГЕС - 15%</a:t>
            </a:r>
          </a:p>
        </p:txBody>
      </p:sp>
      <p:pic>
        <p:nvPicPr>
          <p:cNvPr id="5" name="Рисунок 4" descr="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86124"/>
            <a:ext cx="2097321" cy="1571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3240" y="2786058"/>
            <a:ext cx="2714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атомних електростанціях - 6,2%</a:t>
            </a:r>
          </a:p>
        </p:txBody>
      </p:sp>
      <p:pic>
        <p:nvPicPr>
          <p:cNvPr id="7" name="Рисунок 6" descr="image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143380"/>
            <a:ext cx="2285995" cy="15310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00760" y="2786058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Довжина</a:t>
            </a:r>
            <a:r>
              <a:rPr lang="ru-RU" sz="2400" dirty="0"/>
              <a:t> </a:t>
            </a:r>
            <a:r>
              <a:rPr lang="ru-RU" sz="2400" dirty="0" err="1"/>
              <a:t>ліній</a:t>
            </a:r>
            <a:r>
              <a:rPr lang="ru-RU" sz="2400" dirty="0"/>
              <a:t> </a:t>
            </a:r>
            <a:r>
              <a:rPr lang="ru-RU" sz="2400" dirty="0" err="1"/>
              <a:t>електропередач</a:t>
            </a:r>
            <a:r>
              <a:rPr lang="ru-RU" sz="2400" dirty="0"/>
              <a:t> - 588 тис. км.</a:t>
            </a:r>
            <a:endParaRPr lang="uk-UA" sz="2400" dirty="0"/>
          </a:p>
        </p:txBody>
      </p:sp>
      <p:pic>
        <p:nvPicPr>
          <p:cNvPr id="9" name="Рисунок 8" descr="3465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214818"/>
            <a:ext cx="2602248" cy="142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643446"/>
            <a:ext cx="2250297" cy="15001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976" y="1643050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Сільське господарство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428868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До найважливіших сільськогосподарських культур відносяться кукурудза, пшениця, рис, ячмінь, маїс і сорго. До інших важливих експортних культур - фрукти і овочі, особливо помідори, апельсини, манго й банани, кава.</a:t>
            </a:r>
          </a:p>
        </p:txBody>
      </p:sp>
      <p:pic>
        <p:nvPicPr>
          <p:cNvPr id="5" name="Рисунок 4" descr="sorg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071942"/>
            <a:ext cx="2000264" cy="1500198"/>
          </a:xfrm>
          <a:prstGeom prst="rect">
            <a:avLst/>
          </a:prstGeom>
        </p:spPr>
      </p:pic>
      <p:pic>
        <p:nvPicPr>
          <p:cNvPr id="6" name="Рисунок 5" descr="kakesmangoFruk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572008"/>
            <a:ext cx="2476518" cy="1857388"/>
          </a:xfrm>
          <a:prstGeom prst="rect">
            <a:avLst/>
          </a:prstGeom>
        </p:spPr>
      </p:pic>
      <p:pic>
        <p:nvPicPr>
          <p:cNvPr id="7" name="Рисунок 6" descr="Banana_plant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785794"/>
            <a:ext cx="2286016" cy="17145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000240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Розведення великої рогатої худоби у Мексиці зосереджене в північно-центральному регіоні, який експортує велику кількість рогатої худоби у США. Яловичина і молочні продукти для урбанізованих районів здебільшого надходять з приморського району Мексиканської затоки, де розводять велику зебу.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214686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Велике значення в тваринництві країни мають також коні, мули, осли, вівці, кози й свині. Обсяги випуску продукції тваринництва відповідають внутрішнім потребам країни в яловичині, свинині, свіжому молоці, м`ясі птахів і яйцях, але сухе молоко імпортується.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259 L 0 -0.2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428868"/>
            <a:ext cx="4247257" cy="28029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43306" y="3000372"/>
            <a:ext cx="1550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Транспорт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928802"/>
            <a:ext cx="55721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Довжина залізниць Мексики за станом на 1996 рік становила 18 тис. км, </a:t>
            </a:r>
            <a:endParaRPr lang="uk-UA" sz="2400" dirty="0" smtClean="0"/>
          </a:p>
          <a:p>
            <a:r>
              <a:rPr lang="uk-UA" sz="2400" dirty="0" smtClean="0"/>
              <a:t>автошляхів </a:t>
            </a:r>
            <a:r>
              <a:rPr lang="uk-UA" sz="2400" dirty="0"/>
              <a:t>- 324 тис. км, з </a:t>
            </a:r>
            <a:r>
              <a:rPr lang="uk-UA" sz="2400" dirty="0" smtClean="0"/>
              <a:t>яких</a:t>
            </a:r>
          </a:p>
          <a:p>
            <a:r>
              <a:rPr lang="uk-UA" sz="2400" dirty="0" smtClean="0"/>
              <a:t>96 </a:t>
            </a:r>
            <a:r>
              <a:rPr lang="uk-UA" sz="2400" dirty="0"/>
              <a:t>тис. км з твердим покриттям. </a:t>
            </a:r>
            <a:endParaRPr lang="uk-UA" sz="2400" dirty="0" smtClean="0"/>
          </a:p>
          <a:p>
            <a:r>
              <a:rPr lang="uk-UA" sz="2400" dirty="0" smtClean="0"/>
              <a:t>Шосе </a:t>
            </a:r>
            <a:r>
              <a:rPr lang="uk-UA" sz="2400" dirty="0"/>
              <a:t>від міста </a:t>
            </a:r>
            <a:r>
              <a:rPr lang="uk-UA" sz="2400" dirty="0" err="1"/>
              <a:t>Сьюдад-Хуарес</a:t>
            </a:r>
            <a:r>
              <a:rPr lang="uk-UA" sz="2400" dirty="0"/>
              <a:t> </a:t>
            </a:r>
            <a:endParaRPr lang="uk-UA" sz="2400" dirty="0" smtClean="0"/>
          </a:p>
          <a:p>
            <a:r>
              <a:rPr lang="uk-UA" sz="2400" dirty="0" smtClean="0"/>
              <a:t>(</a:t>
            </a:r>
            <a:r>
              <a:rPr lang="uk-UA" sz="2400" dirty="0"/>
              <a:t>на кордоні зі США) до міста </a:t>
            </a:r>
            <a:endParaRPr lang="uk-UA" sz="2400" dirty="0" smtClean="0"/>
          </a:p>
          <a:p>
            <a:r>
              <a:rPr lang="uk-UA" sz="2400" dirty="0" err="1" smtClean="0"/>
              <a:t>Сьюдад-Куаутемок</a:t>
            </a:r>
            <a:r>
              <a:rPr lang="uk-UA" sz="2400" dirty="0" smtClean="0"/>
              <a:t> </a:t>
            </a:r>
            <a:r>
              <a:rPr lang="uk-UA" sz="2400" dirty="0"/>
              <a:t>(на кордоні з Гватемалою) - є головною </a:t>
            </a:r>
            <a:endParaRPr lang="uk-UA" sz="2400" dirty="0" smtClean="0"/>
          </a:p>
          <a:p>
            <a:r>
              <a:rPr lang="uk-UA" sz="2400" dirty="0" smtClean="0"/>
              <a:t>магістраллю </a:t>
            </a:r>
            <a:r>
              <a:rPr lang="uk-UA" sz="2400" dirty="0"/>
              <a:t>країни. Інші важливі автошляхи йдуть з Мехіко в Тіхуану, </a:t>
            </a:r>
            <a:r>
              <a:rPr lang="uk-UA" sz="2400" dirty="0" err="1"/>
              <a:t>Акапулько</a:t>
            </a:r>
            <a:r>
              <a:rPr lang="uk-UA" sz="2400" dirty="0"/>
              <a:t>, </a:t>
            </a:r>
            <a:r>
              <a:rPr lang="uk-UA" sz="2400" dirty="0" err="1"/>
              <a:t>Веракрус</a:t>
            </a:r>
            <a:r>
              <a:rPr lang="uk-UA" sz="2400" dirty="0"/>
              <a:t> і </a:t>
            </a:r>
            <a:r>
              <a:rPr lang="uk-UA" sz="2400" dirty="0" err="1"/>
              <a:t>Меріду</a:t>
            </a:r>
            <a:r>
              <a:rPr lang="uk-UA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У Мексиці існує дві головні авіакомпанії - "</a:t>
            </a:r>
            <a:r>
              <a:rPr lang="uk-UA" sz="2400" dirty="0" err="1"/>
              <a:t>Аеромехіко</a:t>
            </a:r>
            <a:r>
              <a:rPr lang="uk-UA" sz="2400" dirty="0"/>
              <a:t>" і "</a:t>
            </a:r>
            <a:r>
              <a:rPr lang="uk-UA" sz="2400" dirty="0" err="1"/>
              <a:t>Мехсикана</a:t>
            </a:r>
            <a:r>
              <a:rPr lang="uk-UA" sz="2400" dirty="0"/>
              <a:t>", що мають розгалужену мережу авіаліній усередині країни. Вони здійснюють польоти у США, інші країни Латинської Америки, а також в аеропорти Європи. 32 міжнародних і 30 внутрішніх аеропортів також обслуговують інші численні міжнародні й місцеві авіакомпанії.</a:t>
            </a:r>
          </a:p>
        </p:txBody>
      </p:sp>
      <p:pic>
        <p:nvPicPr>
          <p:cNvPr id="6" name="Рисунок 5" descr="95227_1249598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285992"/>
            <a:ext cx="4143404" cy="28423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221455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Морські перевезення традиційно зосереджені у портах </a:t>
            </a:r>
            <a:r>
              <a:rPr lang="uk-UA" sz="2400" dirty="0" err="1"/>
              <a:t>Веракрус</a:t>
            </a:r>
            <a:r>
              <a:rPr lang="uk-UA" sz="2400" dirty="0"/>
              <a:t> і </a:t>
            </a:r>
            <a:r>
              <a:rPr lang="uk-UA" sz="2400" dirty="0" err="1"/>
              <a:t>Акапулько</a:t>
            </a:r>
            <a:r>
              <a:rPr lang="uk-UA" sz="2400" dirty="0"/>
              <a:t>. Крім того, великі порти є в </a:t>
            </a:r>
            <a:r>
              <a:rPr lang="uk-UA" sz="2400" dirty="0" err="1"/>
              <a:t>Тампіко</a:t>
            </a:r>
            <a:r>
              <a:rPr lang="uk-UA" sz="2400" dirty="0"/>
              <a:t>, </a:t>
            </a:r>
            <a:r>
              <a:rPr lang="uk-UA" sz="2400" dirty="0" err="1"/>
              <a:t>Коацакоалькос</a:t>
            </a:r>
            <a:r>
              <a:rPr lang="uk-UA" sz="2400" dirty="0"/>
              <a:t>, </a:t>
            </a:r>
            <a:r>
              <a:rPr lang="uk-UA" sz="2400" dirty="0" err="1"/>
              <a:t>Прогресо</a:t>
            </a:r>
            <a:r>
              <a:rPr lang="uk-UA" sz="2400" dirty="0"/>
              <a:t>, </a:t>
            </a:r>
            <a:r>
              <a:rPr lang="uk-UA" sz="2400" dirty="0" err="1"/>
              <a:t>Саліна-Крус</a:t>
            </a:r>
            <a:r>
              <a:rPr lang="uk-UA" sz="2400" dirty="0"/>
              <a:t>, </a:t>
            </a:r>
            <a:r>
              <a:rPr lang="uk-UA" sz="2400" dirty="0" err="1"/>
              <a:t>Масатлан</a:t>
            </a:r>
            <a:r>
              <a:rPr lang="uk-UA" sz="2400" dirty="0"/>
              <a:t>, </a:t>
            </a:r>
            <a:r>
              <a:rPr lang="uk-UA" sz="2400" dirty="0" err="1"/>
              <a:t>Мансанільо</a:t>
            </a:r>
            <a:r>
              <a:rPr lang="uk-UA" sz="2400" dirty="0"/>
              <a:t>, </a:t>
            </a:r>
            <a:r>
              <a:rPr lang="uk-UA" sz="2400" dirty="0" err="1"/>
              <a:t>Гуаймас</a:t>
            </a:r>
            <a:r>
              <a:rPr lang="uk-UA" sz="2400" dirty="0"/>
              <a:t>, </a:t>
            </a:r>
            <a:r>
              <a:rPr lang="uk-UA" sz="2400" dirty="0" err="1"/>
              <a:t>Енсенада</a:t>
            </a:r>
            <a:r>
              <a:rPr lang="uk-UA" sz="2400" dirty="0"/>
              <a:t>, Ла-Пас і </a:t>
            </a:r>
            <a:r>
              <a:rPr lang="uk-UA" sz="2400" dirty="0" err="1"/>
              <a:t>Санта-Росалія</a:t>
            </a:r>
            <a:r>
              <a:rPr lang="uk-UA" sz="2400" dirty="0"/>
              <a:t>.</a:t>
            </a:r>
          </a:p>
        </p:txBody>
      </p:sp>
      <p:pic>
        <p:nvPicPr>
          <p:cNvPr id="8" name="Рисунок 7" descr="dj0-1248265534-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357430"/>
            <a:ext cx="3714775" cy="27860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00438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/>
              <a:t>Офіційна</a:t>
            </a:r>
            <a:r>
              <a:rPr lang="ru-RU" sz="2800" i="1" dirty="0"/>
              <a:t> </a:t>
            </a:r>
            <a:r>
              <a:rPr lang="ru-RU" sz="2800" i="1" dirty="0" err="1"/>
              <a:t>назва</a:t>
            </a:r>
            <a:r>
              <a:rPr lang="ru-RU" sz="2800" i="1" dirty="0"/>
              <a:t> - </a:t>
            </a:r>
            <a:r>
              <a:rPr lang="ru-RU" sz="2800" b="1" i="1" dirty="0" err="1"/>
              <a:t>Мексиканські</a:t>
            </a:r>
            <a:r>
              <a:rPr lang="ru-RU" sz="2800" b="1" i="1" dirty="0"/>
              <a:t> </a:t>
            </a:r>
            <a:r>
              <a:rPr lang="ru-RU" sz="2800" b="1" i="1" dirty="0" err="1"/>
              <a:t>Сполучені</a:t>
            </a:r>
            <a:r>
              <a:rPr lang="ru-RU" sz="2800" b="1" i="1" dirty="0"/>
              <a:t> </a:t>
            </a:r>
            <a:r>
              <a:rPr lang="ru-RU" sz="2800" b="1" i="1" dirty="0" err="1"/>
              <a:t>Штати</a:t>
            </a:r>
            <a:r>
              <a:rPr lang="ru-RU" sz="2800" i="1" dirty="0"/>
              <a:t>.</a:t>
            </a:r>
            <a:endParaRPr lang="uk-UA" sz="2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3143248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/>
              <a:t>Державний устрій - </a:t>
            </a:r>
            <a:r>
              <a:rPr lang="uk-UA" sz="2800" b="1" i="1" dirty="0"/>
              <a:t>федеративна республіка.</a:t>
            </a:r>
            <a:endParaRPr lang="uk-UA" sz="2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00017 -0.318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434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142984"/>
            <a:ext cx="3143272" cy="19645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3143248"/>
            <a:ext cx="2136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Державний прапор</a:t>
            </a:r>
          </a:p>
        </p:txBody>
      </p:sp>
      <p:pic>
        <p:nvPicPr>
          <p:cNvPr id="6" name="Рисунок 5" descr="Mexico_coat_of_ar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857232"/>
            <a:ext cx="3230222" cy="29289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5008" y="3857628"/>
            <a:ext cx="181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Державний герб</a:t>
            </a:r>
          </a:p>
        </p:txBody>
      </p:sp>
      <p:pic>
        <p:nvPicPr>
          <p:cNvPr id="8" name="Рисунок 7" descr="mxn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4071942"/>
            <a:ext cx="3749898" cy="19145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728" y="6072206"/>
            <a:ext cx="4222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Грошова одиниця - мексиканський песо.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4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Географічне розташування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2"/>
            <a:ext cx="3929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країна </a:t>
            </a:r>
            <a:r>
              <a:rPr lang="uk-UA" sz="2400" dirty="0"/>
              <a:t>розміщується у південно-західній частині Північної Америки. Межує зі США - на півночі (кордон - 3326 км), з Гватемалою (962 км) і Белізом (250 км) - на південному сході. Омивається водами Тихого океану на заході і Мексиканської затоки Карибського моря на сході.</a:t>
            </a:r>
          </a:p>
          <a:p>
            <a:r>
              <a:rPr lang="uk-UA" sz="2400" dirty="0"/>
              <a:t>Площа території - 1972,5 тис. кв. км (13 місце в </a:t>
            </a:r>
            <a:r>
              <a:rPr lang="uk-UA" sz="2400" dirty="0" smtClean="0"/>
              <a:t>світі.)</a:t>
            </a:r>
            <a:endParaRPr lang="uk-UA" sz="2400" dirty="0"/>
          </a:p>
        </p:txBody>
      </p:sp>
      <p:pic>
        <p:nvPicPr>
          <p:cNvPr id="4" name="Рисунок 3" descr="img_2007311_203317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000240"/>
            <a:ext cx="4256668" cy="32861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71462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Чисельність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(</a:t>
            </a:r>
            <a:r>
              <a:rPr lang="ru-RU" sz="2400" dirty="0" err="1"/>
              <a:t>оцінка</a:t>
            </a:r>
            <a:r>
              <a:rPr lang="ru-RU" sz="2400" dirty="0"/>
              <a:t> на </a:t>
            </a:r>
            <a:r>
              <a:rPr lang="ru-RU" sz="2400" dirty="0" err="1"/>
              <a:t>липень</a:t>
            </a:r>
            <a:r>
              <a:rPr lang="ru-RU" sz="2400" dirty="0"/>
              <a:t> 2001 р.) - 101,879 млн. </a:t>
            </a:r>
            <a:r>
              <a:rPr lang="ru-RU" sz="2400" dirty="0" err="1"/>
              <a:t>осіб</a:t>
            </a:r>
            <a:r>
              <a:rPr lang="ru-RU" sz="2400" dirty="0"/>
              <a:t>.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000108"/>
            <a:ext cx="4791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/>
              <a:t>Столиця</a:t>
            </a:r>
            <a:r>
              <a:rPr lang="ru-RU" sz="2000" b="1" dirty="0"/>
              <a:t> - м. </a:t>
            </a:r>
            <a:r>
              <a:rPr lang="ru-RU" sz="2000" b="1" dirty="0" err="1"/>
              <a:t>Мехіко</a:t>
            </a:r>
            <a:r>
              <a:rPr lang="ru-RU" sz="2000" dirty="0"/>
              <a:t> (</a:t>
            </a:r>
            <a:r>
              <a:rPr lang="ru-RU" sz="2000" dirty="0" err="1"/>
              <a:t>понад</a:t>
            </a:r>
            <a:r>
              <a:rPr lang="ru-RU" sz="2000" dirty="0"/>
              <a:t> 20 млн. </a:t>
            </a:r>
            <a:r>
              <a:rPr lang="ru-RU" sz="2000" dirty="0" err="1"/>
              <a:t>осіб</a:t>
            </a:r>
            <a:r>
              <a:rPr lang="ru-RU" sz="2000" dirty="0"/>
              <a:t>.).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428736"/>
            <a:ext cx="2115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Інші великі міста: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928802"/>
            <a:ext cx="357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/>
              <a:t>Екатепек</a:t>
            </a:r>
            <a:r>
              <a:rPr lang="uk-UA" sz="2400" dirty="0"/>
              <a:t> (1,695 млн. осіб)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357430"/>
            <a:ext cx="343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Гвадалахара (1,659 млн.)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786058"/>
            <a:ext cx="275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Пуебла (1,321 млн.)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214686"/>
            <a:ext cx="270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/>
              <a:t>Хуарез</a:t>
            </a:r>
            <a:r>
              <a:rPr lang="uk-UA" sz="2400" dirty="0"/>
              <a:t> (1,257 млн.)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643314"/>
            <a:ext cx="3916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/>
              <a:t>Незауалькойотл</a:t>
            </a:r>
            <a:r>
              <a:rPr lang="uk-UA" sz="2400" dirty="0"/>
              <a:t> (1,242 млн.)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071942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Тіхуана (1,228 млн.)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4500570"/>
            <a:ext cx="3319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Монтеррей (1,127 млн.)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4929198"/>
            <a:ext cx="2483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Леон (1,052 млн.)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357298"/>
            <a:ext cx="524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Нафтодобувна і газова промисловість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214554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Мексика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високо</a:t>
            </a:r>
            <a:r>
              <a:rPr lang="ru-RU" sz="2400" dirty="0"/>
              <a:t> </a:t>
            </a:r>
            <a:r>
              <a:rPr lang="ru-RU" sz="2400" dirty="0" err="1"/>
              <a:t>розвинуті</a:t>
            </a:r>
            <a:r>
              <a:rPr lang="ru-RU" sz="2400" dirty="0"/>
              <a:t> </a:t>
            </a:r>
            <a:r>
              <a:rPr lang="ru-RU" sz="2400" dirty="0" err="1"/>
              <a:t>нафтодобувну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газову</a:t>
            </a:r>
            <a:r>
              <a:rPr lang="ru-RU" sz="2400" dirty="0"/>
              <a:t> </a:t>
            </a:r>
            <a:r>
              <a:rPr lang="ru-RU" sz="2400" dirty="0" err="1"/>
              <a:t>промисловість</a:t>
            </a:r>
            <a:r>
              <a:rPr lang="ru-RU" sz="2400" dirty="0"/>
              <a:t>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928934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Перші нафтові родовища розташовувалися, в основному, між </a:t>
            </a:r>
            <a:r>
              <a:rPr lang="uk-UA" sz="2400" dirty="0" err="1"/>
              <a:t>Веракрусом</a:t>
            </a:r>
            <a:r>
              <a:rPr lang="uk-UA" sz="2400" dirty="0"/>
              <a:t> і </a:t>
            </a:r>
            <a:r>
              <a:rPr lang="uk-UA" sz="2400" dirty="0" err="1"/>
              <a:t>Тампіко</a:t>
            </a:r>
            <a:r>
              <a:rPr lang="uk-UA" sz="2400" dirty="0"/>
              <a:t>, але у 1970-х і 1980-х роках були відкриті нові нафтові родовища в </a:t>
            </a:r>
            <a:r>
              <a:rPr lang="uk-UA" sz="2400" dirty="0" err="1"/>
              <a:t>Табасько</a:t>
            </a:r>
            <a:r>
              <a:rPr lang="uk-UA" sz="2400" dirty="0"/>
              <a:t>, у морі поблизу узбережжя </a:t>
            </a:r>
            <a:r>
              <a:rPr lang="uk-UA" sz="2400" dirty="0" err="1"/>
              <a:t>Кампечі</a:t>
            </a:r>
            <a:r>
              <a:rPr lang="uk-UA" sz="2400" dirty="0"/>
              <a:t> і в </a:t>
            </a:r>
            <a:r>
              <a:rPr lang="uk-UA" sz="2400" dirty="0" err="1"/>
              <a:t>Чьяпасі</a:t>
            </a:r>
            <a:r>
              <a:rPr lang="uk-UA" sz="2400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ee370c5a581a083911d27fe9744f5c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1644080" cy="1223957"/>
          </a:xfrm>
          <a:prstGeom prst="rect">
            <a:avLst/>
          </a:prstGeom>
        </p:spPr>
      </p:pic>
      <p:pic>
        <p:nvPicPr>
          <p:cNvPr id="8" name="Рисунок 7" descr="Molybdenum_crystaline_fragment_and_1cm3_c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786322"/>
            <a:ext cx="2071702" cy="1164439"/>
          </a:xfrm>
          <a:prstGeom prst="rect">
            <a:avLst/>
          </a:prstGeom>
        </p:spPr>
      </p:pic>
      <p:pic>
        <p:nvPicPr>
          <p:cNvPr id="7" name="Рисунок 6" descr="12851696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214818"/>
            <a:ext cx="2071702" cy="1378209"/>
          </a:xfrm>
          <a:prstGeom prst="rect">
            <a:avLst/>
          </a:prstGeom>
        </p:spPr>
      </p:pic>
      <p:pic>
        <p:nvPicPr>
          <p:cNvPr id="6" name="Рисунок 5" descr="gold_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929066"/>
            <a:ext cx="1571636" cy="1182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3108" y="1357298"/>
            <a:ext cx="4365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Гірничодобувна промисловість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285992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Мексика є одним з основних світових виробників срібла і плавикового шпату, постачальником сурми, кадмію, марганцю, ртуті й цинку. Тут добуваються свинець, мідь, сірка, золото, молібден, вольфрам, олово, вісмут, уран, барит і високоякісне коксоване вугілля.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28599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Є три головних гірничодобувних райони. На півночі Нижня Каліфорнія і штати </a:t>
            </a:r>
            <a:r>
              <a:rPr lang="uk-UA" sz="2400" dirty="0" err="1"/>
              <a:t>Сонора</a:t>
            </a:r>
            <a:r>
              <a:rPr lang="uk-UA" sz="2400" dirty="0"/>
              <a:t>, </a:t>
            </a:r>
            <a:r>
              <a:rPr lang="uk-UA" sz="2400" dirty="0" err="1"/>
              <a:t>Сіналоа</a:t>
            </a:r>
            <a:r>
              <a:rPr lang="uk-UA" sz="2400" dirty="0"/>
              <a:t>, </a:t>
            </a:r>
            <a:r>
              <a:rPr lang="uk-UA" sz="2400" dirty="0" err="1"/>
              <a:t>Чіуауа</a:t>
            </a:r>
            <a:r>
              <a:rPr lang="uk-UA" sz="2400" dirty="0"/>
              <a:t>, </a:t>
            </a:r>
            <a:r>
              <a:rPr lang="uk-UA" sz="2400" dirty="0" err="1"/>
              <a:t>Коауїла</a:t>
            </a:r>
            <a:r>
              <a:rPr lang="uk-UA" sz="2400" dirty="0"/>
              <a:t>, </a:t>
            </a:r>
            <a:r>
              <a:rPr lang="uk-UA" sz="2400" dirty="0" err="1"/>
              <a:t>Нуєво-Леонові</a:t>
            </a:r>
            <a:r>
              <a:rPr lang="uk-UA" sz="2400" dirty="0"/>
              <a:t>, </a:t>
            </a:r>
            <a:r>
              <a:rPr lang="uk-UA" sz="2400" dirty="0" err="1"/>
              <a:t>Дуранго</a:t>
            </a:r>
            <a:r>
              <a:rPr lang="uk-UA" sz="2400" dirty="0"/>
              <a:t> й </a:t>
            </a:r>
            <a:r>
              <a:rPr lang="uk-UA" sz="2400" dirty="0" err="1"/>
              <a:t>Сакатекас</a:t>
            </a:r>
            <a:r>
              <a:rPr lang="uk-UA" sz="2400" dirty="0"/>
              <a:t> багаті сріблом, міддю, вугіллям, золотом, залізняком, цинком, свинцем, молібденом, баритом, плавиковим шпатом, ураном і вольфрамом.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3116"/>
            <a:ext cx="6786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На узбережжі Мексиканської затоки, штати </a:t>
            </a:r>
            <a:r>
              <a:rPr lang="uk-UA" sz="2400" dirty="0" err="1"/>
              <a:t>Веракрус</a:t>
            </a:r>
            <a:r>
              <a:rPr lang="uk-UA" sz="2400" dirty="0"/>
              <a:t>, </a:t>
            </a:r>
            <a:r>
              <a:rPr lang="uk-UA" sz="2400" dirty="0" err="1"/>
              <a:t>Табасько</a:t>
            </a:r>
            <a:r>
              <a:rPr lang="uk-UA" sz="2400" dirty="0"/>
              <a:t> й </a:t>
            </a:r>
            <a:r>
              <a:rPr lang="uk-UA" sz="2400" dirty="0" err="1"/>
              <a:t>Кампече</a:t>
            </a:r>
            <a:r>
              <a:rPr lang="uk-UA" sz="2400" dirty="0"/>
              <a:t> виробляють сірку, алюміній і марганець. Значна кількість золота, марганцю, плавикового шпату, свинцю й цинку добувається у західно-центральних штатах </a:t>
            </a:r>
            <a:r>
              <a:rPr lang="uk-UA" sz="2400" dirty="0" err="1"/>
              <a:t>Халісько</a:t>
            </a:r>
            <a:r>
              <a:rPr lang="uk-UA" sz="2400" dirty="0"/>
              <a:t>, </a:t>
            </a:r>
            <a:r>
              <a:rPr lang="uk-UA" sz="2400" dirty="0" err="1"/>
              <a:t>Герреро</a:t>
            </a:r>
            <a:r>
              <a:rPr lang="uk-UA" sz="2400" dirty="0"/>
              <a:t>, </a:t>
            </a:r>
            <a:r>
              <a:rPr lang="uk-UA" sz="2400" dirty="0" err="1"/>
              <a:t>Агуаськальєнтес</a:t>
            </a:r>
            <a:r>
              <a:rPr lang="uk-UA" sz="2400" dirty="0"/>
              <a:t>, </a:t>
            </a:r>
            <a:r>
              <a:rPr lang="uk-UA" sz="2400" dirty="0" err="1"/>
              <a:t>Гуанахуато</a:t>
            </a:r>
            <a:r>
              <a:rPr lang="uk-UA" sz="2400" dirty="0"/>
              <a:t>, Ідальго і </a:t>
            </a:r>
            <a:r>
              <a:rPr lang="uk-UA" sz="2400" dirty="0" err="1"/>
              <a:t>Сан-Луїс-Потосі</a:t>
            </a:r>
            <a:r>
              <a:rPr lang="uk-UA" sz="2400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700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Pirated Aliance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12</cp:revision>
  <dcterms:created xsi:type="dcterms:W3CDTF">2014-03-05T14:29:33Z</dcterms:created>
  <dcterms:modified xsi:type="dcterms:W3CDTF">2014-03-05T16:21:29Z</dcterms:modified>
</cp:coreProperties>
</file>