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17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38" autoAdjust="0"/>
  </p:normalViewPr>
  <p:slideViewPr>
    <p:cSldViewPr>
      <p:cViewPr>
        <p:scale>
          <a:sx n="87" d="100"/>
          <a:sy n="87" d="100"/>
        </p:scale>
        <p:origin x="-50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A764-5677-4DC8-A332-66856BC8E64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F5C7-EC13-45EA-8795-19DFD499566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s-E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F5EA764-5677-4DC8-A332-66856BC8E64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CDAF4F8-9E57-4B4C-B3D9-FC3191B6016D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084C3A1-92DB-48EA-B429-CBD80A2E8DA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913F-0E1A-4AF9-97B8-DEFAF8DF4A2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880D-297C-4DAD-B7B4-529352B6D6E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44531F-224A-4770-8EDE-FD28C2B1D6F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5D2D-2D98-489E-8A89-6B920770781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A9224C-B3DC-42CE-965E-B90881FBA1F3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0108F3-2A8C-42F9-85FB-BB7C9C39E99F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F4F8-9E57-4B4C-B3D9-FC3191B6016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FE8F-FBFB-4227-8C43-C1A93C10EFD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F5C7-EC13-45EA-8795-19DFD499566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C3A1-92DB-48EA-B429-CBD80A2E8DAF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913F-0E1A-4AF9-97B8-DEFAF8DF4A2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880D-297C-4DAD-B7B4-529352B6D6E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531F-224A-4770-8EDE-FD28C2B1D6F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5D2D-2D98-489E-8A89-6B920770781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08F3-2A8C-42F9-85FB-BB7C9C39E99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FE8F-FBFB-4227-8C43-C1A93C10EFD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04" y="1600200"/>
            <a:ext cx="7115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9224C-B3DC-42CE-965E-B90881FBA1F3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A9224C-B3DC-42CE-965E-B90881FBA1F3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ru.wikipedia.org/wiki/%D0%91%D1%83%D1%80%D1%8F%D1%82%D0%B8%D1%8F" TargetMode="Externa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k.wikipedia.org/wiki/%D0%A4%D0%B0%D0%B9%D0%BB:Russland_Relief.pn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4071934" y="1428736"/>
            <a:ext cx="4754561" cy="2000263"/>
          </a:xfrm>
        </p:spPr>
        <p:txBody>
          <a:bodyPr>
            <a:normAutofit/>
          </a:bodyPr>
          <a:lstStyle/>
          <a:p>
            <a:r>
              <a:rPr lang="ru-RU" dirty="0" smtClean="0"/>
              <a:t>Об</a:t>
            </a:r>
            <a:r>
              <a:rPr lang="en-US" dirty="0" smtClean="0"/>
              <a:t>’</a:t>
            </a:r>
            <a:r>
              <a:rPr lang="uk-UA" dirty="0" err="1" smtClean="0"/>
              <a:t>єкти</a:t>
            </a:r>
            <a:r>
              <a:rPr lang="uk-UA" dirty="0" smtClean="0"/>
              <a:t> туризму</a:t>
            </a:r>
            <a:r>
              <a:rPr lang="ru-RU" dirty="0" smtClean="0"/>
              <a:t> в </a:t>
            </a:r>
            <a:r>
              <a:rPr lang="ru-RU" dirty="0" err="1" smtClean="0"/>
              <a:t>Росії</a:t>
            </a:r>
            <a:r>
              <a:rPr lang="ru-RU" dirty="0" smtClean="0"/>
              <a:t/>
            </a:r>
            <a:br>
              <a:rPr lang="ru-RU" dirty="0" smtClean="0"/>
            </a:b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6" y="6357958"/>
            <a:ext cx="2285984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16" y="6357958"/>
            <a:ext cx="2285984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5643602" cy="6318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cap="none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Новгородський</a:t>
            </a:r>
            <a: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cap="none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дитинець</a:t>
            </a:r>
            <a:endParaRPr lang="ru-RU" cap="none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71802" y="785794"/>
            <a:ext cx="5500726" cy="5072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Новгородський</a:t>
            </a:r>
            <a:r>
              <a:rPr lang="ru-RU" dirty="0" smtClean="0"/>
              <a:t> </a:t>
            </a:r>
            <a:r>
              <a:rPr lang="ru-RU" dirty="0" err="1" smtClean="0"/>
              <a:t>дитинець</a:t>
            </a:r>
            <a:r>
              <a:rPr lang="ru-RU" dirty="0" smtClean="0"/>
              <a:t> (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Новгородський</a:t>
            </a:r>
            <a:r>
              <a:rPr lang="ru-RU" dirty="0" smtClean="0"/>
              <a:t> кремль) - </a:t>
            </a:r>
            <a:r>
              <a:rPr lang="ru-RU" dirty="0" err="1" smtClean="0"/>
              <a:t>фортеця</a:t>
            </a:r>
            <a:r>
              <a:rPr lang="ru-RU" dirty="0" smtClean="0"/>
              <a:t> Великого Новгорода. </a:t>
            </a:r>
            <a:r>
              <a:rPr lang="ru-RU" dirty="0" err="1" smtClean="0"/>
              <a:t>Дитинець</a:t>
            </a:r>
            <a:r>
              <a:rPr lang="ru-RU" dirty="0" smtClean="0"/>
              <a:t> </a:t>
            </a:r>
            <a:r>
              <a:rPr lang="ru-RU" dirty="0" err="1" smtClean="0"/>
              <a:t>розташований</a:t>
            </a:r>
            <a:r>
              <a:rPr lang="ru-RU" dirty="0" smtClean="0"/>
              <a:t> на </a:t>
            </a:r>
            <a:r>
              <a:rPr lang="ru-RU" dirty="0" err="1" smtClean="0"/>
              <a:t>лівому</a:t>
            </a:r>
            <a:r>
              <a:rPr lang="ru-RU" dirty="0" smtClean="0"/>
              <a:t> </a:t>
            </a:r>
            <a:r>
              <a:rPr lang="ru-RU" dirty="0" err="1" smtClean="0"/>
              <a:t>березі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 Волхов. Перша </a:t>
            </a:r>
            <a:r>
              <a:rPr lang="ru-RU" dirty="0" err="1" smtClean="0"/>
              <a:t>літописна</a:t>
            </a:r>
            <a:r>
              <a:rPr lang="ru-RU" dirty="0" smtClean="0"/>
              <a:t> </a:t>
            </a:r>
            <a:r>
              <a:rPr lang="ru-RU" dirty="0" err="1" smtClean="0"/>
              <a:t>згадка</a:t>
            </a:r>
            <a:r>
              <a:rPr lang="ru-RU" dirty="0" smtClean="0"/>
              <a:t> про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відноситься</a:t>
            </a:r>
            <a:r>
              <a:rPr lang="ru-RU" dirty="0" smtClean="0"/>
              <a:t> до 1044 </a:t>
            </a:r>
            <a:r>
              <a:rPr lang="ru-RU" dirty="0" err="1" smtClean="0"/>
              <a:t>році</a:t>
            </a:r>
            <a:r>
              <a:rPr lang="ru-RU" dirty="0" smtClean="0"/>
              <a:t>. Є </a:t>
            </a:r>
            <a:r>
              <a:rPr lang="ru-RU" dirty="0" err="1" smtClean="0"/>
              <a:t>пам'ятником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 федерального </a:t>
            </a:r>
            <a:r>
              <a:rPr lang="ru-RU" dirty="0" err="1" smtClean="0"/>
              <a:t>значення</a:t>
            </a:r>
            <a:r>
              <a:rPr lang="ru-RU" dirty="0" smtClean="0"/>
              <a:t>, </a:t>
            </a:r>
            <a:r>
              <a:rPr lang="ru-RU" dirty="0" err="1" smtClean="0"/>
              <a:t>охороняється</a:t>
            </a:r>
            <a:r>
              <a:rPr lang="ru-RU" dirty="0" smtClean="0"/>
              <a:t> державою. </a:t>
            </a:r>
            <a:r>
              <a:rPr lang="ru-RU" dirty="0" err="1" smtClean="0"/>
              <a:t>Новгородський</a:t>
            </a:r>
            <a:r>
              <a:rPr lang="ru-RU" dirty="0" smtClean="0"/>
              <a:t> </a:t>
            </a:r>
            <a:r>
              <a:rPr lang="ru-RU" dirty="0" err="1" smtClean="0"/>
              <a:t>дитинець</a:t>
            </a:r>
            <a:r>
              <a:rPr lang="ru-RU" dirty="0" smtClean="0"/>
              <a:t> як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історичного</a:t>
            </a:r>
            <a:r>
              <a:rPr lang="ru-RU" dirty="0" smtClean="0"/>
              <a:t> центру Великого Новгорода входить в список </a:t>
            </a:r>
            <a:r>
              <a:rPr lang="ru-RU" dirty="0" err="1" smtClean="0"/>
              <a:t>всесвітньої</a:t>
            </a:r>
            <a:r>
              <a:rPr lang="ru-RU" dirty="0" smtClean="0"/>
              <a:t> </a:t>
            </a:r>
            <a:r>
              <a:rPr lang="ru-RU" dirty="0" err="1" smtClean="0"/>
              <a:t>спадщини</a:t>
            </a:r>
            <a:r>
              <a:rPr lang="ru-RU" dirty="0" smtClean="0"/>
              <a:t> </a:t>
            </a:r>
            <a:r>
              <a:rPr lang="ru-RU" dirty="0" smtClean="0"/>
              <a:t>ЮНЕСКО</a:t>
            </a:r>
            <a:endParaRPr lang="ru-RU" dirty="0"/>
          </a:p>
        </p:txBody>
      </p:sp>
      <p:pic>
        <p:nvPicPr>
          <p:cNvPr id="33795" name="Picture 3" descr="C:\Users\Андрей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794"/>
            <a:ext cx="2838450" cy="473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7" name="Picture 5" descr="http://upload.wikimedia.org/wikipedia/commons/thumb/8/8f/Banknote_5_rubles_%281997%29_back.jpg/220px-Banknote_5_rubles_%281997%29_b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5572140"/>
            <a:ext cx="2500330" cy="1102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8" name="Picture 6" descr="C:\Users\Андрей\Desktop\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429264"/>
            <a:ext cx="2705100" cy="103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139014" cy="63184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Скульптура «Родина-мать зовёт!»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4818" name="Picture 2" descr="http://copypast.ru/fotografii/foto_prikoli/prikolnullnaa_fotopodborka_66_/prikolnullnye_fotoprikoly_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608576"/>
            <a:ext cx="4572000" cy="22494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4820" name="Picture 4" descr="Rodina mat zov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2214578" cy="483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714612" y="857232"/>
            <a:ext cx="5857916" cy="371477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Скульптура </a:t>
            </a:r>
            <a:r>
              <a:rPr lang="ru-RU" dirty="0" smtClean="0"/>
              <a:t>«</a:t>
            </a:r>
            <a:r>
              <a:rPr lang="ru-RU" dirty="0" err="1" smtClean="0"/>
              <a:t>Батьківщина-мати</a:t>
            </a:r>
            <a:r>
              <a:rPr lang="ru-RU" dirty="0" smtClean="0"/>
              <a:t> кличе!» - </a:t>
            </a:r>
            <a:r>
              <a:rPr lang="ru-RU" dirty="0" err="1" smtClean="0"/>
              <a:t>композиційний</a:t>
            </a:r>
            <a:r>
              <a:rPr lang="ru-RU" dirty="0" smtClean="0"/>
              <a:t> центр </a:t>
            </a:r>
            <a:r>
              <a:rPr lang="ru-RU" dirty="0" err="1" smtClean="0"/>
              <a:t>пам'ятника-ансамблю</a:t>
            </a:r>
            <a:r>
              <a:rPr lang="ru-RU" dirty="0" smtClean="0"/>
              <a:t> «Героям </a:t>
            </a:r>
            <a:r>
              <a:rPr lang="ru-RU" dirty="0" err="1" smtClean="0"/>
              <a:t>Сталінградської</a:t>
            </a:r>
            <a:r>
              <a:rPr lang="ru-RU" dirty="0" smtClean="0"/>
              <a:t> </a:t>
            </a:r>
            <a:r>
              <a:rPr lang="ru-RU" dirty="0" err="1" smtClean="0"/>
              <a:t>битви</a:t>
            </a:r>
            <a:r>
              <a:rPr lang="ru-RU" dirty="0" smtClean="0"/>
              <a:t>» на </a:t>
            </a:r>
            <a:r>
              <a:rPr lang="ru-RU" dirty="0" err="1" smtClean="0"/>
              <a:t>Мамаєвому</a:t>
            </a:r>
            <a:r>
              <a:rPr lang="ru-RU" dirty="0" smtClean="0"/>
              <a:t> </a:t>
            </a:r>
            <a:r>
              <a:rPr lang="ru-RU" dirty="0" err="1" smtClean="0"/>
              <a:t>кургані</a:t>
            </a:r>
            <a:r>
              <a:rPr lang="ru-RU" dirty="0" smtClean="0"/>
              <a:t> у </a:t>
            </a:r>
            <a:r>
              <a:rPr lang="ru-RU" dirty="0" err="1" smtClean="0"/>
              <a:t>Волгограді</a:t>
            </a:r>
            <a:r>
              <a:rPr lang="ru-RU" dirty="0" smtClean="0"/>
              <a:t>.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найвищих</a:t>
            </a:r>
            <a:r>
              <a:rPr lang="ru-RU" dirty="0" smtClean="0"/>
              <a:t> статуй </a:t>
            </a:r>
            <a:r>
              <a:rPr lang="ru-RU" dirty="0" err="1" smtClean="0"/>
              <a:t>світу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Скульптура </a:t>
            </a:r>
            <a:r>
              <a:rPr lang="ru-RU" dirty="0" err="1" smtClean="0"/>
              <a:t>зроблена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попередньо</a:t>
            </a:r>
            <a:r>
              <a:rPr lang="ru-RU" dirty="0" smtClean="0"/>
              <a:t> </a:t>
            </a:r>
            <a:r>
              <a:rPr lang="ru-RU" dirty="0" err="1" smtClean="0"/>
              <a:t>напруженого</a:t>
            </a:r>
            <a:r>
              <a:rPr lang="ru-RU" dirty="0" smtClean="0"/>
              <a:t> </a:t>
            </a:r>
            <a:r>
              <a:rPr lang="ru-RU" dirty="0" err="1" smtClean="0"/>
              <a:t>залізобетону</a:t>
            </a:r>
            <a:r>
              <a:rPr lang="ru-RU" dirty="0" smtClean="0"/>
              <a:t> - 5500 тонн бетону </a:t>
            </a:r>
            <a:r>
              <a:rPr lang="ru-RU" dirty="0" err="1" smtClean="0"/>
              <a:t>і</a:t>
            </a:r>
            <a:r>
              <a:rPr lang="ru-RU" dirty="0" smtClean="0"/>
              <a:t> 2400 тонн </a:t>
            </a:r>
            <a:r>
              <a:rPr lang="ru-RU" dirty="0" err="1" smtClean="0"/>
              <a:t>металевих</a:t>
            </a:r>
            <a:r>
              <a:rPr lang="ru-RU" dirty="0" smtClean="0"/>
              <a:t> </a:t>
            </a:r>
            <a:r>
              <a:rPr lang="ru-RU" dirty="0" err="1" smtClean="0"/>
              <a:t>конструкцій</a:t>
            </a:r>
            <a:r>
              <a:rPr lang="ru-RU" dirty="0" smtClean="0"/>
              <a:t> (без </a:t>
            </a:r>
            <a:r>
              <a:rPr lang="ru-RU" dirty="0" err="1" smtClean="0"/>
              <a:t>основи</a:t>
            </a:r>
            <a:r>
              <a:rPr lang="ru-RU" dirty="0" smtClean="0"/>
              <a:t>, на </a:t>
            </a:r>
            <a:r>
              <a:rPr lang="ru-RU" dirty="0" err="1" smtClean="0"/>
              <a:t>якій</a:t>
            </a:r>
            <a:r>
              <a:rPr lang="ru-RU" dirty="0" smtClean="0"/>
              <a:t> вона </a:t>
            </a:r>
            <a:r>
              <a:rPr lang="ru-RU" dirty="0" err="1" smtClean="0"/>
              <a:t>стоїть</a:t>
            </a:r>
            <a:r>
              <a:rPr lang="ru-RU" dirty="0" smtClean="0"/>
              <a:t>).</a:t>
            </a:r>
            <a:br>
              <a:rPr lang="ru-RU" dirty="0" smtClean="0"/>
            </a:b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висота</a:t>
            </a:r>
            <a:r>
              <a:rPr lang="ru-RU" dirty="0" smtClean="0"/>
              <a:t> </a:t>
            </a:r>
            <a:r>
              <a:rPr lang="ru-RU" dirty="0" err="1" smtClean="0"/>
              <a:t>пам'ятника</a:t>
            </a:r>
            <a:r>
              <a:rPr lang="ru-RU" dirty="0" smtClean="0"/>
              <a:t> - 85-87 </a:t>
            </a:r>
            <a:r>
              <a:rPr lang="ru-RU" dirty="0" err="1" smtClean="0"/>
              <a:t>метрів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встановлений</a:t>
            </a:r>
            <a:r>
              <a:rPr lang="ru-RU" dirty="0" smtClean="0"/>
              <a:t> на бетонному </a:t>
            </a:r>
            <a:r>
              <a:rPr lang="ru-RU" dirty="0" err="1" smtClean="0"/>
              <a:t>фундаменті</a:t>
            </a:r>
            <a:r>
              <a:rPr lang="ru-RU" dirty="0" smtClean="0"/>
              <a:t> </a:t>
            </a:r>
            <a:r>
              <a:rPr lang="ru-RU" dirty="0" err="1" smtClean="0"/>
              <a:t>глибиною</a:t>
            </a:r>
            <a:r>
              <a:rPr lang="ru-RU" dirty="0" smtClean="0"/>
              <a:t> 16 </a:t>
            </a:r>
            <a:r>
              <a:rPr lang="ru-RU" dirty="0" err="1" smtClean="0"/>
              <a:t>метрів</a:t>
            </a:r>
            <a:r>
              <a:rPr lang="ru-RU" dirty="0" smtClean="0"/>
              <a:t>. </a:t>
            </a:r>
            <a:r>
              <a:rPr lang="ru-RU" dirty="0" err="1" smtClean="0"/>
              <a:t>Висота</a:t>
            </a:r>
            <a:r>
              <a:rPr lang="ru-RU" dirty="0" smtClean="0"/>
              <a:t> </a:t>
            </a:r>
            <a:r>
              <a:rPr lang="ru-RU" dirty="0" err="1" smtClean="0"/>
              <a:t>жіночої</a:t>
            </a:r>
            <a:r>
              <a:rPr lang="ru-RU" dirty="0" smtClean="0"/>
              <a:t> </a:t>
            </a:r>
            <a:r>
              <a:rPr lang="ru-RU" dirty="0" err="1" smtClean="0"/>
              <a:t>фігури</a:t>
            </a:r>
            <a:r>
              <a:rPr lang="ru-RU" dirty="0" smtClean="0"/>
              <a:t> - 52 </a:t>
            </a:r>
            <a:r>
              <a:rPr lang="ru-RU" dirty="0" err="1" smtClean="0"/>
              <a:t>метри</a:t>
            </a:r>
            <a:r>
              <a:rPr lang="ru-RU" dirty="0" smtClean="0"/>
              <a:t> (</a:t>
            </a:r>
            <a:r>
              <a:rPr lang="ru-RU" dirty="0" err="1" smtClean="0"/>
              <a:t>маса</a:t>
            </a:r>
            <a:r>
              <a:rPr lang="ru-RU" dirty="0" smtClean="0"/>
              <a:t> - </a:t>
            </a:r>
            <a:r>
              <a:rPr lang="ru-RU" dirty="0" err="1" smtClean="0"/>
              <a:t>понад</a:t>
            </a:r>
            <a:r>
              <a:rPr lang="ru-RU" dirty="0" smtClean="0"/>
              <a:t> 8 </a:t>
            </a:r>
            <a:r>
              <a:rPr lang="ru-RU" dirty="0" err="1" smtClean="0"/>
              <a:t>тисяч</a:t>
            </a:r>
            <a:r>
              <a:rPr lang="ru-RU" dirty="0" smtClean="0"/>
              <a:t> тонн).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File:Капова пеще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3202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786314" y="4303479"/>
            <a:ext cx="4357686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0070C0"/>
                </a:solidFill>
              </a:rPr>
              <a:t>Капова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печера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/>
              <a:t>- </a:t>
            </a:r>
            <a:r>
              <a:rPr lang="ru-RU" sz="2000" dirty="0" err="1" smtClean="0"/>
              <a:t>карстова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печера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Бурзянского</a:t>
            </a:r>
            <a:r>
              <a:rPr lang="ru-RU" sz="2000" dirty="0" smtClean="0"/>
              <a:t> району </a:t>
            </a:r>
            <a:r>
              <a:rPr lang="ru-RU" sz="2000" dirty="0" err="1" smtClean="0"/>
              <a:t>республіки</a:t>
            </a:r>
            <a:r>
              <a:rPr lang="ru-RU" sz="2000" dirty="0" smtClean="0"/>
              <a:t> Башкортостан, РФ. </a:t>
            </a:r>
            <a:r>
              <a:rPr lang="ru-RU" sz="2000" dirty="0" err="1" smtClean="0"/>
              <a:t>Знаходиться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річці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Білій</a:t>
            </a:r>
            <a:r>
              <a:rPr lang="ru-RU" sz="2000" dirty="0" smtClean="0"/>
              <a:t> в </a:t>
            </a:r>
            <a:r>
              <a:rPr lang="ru-RU" sz="2000" dirty="0" err="1" smtClean="0"/>
              <a:t>заповіднику</a:t>
            </a:r>
            <a:r>
              <a:rPr lang="ru-RU" sz="2000" dirty="0" smtClean="0"/>
              <a:t> «</a:t>
            </a:r>
            <a:r>
              <a:rPr lang="ru-RU" sz="2000" dirty="0" err="1" smtClean="0"/>
              <a:t>Шульган-Таш</a:t>
            </a:r>
            <a:r>
              <a:rPr lang="ru-RU" sz="2000" dirty="0" smtClean="0"/>
              <a:t>». Печера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відома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завдяки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наскальних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малюнків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первісної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епохи</a:t>
            </a:r>
            <a:r>
              <a:rPr lang="ru-RU" sz="2000" dirty="0" smtClean="0"/>
              <a:t> </a:t>
            </a:r>
            <a:r>
              <a:rPr lang="ru-RU" sz="2000" dirty="0" err="1" smtClean="0"/>
              <a:t>палеоліту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5844" name="Picture 4" descr="http://faniz.35photo.ru/photos/20090615/903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3180" y="0"/>
            <a:ext cx="4390820" cy="2928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5846" name="Picture 6" descr="http://s61.radikal.ru/i172/1102/f9/b8d577f4196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22" y="2928934"/>
            <a:ext cx="4357678" cy="1357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214290"/>
            <a:ext cx="7858148" cy="385765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ru-RU" sz="4400" b="1" u="sng" dirty="0" err="1" smtClean="0"/>
              <a:t>Кімберлітова</a:t>
            </a:r>
            <a:r>
              <a:rPr lang="ru-RU" sz="4400" b="1" u="sng" dirty="0" smtClean="0"/>
              <a:t> трубка</a:t>
            </a:r>
            <a:r>
              <a:rPr lang="ru-RU" sz="4400" b="1" dirty="0" smtClean="0"/>
              <a:t> Мир</a:t>
            </a:r>
            <a:r>
              <a:rPr lang="ru-RU" sz="4400" dirty="0" smtClean="0"/>
              <a:t> — </a:t>
            </a:r>
            <a:r>
              <a:rPr lang="ru-RU" sz="4400" dirty="0" err="1" smtClean="0"/>
              <a:t>кар'єр</a:t>
            </a:r>
            <a:r>
              <a:rPr lang="ru-RU" sz="4400" dirty="0" smtClean="0"/>
              <a:t>, </a:t>
            </a:r>
            <a:r>
              <a:rPr lang="ru-RU" sz="4400" dirty="0" err="1" smtClean="0"/>
              <a:t>розташований</a:t>
            </a:r>
            <a:r>
              <a:rPr lang="ru-RU" sz="4400" dirty="0" smtClean="0"/>
              <a:t> в </a:t>
            </a:r>
            <a:r>
              <a:rPr lang="ru-RU" sz="4400" dirty="0" err="1" smtClean="0"/>
              <a:t>місті</a:t>
            </a:r>
            <a:r>
              <a:rPr lang="ru-RU" sz="4400" dirty="0" smtClean="0"/>
              <a:t> </a:t>
            </a:r>
            <a:r>
              <a:rPr lang="ru-RU" sz="4400" dirty="0" err="1" smtClean="0"/>
              <a:t>Мирний</a:t>
            </a:r>
            <a:r>
              <a:rPr lang="ru-RU" sz="4400" dirty="0" smtClean="0"/>
              <a:t>, </a:t>
            </a:r>
            <a:r>
              <a:rPr lang="ru-RU" sz="4400" dirty="0" err="1" smtClean="0"/>
              <a:t>Якутія</a:t>
            </a:r>
            <a:r>
              <a:rPr lang="ru-RU" sz="4400" dirty="0" smtClean="0"/>
              <a:t>. </a:t>
            </a:r>
            <a:r>
              <a:rPr lang="ru-RU" sz="4400" dirty="0" err="1" smtClean="0"/>
              <a:t>Кар'єр</a:t>
            </a:r>
            <a:r>
              <a:rPr lang="ru-RU" sz="4400" dirty="0" smtClean="0"/>
              <a:t> </a:t>
            </a:r>
            <a:r>
              <a:rPr lang="ru-RU" sz="4400" dirty="0" err="1" smtClean="0"/>
              <a:t>має</a:t>
            </a:r>
            <a:r>
              <a:rPr lang="ru-RU" sz="4400" dirty="0" smtClean="0"/>
              <a:t> </a:t>
            </a:r>
            <a:r>
              <a:rPr lang="ru-RU" sz="4400" dirty="0" err="1" smtClean="0"/>
              <a:t>глибину</a:t>
            </a:r>
            <a:r>
              <a:rPr lang="ru-RU" sz="4400" dirty="0" smtClean="0"/>
              <a:t> 525 м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діаметр</a:t>
            </a:r>
            <a:r>
              <a:rPr lang="ru-RU" sz="4400" dirty="0" smtClean="0"/>
              <a:t> 1,2 км, </a:t>
            </a:r>
            <a:r>
              <a:rPr lang="ru-RU" sz="4400" dirty="0" err="1" smtClean="0"/>
              <a:t>є</a:t>
            </a:r>
            <a:r>
              <a:rPr lang="ru-RU" sz="4400" dirty="0" smtClean="0"/>
              <a:t> одним </a:t>
            </a:r>
            <a:r>
              <a:rPr lang="ru-RU" sz="4400" dirty="0" err="1" smtClean="0"/>
              <a:t>з</a:t>
            </a:r>
            <a:r>
              <a:rPr lang="ru-RU" sz="4400" dirty="0" smtClean="0"/>
              <a:t> </a:t>
            </a:r>
            <a:r>
              <a:rPr lang="ru-RU" sz="4400" dirty="0" err="1" smtClean="0"/>
              <a:t>найбільших</a:t>
            </a:r>
            <a:r>
              <a:rPr lang="ru-RU" sz="4400" dirty="0" smtClean="0"/>
              <a:t> у </a:t>
            </a:r>
            <a:r>
              <a:rPr lang="ru-RU" sz="4400" dirty="0" err="1" smtClean="0"/>
              <a:t>світі</a:t>
            </a:r>
            <a:r>
              <a:rPr lang="ru-RU" sz="4400" dirty="0" smtClean="0"/>
              <a:t> </a:t>
            </a:r>
            <a:r>
              <a:rPr lang="ru-RU" sz="4400" dirty="0" err="1" smtClean="0"/>
              <a:t>кар'єрів</a:t>
            </a:r>
            <a:r>
              <a:rPr lang="ru-RU" sz="4400" dirty="0" smtClean="0"/>
              <a:t>. </a:t>
            </a:r>
            <a:r>
              <a:rPr lang="ru-RU" sz="4400" dirty="0" err="1" smtClean="0"/>
              <a:t>Видобуток</a:t>
            </a:r>
            <a:r>
              <a:rPr lang="ru-RU" sz="4400" dirty="0" smtClean="0"/>
              <a:t> </a:t>
            </a:r>
            <a:r>
              <a:rPr lang="ru-RU" sz="4400" dirty="0" err="1" smtClean="0"/>
              <a:t>алмазоносної</a:t>
            </a:r>
            <a:r>
              <a:rPr lang="ru-RU" sz="4400" dirty="0" smtClean="0"/>
              <a:t> </a:t>
            </a:r>
            <a:r>
              <a:rPr lang="ru-RU" sz="4400" dirty="0" err="1" smtClean="0"/>
              <a:t>кімберлітової</a:t>
            </a:r>
            <a:r>
              <a:rPr lang="ru-RU" sz="4400" dirty="0" smtClean="0"/>
              <a:t> </a:t>
            </a:r>
            <a:r>
              <a:rPr lang="ru-RU" sz="4400" dirty="0" err="1" smtClean="0"/>
              <a:t>руди</a:t>
            </a:r>
            <a:r>
              <a:rPr lang="ru-RU" sz="4400" dirty="0" smtClean="0"/>
              <a:t> </a:t>
            </a:r>
            <a:r>
              <a:rPr lang="ru-RU" sz="4400" dirty="0" err="1" smtClean="0"/>
              <a:t>припинено</a:t>
            </a:r>
            <a:r>
              <a:rPr lang="ru-RU" sz="4400" dirty="0" smtClean="0"/>
              <a:t> в </a:t>
            </a:r>
            <a:r>
              <a:rPr lang="ru-RU" sz="4400" dirty="0" err="1" smtClean="0"/>
              <a:t>червні</a:t>
            </a:r>
            <a:r>
              <a:rPr lang="ru-RU" sz="4400" dirty="0" smtClean="0"/>
              <a:t> 2001 року.</a:t>
            </a:r>
          </a:p>
          <a:p>
            <a:r>
              <a:rPr lang="ru-RU" sz="4400" dirty="0" smtClean="0"/>
              <a:t>На </a:t>
            </a:r>
            <a:r>
              <a:rPr lang="ru-RU" sz="4400" dirty="0" err="1" smtClean="0"/>
              <a:t>даний</a:t>
            </a:r>
            <a:r>
              <a:rPr lang="ru-RU" sz="4400" dirty="0" smtClean="0"/>
              <a:t> час </a:t>
            </a:r>
            <a:r>
              <a:rPr lang="ru-RU" sz="4400" dirty="0" err="1" smtClean="0"/>
              <a:t>ведуться</a:t>
            </a:r>
            <a:r>
              <a:rPr lang="ru-RU" sz="4400" dirty="0" smtClean="0"/>
              <a:t> </a:t>
            </a:r>
            <a:r>
              <a:rPr lang="ru-RU" sz="4400" dirty="0" err="1" smtClean="0"/>
              <a:t>роботи</a:t>
            </a:r>
            <a:r>
              <a:rPr lang="ru-RU" sz="4400" dirty="0" smtClean="0"/>
              <a:t> по </a:t>
            </a:r>
            <a:r>
              <a:rPr lang="ru-RU" sz="4400" dirty="0" err="1" smtClean="0"/>
              <a:t>будівництву</a:t>
            </a:r>
            <a:r>
              <a:rPr lang="ru-RU" sz="4400" dirty="0" smtClean="0"/>
              <a:t> </a:t>
            </a:r>
            <a:r>
              <a:rPr lang="ru-RU" sz="4400" dirty="0" err="1" smtClean="0"/>
              <a:t>підземного</a:t>
            </a:r>
            <a:r>
              <a:rPr lang="ru-RU" sz="4400" dirty="0" smtClean="0"/>
              <a:t> рудника </a:t>
            </a:r>
            <a:r>
              <a:rPr lang="ru-RU" sz="4400" dirty="0" err="1" smtClean="0"/>
              <a:t>з</a:t>
            </a:r>
            <a:r>
              <a:rPr lang="ru-RU" sz="4400" dirty="0" smtClean="0"/>
              <a:t> </a:t>
            </a:r>
            <a:r>
              <a:rPr lang="ru-RU" sz="4400" dirty="0" err="1" smtClean="0"/>
              <a:t>однойменною</a:t>
            </a:r>
            <a:r>
              <a:rPr lang="ru-RU" sz="4400" dirty="0" smtClean="0"/>
              <a:t> </a:t>
            </a:r>
            <a:r>
              <a:rPr lang="ru-RU" sz="4400" dirty="0" err="1" smtClean="0"/>
              <a:t>назвою</a:t>
            </a:r>
            <a:r>
              <a:rPr lang="ru-RU" sz="4400" dirty="0" smtClean="0"/>
              <a:t>, для </a:t>
            </a:r>
            <a:r>
              <a:rPr lang="ru-RU" sz="4400" dirty="0" err="1" smtClean="0"/>
              <a:t>відпрацювання</a:t>
            </a:r>
            <a:r>
              <a:rPr lang="ru-RU" sz="4400" dirty="0" smtClean="0"/>
              <a:t> </a:t>
            </a:r>
            <a:r>
              <a:rPr lang="ru-RU" sz="4400" dirty="0" err="1" smtClean="0"/>
              <a:t>підкар'ерних</a:t>
            </a:r>
            <a:r>
              <a:rPr lang="ru-RU" sz="4400" dirty="0" smtClean="0"/>
              <a:t> </a:t>
            </a:r>
            <a:r>
              <a:rPr lang="ru-RU" sz="4400" dirty="0" err="1" smtClean="0"/>
              <a:t>залишків</a:t>
            </a:r>
            <a:r>
              <a:rPr lang="ru-RU" sz="4400" dirty="0" smtClean="0"/>
              <a:t>, </a:t>
            </a:r>
            <a:r>
              <a:rPr lang="ru-RU" sz="4400" dirty="0" err="1" smtClean="0"/>
              <a:t>виїмка</a:t>
            </a:r>
            <a:r>
              <a:rPr lang="ru-RU" sz="4400" dirty="0" smtClean="0"/>
              <a:t> </a:t>
            </a:r>
            <a:r>
              <a:rPr lang="ru-RU" sz="4200" dirty="0" err="1" smtClean="0"/>
              <a:t>яких</a:t>
            </a:r>
            <a:r>
              <a:rPr lang="ru-RU" sz="4200" dirty="0" smtClean="0"/>
              <a:t> </a:t>
            </a:r>
            <a:r>
              <a:rPr lang="ru-RU" sz="4200" dirty="0" err="1" smtClean="0"/>
              <a:t>відкритим</a:t>
            </a:r>
            <a:r>
              <a:rPr lang="ru-RU" sz="4200" dirty="0" smtClean="0"/>
              <a:t> способом нерентабельна</a:t>
            </a:r>
            <a:r>
              <a:rPr lang="ru-RU" sz="4200" dirty="0" smtClean="0"/>
              <a:t>.</a:t>
            </a:r>
            <a:r>
              <a:rPr lang="ru-RU" sz="2000" dirty="0" smtClean="0"/>
              <a:t> </a:t>
            </a:r>
            <a:r>
              <a:rPr lang="ru-RU" sz="3800" dirty="0" smtClean="0"/>
              <a:t>За роки </a:t>
            </a:r>
            <a:r>
              <a:rPr lang="ru-RU" sz="3800" dirty="0" err="1" smtClean="0"/>
              <a:t>розробки</a:t>
            </a:r>
            <a:r>
              <a:rPr lang="ru-RU" sz="3800" dirty="0" smtClean="0"/>
              <a:t> </a:t>
            </a:r>
            <a:r>
              <a:rPr lang="ru-RU" sz="3800" dirty="0" err="1" smtClean="0"/>
              <a:t>відкритим</a:t>
            </a:r>
            <a:r>
              <a:rPr lang="ru-RU" sz="3800" dirty="0" smtClean="0"/>
              <a:t> (</a:t>
            </a:r>
            <a:r>
              <a:rPr lang="ru-RU" sz="3800" dirty="0" err="1" smtClean="0"/>
              <a:t>кар'єрним</a:t>
            </a:r>
            <a:r>
              <a:rPr lang="ru-RU" sz="3800" dirty="0" smtClean="0"/>
              <a:t>) способом </a:t>
            </a:r>
            <a:r>
              <a:rPr lang="ru-RU" sz="3800" dirty="0" err="1" smtClean="0"/>
              <a:t>з</a:t>
            </a:r>
            <a:r>
              <a:rPr lang="ru-RU" sz="3800" dirty="0" smtClean="0"/>
              <a:t> </a:t>
            </a:r>
            <a:r>
              <a:rPr lang="ru-RU" sz="3800" dirty="0" err="1" smtClean="0"/>
              <a:t>родовища</a:t>
            </a:r>
            <a:r>
              <a:rPr lang="ru-RU" sz="3800" dirty="0" smtClean="0"/>
              <a:t> </a:t>
            </a:r>
            <a:r>
              <a:rPr lang="ru-RU" sz="3800" dirty="0" err="1" smtClean="0"/>
              <a:t>видобуто</a:t>
            </a:r>
            <a:r>
              <a:rPr lang="ru-RU" sz="3800" dirty="0" smtClean="0"/>
              <a:t> </a:t>
            </a:r>
            <a:r>
              <a:rPr lang="ru-RU" sz="3800" dirty="0" err="1" smtClean="0"/>
              <a:t>алмазів</a:t>
            </a:r>
            <a:r>
              <a:rPr lang="ru-RU" sz="3800" dirty="0" smtClean="0"/>
              <a:t>, за </a:t>
            </a:r>
            <a:r>
              <a:rPr lang="ru-RU" sz="3800" dirty="0" err="1" smtClean="0"/>
              <a:t>неофіційними</a:t>
            </a:r>
            <a:r>
              <a:rPr lang="ru-RU" sz="3800" dirty="0" smtClean="0"/>
              <a:t> </a:t>
            </a:r>
            <a:r>
              <a:rPr lang="ru-RU" sz="3800" dirty="0" err="1" smtClean="0"/>
              <a:t>даними</a:t>
            </a:r>
            <a:r>
              <a:rPr lang="ru-RU" sz="3800" dirty="0" smtClean="0"/>
              <a:t>, на 17 </a:t>
            </a:r>
            <a:r>
              <a:rPr lang="ru-RU" sz="3800" dirty="0" err="1" smtClean="0"/>
              <a:t>млрд</a:t>
            </a:r>
            <a:r>
              <a:rPr lang="ru-RU" sz="3800" dirty="0" smtClean="0"/>
              <a:t> </a:t>
            </a:r>
            <a:r>
              <a:rPr lang="ru-RU" sz="3800" dirty="0" err="1" smtClean="0"/>
              <a:t>доларів</a:t>
            </a:r>
            <a:r>
              <a:rPr lang="ru-RU" sz="3800" dirty="0" smtClean="0"/>
              <a:t> США, </a:t>
            </a:r>
            <a:r>
              <a:rPr lang="ru-RU" sz="3800" dirty="0" err="1" smtClean="0"/>
              <a:t>вивезено</a:t>
            </a:r>
            <a:r>
              <a:rPr lang="ru-RU" sz="3800" dirty="0" smtClean="0"/>
              <a:t> </a:t>
            </a:r>
            <a:r>
              <a:rPr lang="ru-RU" sz="3800" dirty="0" err="1" smtClean="0"/>
              <a:t>близько</a:t>
            </a:r>
            <a:r>
              <a:rPr lang="ru-RU" sz="3800" dirty="0" smtClean="0"/>
              <a:t> 350 </a:t>
            </a:r>
            <a:r>
              <a:rPr lang="ru-RU" sz="3800" dirty="0" err="1" smtClean="0"/>
              <a:t>млн</a:t>
            </a:r>
            <a:r>
              <a:rPr lang="ru-RU" sz="3800" dirty="0" smtClean="0"/>
              <a:t> м³ породи.</a:t>
            </a:r>
            <a:endParaRPr lang="ru-RU" sz="3300" dirty="0" smtClean="0"/>
          </a:p>
          <a:p>
            <a:endParaRPr lang="ru-RU" dirty="0"/>
          </a:p>
        </p:txBody>
      </p:sp>
      <p:pic>
        <p:nvPicPr>
          <p:cNvPr id="36866" name="Picture 2" descr="http://www.vipstd.ru/journal/images/article/gl/yakut/p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9132"/>
            <a:ext cx="5102662" cy="2428868"/>
          </a:xfrm>
          <a:prstGeom prst="rect">
            <a:avLst/>
          </a:prstGeom>
          <a:noFill/>
        </p:spPr>
      </p:pic>
      <p:pic>
        <p:nvPicPr>
          <p:cNvPr id="36868" name="Picture 4" descr="http://www.vitanit.com/files/1612/6488/0591/el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143380"/>
            <a:ext cx="4000496" cy="237251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572428" cy="142871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700" b="1" dirty="0" err="1" smtClean="0"/>
              <a:t>Кольська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надглибока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свердловина</a:t>
            </a:r>
            <a:r>
              <a:rPr lang="ru-RU" sz="2700" dirty="0" smtClean="0"/>
              <a:t> — </a:t>
            </a:r>
            <a:r>
              <a:rPr lang="ru-RU" sz="2700" dirty="0" err="1" smtClean="0"/>
              <a:t>найглибша</a:t>
            </a:r>
            <a:r>
              <a:rPr lang="ru-RU" sz="2700" dirty="0" smtClean="0"/>
              <a:t> в </a:t>
            </a:r>
            <a:r>
              <a:rPr lang="ru-RU" sz="2700" dirty="0" err="1" smtClean="0"/>
              <a:t>світі</a:t>
            </a:r>
            <a:r>
              <a:rPr lang="ru-RU" sz="2700" dirty="0" smtClean="0"/>
              <a:t> </a:t>
            </a:r>
            <a:r>
              <a:rPr lang="ru-RU" sz="2700" dirty="0" err="1" smtClean="0"/>
              <a:t>бурова</a:t>
            </a:r>
            <a:r>
              <a:rPr lang="ru-RU" sz="2700" dirty="0" smtClean="0"/>
              <a:t> </a:t>
            </a:r>
            <a:r>
              <a:rPr lang="ru-RU" sz="2700" dirty="0" err="1" smtClean="0"/>
              <a:t>свердловина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7890" name="Picture 2" descr="http://m1.vgorode.ru/3508036/31521378/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1925" y="3357562"/>
            <a:ext cx="4102075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1643050"/>
            <a:ext cx="828680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Розташована</a:t>
            </a:r>
            <a:r>
              <a:rPr lang="ru-RU" dirty="0" smtClean="0"/>
              <a:t> у </a:t>
            </a:r>
            <a:r>
              <a:rPr lang="ru-RU" dirty="0" err="1" smtClean="0"/>
              <a:t>Печензькому</a:t>
            </a:r>
            <a:r>
              <a:rPr lang="ru-RU" dirty="0" smtClean="0"/>
              <a:t> </a:t>
            </a:r>
            <a:r>
              <a:rPr lang="ru-RU" dirty="0" err="1" smtClean="0"/>
              <a:t>районі</a:t>
            </a:r>
            <a:r>
              <a:rPr lang="ru-RU" dirty="0" smtClean="0"/>
              <a:t> </a:t>
            </a:r>
            <a:r>
              <a:rPr lang="ru-RU" dirty="0" err="1" smtClean="0"/>
              <a:t>Мурманської</a:t>
            </a:r>
            <a:r>
              <a:rPr lang="ru-RU" dirty="0" smtClean="0"/>
              <a:t> обл. РФ </a:t>
            </a:r>
            <a:r>
              <a:rPr lang="ru-RU" dirty="0" err="1" smtClean="0"/>
              <a:t>біля</a:t>
            </a:r>
            <a:r>
              <a:rPr lang="ru-RU" dirty="0" smtClean="0"/>
              <a:t> м. </a:t>
            </a:r>
            <a:r>
              <a:rPr lang="ru-RU" dirty="0" err="1" smtClean="0"/>
              <a:t>Заполярний</a:t>
            </a:r>
            <a:r>
              <a:rPr lang="ru-RU" dirty="0" smtClean="0"/>
              <a:t>. </a:t>
            </a:r>
            <a:r>
              <a:rPr lang="ru-RU" dirty="0" err="1" smtClean="0"/>
              <a:t>Глибина</a:t>
            </a:r>
            <a:r>
              <a:rPr lang="ru-RU" dirty="0" smtClean="0"/>
              <a:t> 12262 м (</a:t>
            </a:r>
            <a:r>
              <a:rPr lang="ru-RU" dirty="0" err="1" smtClean="0"/>
              <a:t>свердловина</a:t>
            </a:r>
            <a:r>
              <a:rPr lang="ru-RU" dirty="0" smtClean="0"/>
              <a:t> СГ-3 на 2000 р. — 12 266 м). </a:t>
            </a:r>
            <a:r>
              <a:rPr lang="ru-RU" dirty="0" err="1" smtClean="0"/>
              <a:t>Споруджувалася</a:t>
            </a:r>
            <a:r>
              <a:rPr lang="ru-RU" dirty="0" smtClean="0"/>
              <a:t> в </a:t>
            </a:r>
            <a:r>
              <a:rPr lang="ru-RU" dirty="0" err="1" smtClean="0"/>
              <a:t>східній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 </a:t>
            </a:r>
            <a:r>
              <a:rPr lang="ru-RU" dirty="0" err="1" smtClean="0"/>
              <a:t>Балтійського</a:t>
            </a:r>
            <a:r>
              <a:rPr lang="ru-RU" dirty="0" smtClean="0"/>
              <a:t> щита для </a:t>
            </a:r>
            <a:r>
              <a:rPr lang="ru-RU" dirty="0" err="1" smtClean="0"/>
              <a:t>вивчення</a:t>
            </a:r>
            <a:r>
              <a:rPr lang="ru-RU" dirty="0" smtClean="0"/>
              <a:t> </a:t>
            </a:r>
            <a:r>
              <a:rPr lang="ru-RU" dirty="0" err="1" smtClean="0"/>
              <a:t>геології</a:t>
            </a:r>
            <a:r>
              <a:rPr lang="ru-RU" dirty="0" smtClean="0"/>
              <a:t> та </a:t>
            </a:r>
            <a:r>
              <a:rPr lang="ru-RU" dirty="0" err="1" smtClean="0"/>
              <a:t>металогенії</a:t>
            </a:r>
            <a:r>
              <a:rPr lang="ru-RU" dirty="0" smtClean="0"/>
              <a:t> </a:t>
            </a:r>
            <a:r>
              <a:rPr lang="ru-RU" dirty="0" err="1" smtClean="0"/>
              <a:t>континентальної</a:t>
            </a:r>
            <a:r>
              <a:rPr lang="ru-RU" dirty="0" smtClean="0"/>
              <a:t> </a:t>
            </a:r>
            <a:r>
              <a:rPr lang="ru-RU" dirty="0" err="1" smtClean="0"/>
              <a:t>земної</a:t>
            </a:r>
            <a:r>
              <a:rPr lang="ru-RU" dirty="0" smtClean="0"/>
              <a:t> кори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відбором</a:t>
            </a:r>
            <a:r>
              <a:rPr lang="ru-RU" dirty="0" smtClean="0"/>
              <a:t> керна по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довжині</a:t>
            </a:r>
            <a:r>
              <a:rPr lang="ru-RU" dirty="0" smtClean="0"/>
              <a:t> </a:t>
            </a:r>
            <a:r>
              <a:rPr lang="ru-RU" dirty="0" err="1" smtClean="0"/>
              <a:t>свердловини</a:t>
            </a:r>
            <a:r>
              <a:rPr lang="ru-RU" dirty="0" smtClean="0"/>
              <a:t>. </a:t>
            </a:r>
            <a:r>
              <a:rPr lang="ru-RU" dirty="0" err="1" smtClean="0"/>
              <a:t>Здійснювалася</a:t>
            </a:r>
            <a:r>
              <a:rPr lang="ru-RU" dirty="0" smtClean="0"/>
              <a:t> бурильною установкою «Уралмаш-15000». </a:t>
            </a:r>
            <a:endParaRPr lang="ru-RU" dirty="0"/>
          </a:p>
        </p:txBody>
      </p:sp>
      <p:pic>
        <p:nvPicPr>
          <p:cNvPr id="37892" name="Picture 4" descr="http://wildwildworld.net.ua/sites/default/files/images/kolskaya%20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5092572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alace-p1030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76747" cy="335756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38920" name="Picture 8" descr="http://www.ayna.az/archive/i/datapics/440/sx_743630587_d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4643438" cy="3165980"/>
          </a:xfrm>
          <a:prstGeom prst="rect">
            <a:avLst/>
          </a:prstGeom>
          <a:noFill/>
        </p:spPr>
      </p:pic>
      <p:pic>
        <p:nvPicPr>
          <p:cNvPr id="38918" name="Picture 6" descr="http://www.metronews.ru/novosti/kapitan-milana-ne-smog-popast-v-ermitazh/Tpoljb---4ypLovyIxC0W6/jpg4777886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6302" y="3143248"/>
            <a:ext cx="4457701" cy="3714751"/>
          </a:xfrm>
          <a:prstGeom prst="rect">
            <a:avLst/>
          </a:prstGeom>
          <a:noFill/>
        </p:spPr>
      </p:pic>
      <p:pic>
        <p:nvPicPr>
          <p:cNvPr id="38916" name="Picture 4" descr="http://hotelcomapedrosa.com/wp-content/uploads/2013/09/%D0%AD%D1%80%D0%BC%D0%B8%D1%82%D0%B0%D0%B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7562"/>
            <a:ext cx="4667250" cy="350043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488" y="2500306"/>
            <a:ext cx="3357586" cy="20002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 err="1" smtClean="0">
                <a:solidFill>
                  <a:schemeClr val="bg2"/>
                </a:solidFill>
              </a:rPr>
              <a:t>Державний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</a:rPr>
              <a:t>Ермітаж</a:t>
            </a:r>
            <a:r>
              <a:rPr lang="ru-RU" dirty="0" smtClean="0">
                <a:solidFill>
                  <a:schemeClr val="accent1"/>
                </a:solidFill>
              </a:rPr>
              <a:t> в </a:t>
            </a:r>
            <a:r>
              <a:rPr lang="ru-RU" dirty="0" err="1" smtClean="0">
                <a:solidFill>
                  <a:schemeClr val="accent1"/>
                </a:solidFill>
              </a:rPr>
              <a:t>Санкт-Петербурзі</a:t>
            </a:r>
            <a:r>
              <a:rPr lang="ru-RU" dirty="0" smtClean="0">
                <a:solidFill>
                  <a:schemeClr val="accent1"/>
                </a:solidFill>
              </a:rPr>
              <a:t> (</a:t>
            </a:r>
            <a:r>
              <a:rPr lang="ru-RU" dirty="0" err="1" smtClean="0">
                <a:solidFill>
                  <a:schemeClr val="accent1"/>
                </a:solidFill>
              </a:rPr>
              <a:t>від</a:t>
            </a:r>
            <a:r>
              <a:rPr lang="ru-RU" dirty="0" smtClean="0">
                <a:solidFill>
                  <a:schemeClr val="accent1"/>
                </a:solidFill>
              </a:rPr>
              <a:t> фр. </a:t>
            </a:r>
            <a:r>
              <a:rPr lang="ru-RU" dirty="0" smtClean="0">
                <a:solidFill>
                  <a:schemeClr val="accent1"/>
                </a:solidFill>
              </a:rPr>
              <a:t>        </a:t>
            </a:r>
            <a:r>
              <a:rPr lang="en-US" i="1" dirty="0" err="1" smtClean="0">
                <a:solidFill>
                  <a:schemeClr val="accent1"/>
                </a:solidFill>
              </a:rPr>
              <a:t>ermitage</a:t>
            </a:r>
            <a:r>
              <a:rPr lang="en-US" dirty="0" smtClean="0">
                <a:solidFill>
                  <a:schemeClr val="accent1"/>
                </a:solidFill>
              </a:rPr>
              <a:t> — </a:t>
            </a:r>
            <a:r>
              <a:rPr lang="ru-RU" dirty="0" err="1" smtClean="0">
                <a:solidFill>
                  <a:schemeClr val="accent1"/>
                </a:solidFill>
              </a:rPr>
              <a:t>місце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всамітнення</a:t>
            </a:r>
            <a:r>
              <a:rPr lang="ru-RU" dirty="0" smtClean="0">
                <a:solidFill>
                  <a:schemeClr val="accent1"/>
                </a:solidFill>
              </a:rPr>
              <a:t>) — один </a:t>
            </a:r>
            <a:r>
              <a:rPr lang="ru-RU" dirty="0" err="1" smtClean="0">
                <a:solidFill>
                  <a:schemeClr val="accent1"/>
                </a:solidFill>
              </a:rPr>
              <a:t>із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найбільших</a:t>
            </a:r>
            <a:r>
              <a:rPr lang="ru-RU" dirty="0" smtClean="0">
                <a:solidFill>
                  <a:schemeClr val="accent1"/>
                </a:solidFill>
              </a:rPr>
              <a:t> у </a:t>
            </a:r>
            <a:r>
              <a:rPr lang="ru-RU" dirty="0" err="1" smtClean="0">
                <a:solidFill>
                  <a:schemeClr val="accent1"/>
                </a:solidFill>
              </a:rPr>
              <a:t>світі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художніх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і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культурно-історичних</a:t>
            </a:r>
            <a:r>
              <a:rPr lang="ru-RU" dirty="0" smtClean="0">
                <a:solidFill>
                  <a:schemeClr val="accent1"/>
                </a:solidFill>
              </a:rPr>
              <a:t> </a:t>
            </a:r>
            <a:r>
              <a:rPr lang="ru-RU" dirty="0" err="1" smtClean="0">
                <a:solidFill>
                  <a:schemeClr val="accent1"/>
                </a:solidFill>
              </a:rPr>
              <a:t>музеїв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i4.otzovik.com/2012/09/01/259977/img/65498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-1"/>
            <a:ext cx="5786446" cy="3867275"/>
          </a:xfrm>
          <a:prstGeom prst="rect">
            <a:avLst/>
          </a:prstGeom>
          <a:noFill/>
        </p:spPr>
      </p:pic>
      <p:pic>
        <p:nvPicPr>
          <p:cNvPr id="39938" name="Picture 2" descr="File:Иволгинский дацан - воро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06264" cy="4357694"/>
          </a:xfrm>
          <a:prstGeom prst="rect">
            <a:avLst/>
          </a:prstGeom>
          <a:noFill/>
        </p:spPr>
      </p:pic>
      <p:pic>
        <p:nvPicPr>
          <p:cNvPr id="39944" name="Picture 8" descr="http://i4.otzovik.com/2012/09/01/259977/img/28428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038475"/>
            <a:ext cx="5786446" cy="3819525"/>
          </a:xfrm>
          <a:prstGeom prst="rect">
            <a:avLst/>
          </a:prstGeom>
          <a:noFill/>
        </p:spPr>
      </p:pic>
      <p:pic>
        <p:nvPicPr>
          <p:cNvPr id="39940" name="Picture 4" descr="http://i4.otzovik.com/2012/09/01/259977/img/325864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27569"/>
            <a:ext cx="3786182" cy="25304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57918" y="6211669"/>
            <a:ext cx="278608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hlinkClick r:id="rId6" tooltip="Бурятия"/>
              </a:rPr>
              <a:t>Бурятія</a:t>
            </a:r>
            <a:r>
              <a:rPr lang="ru-RU" dirty="0" smtClean="0"/>
              <a:t> — центр </a:t>
            </a:r>
            <a:r>
              <a:rPr lang="ru-RU" dirty="0" err="1" smtClean="0"/>
              <a:t>російского</a:t>
            </a:r>
            <a:r>
              <a:rPr lang="ru-RU" dirty="0" smtClean="0"/>
              <a:t> </a:t>
            </a:r>
            <a:r>
              <a:rPr lang="ru-RU" dirty="0" err="1" smtClean="0"/>
              <a:t>будизма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http://i1.i.ua/prikol/pic/3/6/785563_945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59" y="0"/>
            <a:ext cx="2821783" cy="3857628"/>
          </a:xfrm>
          <a:prstGeom prst="rect">
            <a:avLst/>
          </a:prstGeom>
          <a:noFill/>
        </p:spPr>
      </p:pic>
      <p:pic>
        <p:nvPicPr>
          <p:cNvPr id="40962" name="Picture 2" descr="http://upload.wikimedia.org/wikipedia/uk/thumb/e/e2/%D0%9C%D0%BE%D0%BD%D1%83%D0%BC%D0%B5%D0%BD%D1%82_%D0%9F%D0%B5%D1%80%D0%B5%D0%BC%D0%BE%D0%B3%D0%B8_%D0%BD%D0%B0_%D0%9F%D0%BE%D0%BA%D0%BB%D0%BE%D0%BD%D0%BD%D1%96%D0%B9_%D0%B3%D0%BE%D1%80%D1%96_%D0%B2_%D0%9C%D0%BE%D1%81%D0%BA%D0%B2%D1%96.jpg/230px-%D0%9C%D0%BE%D0%BD%D1%83%D0%BC%D0%B5%D0%BD%D1%82_%D0%9F%D0%B5%D1%80%D0%B5%D0%BC%D0%BE%D0%B3%D0%B8_%D0%BD%D0%B0_%D0%9F%D0%BE%D0%BA%D0%BB%D0%BE%D0%BD%D0%BD%D1%96%D0%B9_%D0%B3%D0%BE%D1%80%D1%96_%D0%B2_%D0%9C%D0%BE%D1%81%D0%BA%D0%B2%D1%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90078" cy="3857628"/>
          </a:xfrm>
          <a:prstGeom prst="rect">
            <a:avLst/>
          </a:prstGeom>
          <a:noFill/>
        </p:spPr>
      </p:pic>
      <p:pic>
        <p:nvPicPr>
          <p:cNvPr id="40964" name="Picture 4" descr="http://pokerdeal.ru/upload/comments/b1169c160e31c764390ec0ae19613a85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857628"/>
            <a:ext cx="4572000" cy="30003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b="1" dirty="0" smtClean="0"/>
              <a:t>Монумент Перемоги на </a:t>
            </a:r>
            <a:r>
              <a:rPr lang="ru-RU" b="1" dirty="0" err="1" smtClean="0"/>
              <a:t>Поклонній</a:t>
            </a:r>
            <a:r>
              <a:rPr lang="ru-RU" b="1" dirty="0" smtClean="0"/>
              <a:t> </a:t>
            </a:r>
            <a:r>
              <a:rPr lang="ru-RU" b="1" dirty="0" err="1" smtClean="0"/>
              <a:t>горі</a:t>
            </a:r>
            <a:r>
              <a:rPr lang="ru-RU" dirty="0" smtClean="0"/>
              <a:t> — </a:t>
            </a:r>
            <a:r>
              <a:rPr lang="ru-RU" dirty="0" err="1" smtClean="0"/>
              <a:t>величний</a:t>
            </a:r>
            <a:r>
              <a:rPr lang="ru-RU" dirty="0" smtClean="0"/>
              <a:t> монумент на честь Перемоги СРСР у </a:t>
            </a:r>
            <a:r>
              <a:rPr lang="ru-RU" dirty="0" err="1" smtClean="0"/>
              <a:t>Німецько-радянській</a:t>
            </a:r>
            <a:r>
              <a:rPr lang="ru-RU" dirty="0" smtClean="0"/>
              <a:t> </a:t>
            </a:r>
            <a:r>
              <a:rPr lang="ru-RU" dirty="0" err="1" smtClean="0"/>
              <a:t>війні</a:t>
            </a:r>
            <a:r>
              <a:rPr lang="ru-RU" dirty="0" smtClean="0"/>
              <a:t> в </a:t>
            </a:r>
            <a:r>
              <a:rPr lang="ru-RU" dirty="0" err="1" smtClean="0"/>
              <a:t>столиці</a:t>
            </a:r>
            <a:r>
              <a:rPr lang="ru-RU" dirty="0" smtClean="0"/>
              <a:t> </a:t>
            </a:r>
            <a:r>
              <a:rPr lang="ru-RU" dirty="0" err="1" smtClean="0"/>
              <a:t>Росії</a:t>
            </a:r>
            <a:r>
              <a:rPr lang="ru-RU" dirty="0" smtClean="0"/>
              <a:t> </a:t>
            </a:r>
            <a:r>
              <a:rPr lang="ru-RU" dirty="0" err="1" smtClean="0"/>
              <a:t>місті</a:t>
            </a:r>
            <a:r>
              <a:rPr lang="ru-RU" dirty="0" smtClean="0"/>
              <a:t> </a:t>
            </a:r>
            <a:r>
              <a:rPr lang="ru-RU" u="sng" dirty="0" err="1" smtClean="0"/>
              <a:t>Москві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Монумент Перемоги на </a:t>
            </a:r>
            <a:r>
              <a:rPr lang="ru-RU" dirty="0" err="1" smtClean="0"/>
              <a:t>Поклонній</a:t>
            </a:r>
            <a:r>
              <a:rPr lang="ru-RU" dirty="0" smtClean="0"/>
              <a:t> </a:t>
            </a:r>
            <a:r>
              <a:rPr lang="ru-RU" dirty="0" err="1" smtClean="0"/>
              <a:t>горі</a:t>
            </a:r>
            <a:r>
              <a:rPr lang="ru-RU" dirty="0" smtClean="0"/>
              <a:t> </a:t>
            </a:r>
            <a:r>
              <a:rPr lang="ru-RU" dirty="0" err="1" smtClean="0"/>
              <a:t>являє</a:t>
            </a:r>
            <a:r>
              <a:rPr lang="ru-RU" dirty="0" smtClean="0"/>
              <a:t> собою </a:t>
            </a:r>
            <a:r>
              <a:rPr lang="ru-RU" dirty="0" err="1" smtClean="0"/>
              <a:t>величезний</a:t>
            </a:r>
            <a:r>
              <a:rPr lang="ru-RU" dirty="0" smtClean="0"/>
              <a:t> </a:t>
            </a:r>
            <a:r>
              <a:rPr lang="ru-RU" dirty="0" err="1" smtClean="0"/>
              <a:t>обеліск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надміцної</a:t>
            </a:r>
            <a:r>
              <a:rPr lang="ru-RU" dirty="0" smtClean="0"/>
              <a:t> </a:t>
            </a:r>
            <a:r>
              <a:rPr lang="ru-RU" dirty="0" err="1" smtClean="0"/>
              <a:t>криці</a:t>
            </a:r>
            <a:r>
              <a:rPr lang="ru-RU" dirty="0" smtClean="0"/>
              <a:t> </a:t>
            </a:r>
            <a:r>
              <a:rPr lang="ru-RU" dirty="0" err="1" smtClean="0"/>
              <a:t>заввишки</a:t>
            </a:r>
            <a:r>
              <a:rPr lang="ru-RU" dirty="0" smtClean="0"/>
              <a:t> 141,8 </a:t>
            </a:r>
            <a:r>
              <a:rPr lang="ru-RU" dirty="0" err="1" smtClean="0"/>
              <a:t>метрів</a:t>
            </a:r>
            <a:r>
              <a:rPr lang="ru-RU" dirty="0" smtClean="0"/>
              <a:t> (</a:t>
            </a:r>
            <a:r>
              <a:rPr lang="ru-RU" dirty="0" err="1" smtClean="0"/>
              <a:t>символічно</a:t>
            </a:r>
            <a:r>
              <a:rPr lang="ru-RU" dirty="0" smtClean="0"/>
              <a:t> — по 10 </a:t>
            </a:r>
            <a:r>
              <a:rPr lang="ru-RU" dirty="0" err="1" smtClean="0"/>
              <a:t>сантиметрів</a:t>
            </a:r>
            <a:r>
              <a:rPr lang="ru-RU" dirty="0" smtClean="0"/>
              <a:t> на </a:t>
            </a:r>
            <a:r>
              <a:rPr lang="ru-RU" dirty="0" err="1" smtClean="0"/>
              <a:t>кожний</a:t>
            </a:r>
            <a:r>
              <a:rPr lang="ru-RU" dirty="0" smtClean="0"/>
              <a:t> день </a:t>
            </a:r>
            <a:r>
              <a:rPr lang="ru-RU" dirty="0" err="1" smtClean="0"/>
              <a:t>війни</a:t>
            </a:r>
            <a:r>
              <a:rPr lang="ru-RU" dirty="0" smtClean="0"/>
              <a:t>) вагою 1 000 тонн.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857356" y="1285860"/>
            <a:ext cx="5357850" cy="22860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uk-UA" dirty="0" smtClean="0"/>
              <a:t>Дякуємо за співпрацю!</a:t>
            </a:r>
          </a:p>
          <a:p>
            <a:pPr algn="ctr">
              <a:buNone/>
            </a:pPr>
            <a:r>
              <a:rPr lang="uk-UA" dirty="0" smtClean="0"/>
              <a:t>Презентацію підготували</a:t>
            </a:r>
          </a:p>
          <a:p>
            <a:pPr algn="ctr">
              <a:buNone/>
            </a:pPr>
            <a:r>
              <a:rPr lang="uk-UA" dirty="0" smtClean="0"/>
              <a:t>Учні 10 – Б класу</a:t>
            </a:r>
          </a:p>
          <a:p>
            <a:pPr algn="ctr">
              <a:buNone/>
            </a:pPr>
            <a:r>
              <a:rPr lang="uk-UA" dirty="0" smtClean="0"/>
              <a:t>Зінченко Віталій та </a:t>
            </a:r>
            <a:r>
              <a:rPr lang="uk-UA" dirty="0" err="1" smtClean="0"/>
              <a:t>Туник</a:t>
            </a:r>
            <a:r>
              <a:rPr lang="uk-UA" dirty="0" smtClean="0"/>
              <a:t> Юлія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353328" cy="6318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Географічне розташування</a:t>
            </a:r>
            <a:endParaRPr lang="ru-RU" b="1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9" name="Picture 5" descr="http://bits.wikimedia.org/static-1.23wmf10/skins/common/images/magnify-clip.png">
            <a:hlinkClick r:id="rId2" tooltip="Збільшити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106363"/>
            <a:ext cx="142875" cy="104775"/>
          </a:xfrm>
          <a:prstGeom prst="rect">
            <a:avLst/>
          </a:prstGeom>
          <a:noFill/>
        </p:spPr>
      </p:pic>
      <p:pic>
        <p:nvPicPr>
          <p:cNvPr id="1032" name="Picture 8" descr="http://bits.wikimedia.org/static-1.23wmf10/skins/common/images/magnify-clip.png">
            <a:hlinkClick r:id="rId2" tooltip="Збільшити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106363"/>
            <a:ext cx="142875" cy="104775"/>
          </a:xfrm>
          <a:prstGeom prst="rect">
            <a:avLst/>
          </a:prstGeom>
          <a:noFill/>
        </p:spPr>
      </p:pic>
      <p:pic>
        <p:nvPicPr>
          <p:cNvPr id="1035" name="Picture 11" descr="http://bits.wikimedia.org/static-1.23wmf10/skins/common/images/magnify-clip.png">
            <a:hlinkClick r:id="rId2" tooltip="Збільшити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106363"/>
            <a:ext cx="142875" cy="10477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000364" y="1571612"/>
            <a:ext cx="5715040" cy="480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 становить 17,075 </a:t>
            </a:r>
            <a:r>
              <a:rPr lang="ru-RU" dirty="0" err="1" smtClean="0"/>
              <a:t>млн</a:t>
            </a:r>
            <a:r>
              <a:rPr lang="ru-RU" dirty="0" smtClean="0"/>
              <a:t> км². </a:t>
            </a:r>
            <a:r>
              <a:rPr lang="ru-RU" dirty="0" err="1" smtClean="0"/>
              <a:t>Столиця</a:t>
            </a:r>
            <a:r>
              <a:rPr lang="ru-RU" dirty="0" smtClean="0"/>
              <a:t> — Москва (11 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мешканців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Росія</a:t>
            </a:r>
            <a:r>
              <a:rPr lang="ru-RU" dirty="0" smtClean="0"/>
              <a:t> </a:t>
            </a:r>
            <a:r>
              <a:rPr lang="ru-RU" dirty="0" err="1" smtClean="0"/>
              <a:t>розташована</a:t>
            </a:r>
            <a:r>
              <a:rPr lang="ru-RU" dirty="0" smtClean="0"/>
              <a:t> в </a:t>
            </a:r>
            <a:r>
              <a:rPr lang="ru-RU" dirty="0" err="1" smtClean="0"/>
              <a:t>східній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 </a:t>
            </a:r>
            <a:r>
              <a:rPr lang="ru-RU" dirty="0" err="1" smtClean="0"/>
              <a:t>Європи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північній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 </a:t>
            </a:r>
            <a:r>
              <a:rPr lang="ru-RU" dirty="0" err="1" smtClean="0"/>
              <a:t>Азії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Росія</a:t>
            </a:r>
            <a:r>
              <a:rPr lang="ru-RU" dirty="0" smtClean="0"/>
              <a:t> </a:t>
            </a:r>
            <a:r>
              <a:rPr lang="ru-RU" dirty="0" err="1" smtClean="0"/>
              <a:t>омивається</a:t>
            </a:r>
            <a:r>
              <a:rPr lang="ru-RU" dirty="0" smtClean="0"/>
              <a:t> водами 14 </a:t>
            </a:r>
            <a:r>
              <a:rPr lang="ru-RU" dirty="0" err="1" smtClean="0"/>
              <a:t>морів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Російська</a:t>
            </a:r>
            <a:r>
              <a:rPr lang="ru-RU" dirty="0" smtClean="0"/>
              <a:t> </a:t>
            </a:r>
            <a:r>
              <a:rPr lang="ru-RU" dirty="0" err="1" smtClean="0"/>
              <a:t>Федерація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найдовшу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 </a:t>
            </a:r>
            <a:r>
              <a:rPr lang="ru-RU" dirty="0" err="1" smtClean="0"/>
              <a:t>берегову</a:t>
            </a:r>
            <a:r>
              <a:rPr lang="ru-RU" dirty="0" smtClean="0"/>
              <a:t> </a:t>
            </a:r>
            <a:r>
              <a:rPr lang="ru-RU" dirty="0" err="1" smtClean="0"/>
              <a:t>лінію</a:t>
            </a:r>
            <a:r>
              <a:rPr lang="ru-RU" dirty="0" smtClean="0"/>
              <a:t> — 37 653 км.</a:t>
            </a:r>
          </a:p>
          <a:p>
            <a:r>
              <a:rPr lang="ru-RU" dirty="0" err="1" smtClean="0"/>
              <a:t>Економіка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 </a:t>
            </a:r>
            <a:r>
              <a:rPr lang="ru-RU" dirty="0" err="1" smtClean="0"/>
              <a:t>посідає</a:t>
            </a:r>
            <a:r>
              <a:rPr lang="ru-RU" dirty="0" smtClean="0"/>
              <a:t> 8 </a:t>
            </a:r>
            <a:r>
              <a:rPr lang="ru-RU" dirty="0" err="1" smtClean="0"/>
              <a:t>місце</a:t>
            </a:r>
            <a:r>
              <a:rPr lang="ru-RU" dirty="0" smtClean="0"/>
              <a:t> за величиною </a:t>
            </a:r>
            <a:r>
              <a:rPr lang="ru-RU" dirty="0" err="1" smtClean="0"/>
              <a:t>номінального</a:t>
            </a:r>
            <a:r>
              <a:rPr lang="ru-RU" dirty="0" smtClean="0"/>
              <a:t> ВВП, </a:t>
            </a:r>
          </a:p>
          <a:p>
            <a:r>
              <a:rPr lang="ru-RU" dirty="0" smtClean="0"/>
              <a:t>5-те — за паритетом </a:t>
            </a:r>
            <a:r>
              <a:rPr lang="ru-RU" dirty="0" err="1" smtClean="0"/>
              <a:t>купівельної</a:t>
            </a:r>
            <a:r>
              <a:rPr lang="ru-RU" dirty="0" smtClean="0"/>
              <a:t> </a:t>
            </a:r>
            <a:r>
              <a:rPr lang="ru-RU" dirty="0" err="1" smtClean="0"/>
              <a:t>спроможності</a:t>
            </a:r>
            <a:r>
              <a:rPr lang="ru-RU" dirty="0" smtClean="0"/>
              <a:t>, </a:t>
            </a:r>
          </a:p>
          <a:p>
            <a:r>
              <a:rPr lang="ru-RU" dirty="0" smtClean="0"/>
              <a:t>3-тє — за </a:t>
            </a:r>
            <a:r>
              <a:rPr lang="ru-RU" dirty="0" err="1" smtClean="0"/>
              <a:t>рівнем</a:t>
            </a:r>
            <a:r>
              <a:rPr lang="ru-RU" dirty="0" smtClean="0"/>
              <a:t> </a:t>
            </a:r>
            <a:r>
              <a:rPr lang="ru-RU" dirty="0" err="1" smtClean="0"/>
              <a:t>військового</a:t>
            </a:r>
            <a:r>
              <a:rPr lang="ru-RU" dirty="0" smtClean="0"/>
              <a:t> бюджету. 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</a:t>
            </a:r>
            <a:r>
              <a:rPr lang="ru-RU" dirty="0" err="1" smtClean="0"/>
              <a:t>відноситься</a:t>
            </a:r>
            <a:r>
              <a:rPr lang="ru-RU" dirty="0" smtClean="0"/>
              <a:t> до </a:t>
            </a:r>
            <a:r>
              <a:rPr lang="ru-RU" dirty="0" err="1" smtClean="0"/>
              <a:t>країн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розвиваються</a:t>
            </a:r>
            <a:r>
              <a:rPr lang="ru-RU" dirty="0" smtClean="0"/>
              <a:t>. </a:t>
            </a:r>
            <a:r>
              <a:rPr lang="ru-RU" dirty="0" err="1" smtClean="0"/>
              <a:t>Обширні</a:t>
            </a:r>
            <a:r>
              <a:rPr lang="ru-RU" dirty="0" smtClean="0"/>
              <a:t> </a:t>
            </a:r>
            <a:r>
              <a:rPr lang="ru-RU" dirty="0" err="1" smtClean="0"/>
              <a:t>мінеральні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 </a:t>
            </a:r>
            <a:r>
              <a:rPr lang="ru-RU" dirty="0" err="1" smtClean="0"/>
              <a:t>енергетичні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 </a:t>
            </a:r>
            <a:r>
              <a:rPr lang="ru-RU" dirty="0" err="1" smtClean="0"/>
              <a:t>зробили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найбільших</a:t>
            </a:r>
            <a:r>
              <a:rPr lang="ru-RU" dirty="0" smtClean="0"/>
              <a:t> </a:t>
            </a:r>
            <a:r>
              <a:rPr lang="ru-RU" dirty="0" err="1" smtClean="0"/>
              <a:t>виробників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природного газу в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37" name="Picture 13" descr="Прапор Російської Федерації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000108"/>
            <a:ext cx="1190625" cy="790576"/>
          </a:xfrm>
          <a:prstGeom prst="rect">
            <a:avLst/>
          </a:prstGeom>
          <a:noFill/>
        </p:spPr>
      </p:pic>
      <p:pic>
        <p:nvPicPr>
          <p:cNvPr id="1039" name="Picture 15" descr="Герб Російської Федерації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1071546"/>
            <a:ext cx="809625" cy="962025"/>
          </a:xfrm>
          <a:prstGeom prst="rect">
            <a:avLst/>
          </a:prstGeom>
          <a:noFill/>
        </p:spPr>
      </p:pic>
      <p:pic>
        <p:nvPicPr>
          <p:cNvPr id="17" name="Picture 2" descr="C:\Users\Андрей\Desktop\250px-Russian_Federation_(orthographic_projection)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143116"/>
            <a:ext cx="2765432" cy="27654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215238" cy="7143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none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Туристський</a:t>
            </a:r>
            <a:r>
              <a:rPr lang="ru-RU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cap="none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потенціал</a:t>
            </a:r>
            <a:r>
              <a:rPr lang="ru-RU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cap="none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  <a:endParaRPr lang="ru-RU" b="1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00364" y="1142984"/>
            <a:ext cx="5786478" cy="264320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Одними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привабливих</a:t>
            </a:r>
            <a:r>
              <a:rPr lang="ru-RU" dirty="0" smtClean="0"/>
              <a:t> </a:t>
            </a:r>
            <a:r>
              <a:rPr lang="ru-RU" dirty="0" err="1" smtClean="0"/>
              <a:t>туристичних</a:t>
            </a:r>
            <a:r>
              <a:rPr lang="ru-RU" dirty="0" smtClean="0"/>
              <a:t> </a:t>
            </a:r>
            <a:r>
              <a:rPr lang="ru-RU" dirty="0" err="1" smtClean="0"/>
              <a:t>ресурсів</a:t>
            </a:r>
            <a:r>
              <a:rPr lang="ru-RU" dirty="0" smtClean="0"/>
              <a:t> 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історико-культурна</a:t>
            </a:r>
            <a:r>
              <a:rPr lang="ru-RU" dirty="0" smtClean="0"/>
              <a:t> </a:t>
            </a:r>
            <a:r>
              <a:rPr lang="ru-RU" dirty="0" err="1" smtClean="0"/>
              <a:t>природна</a:t>
            </a:r>
            <a:r>
              <a:rPr lang="ru-RU" dirty="0" smtClean="0"/>
              <a:t> </a:t>
            </a:r>
            <a:r>
              <a:rPr lang="ru-RU" dirty="0" err="1" smtClean="0"/>
              <a:t>спадщина</a:t>
            </a:r>
            <a:r>
              <a:rPr lang="ru-RU" dirty="0" smtClean="0"/>
              <a:t>. </a:t>
            </a:r>
            <a:r>
              <a:rPr lang="ru-RU" dirty="0" err="1" smtClean="0"/>
              <a:t>Росія</a:t>
            </a:r>
            <a:r>
              <a:rPr lang="ru-RU" dirty="0" smtClean="0"/>
              <a:t>         </a:t>
            </a:r>
            <a:r>
              <a:rPr lang="ru-RU" dirty="0" err="1" smtClean="0"/>
              <a:t>традиційно</a:t>
            </a:r>
            <a:r>
              <a:rPr lang="ru-RU" dirty="0" smtClean="0"/>
              <a:t> </a:t>
            </a:r>
            <a:r>
              <a:rPr lang="ru-RU" dirty="0" err="1" smtClean="0"/>
              <a:t>сприймається</a:t>
            </a:r>
            <a:r>
              <a:rPr lang="ru-RU" dirty="0" smtClean="0"/>
              <a:t> як </a:t>
            </a:r>
            <a:r>
              <a:rPr lang="ru-RU" dirty="0" err="1" smtClean="0"/>
              <a:t>країна</a:t>
            </a:r>
            <a:r>
              <a:rPr lang="ru-RU" dirty="0" smtClean="0"/>
              <a:t>, яка </a:t>
            </a:r>
            <a:r>
              <a:rPr lang="ru-RU" dirty="0" err="1" smtClean="0"/>
              <a:t>зробила</a:t>
            </a:r>
            <a:r>
              <a:rPr lang="ru-RU" dirty="0" smtClean="0"/>
              <a:t> </a:t>
            </a:r>
            <a:r>
              <a:rPr lang="ru-RU" dirty="0" err="1" smtClean="0"/>
              <a:t>величезний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у </a:t>
            </a:r>
            <a:r>
              <a:rPr lang="ru-RU" dirty="0" err="1" smtClean="0"/>
              <a:t>світову</a:t>
            </a:r>
            <a:r>
              <a:rPr lang="ru-RU" dirty="0" smtClean="0"/>
              <a:t> культуру. </a:t>
            </a:r>
            <a:r>
              <a:rPr lang="ru-RU" dirty="0" err="1" smtClean="0"/>
              <a:t>Російські</a:t>
            </a:r>
            <a:r>
              <a:rPr lang="ru-RU" dirty="0" smtClean="0"/>
              <a:t> </a:t>
            </a:r>
            <a:r>
              <a:rPr lang="ru-RU" dirty="0" err="1" smtClean="0"/>
              <a:t>письменники</a:t>
            </a:r>
            <a:r>
              <a:rPr lang="ru-RU" dirty="0" smtClean="0"/>
              <a:t>, </a:t>
            </a:r>
            <a:r>
              <a:rPr lang="ru-RU" dirty="0" err="1" smtClean="0"/>
              <a:t>композитори</a:t>
            </a:r>
            <a:r>
              <a:rPr lang="ru-RU" dirty="0" smtClean="0"/>
              <a:t>, художники, </a:t>
            </a: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у </a:t>
            </a:r>
            <a:r>
              <a:rPr lang="ru-RU" dirty="0" err="1" smtClean="0"/>
              <a:t>всьому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 того,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сконцентровано</a:t>
            </a:r>
            <a:r>
              <a:rPr lang="ru-RU" dirty="0" smtClean="0"/>
              <a:t>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унікальних</a:t>
            </a:r>
            <a:r>
              <a:rPr lang="ru-RU" dirty="0" smtClean="0"/>
              <a:t> </a:t>
            </a:r>
            <a:r>
              <a:rPr lang="ru-RU" dirty="0" err="1" smtClean="0"/>
              <a:t>пам'яток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та </a:t>
            </a:r>
            <a:r>
              <a:rPr lang="ru-RU" dirty="0" err="1" smtClean="0"/>
              <a:t>культури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6626" name="Picture 2" descr="http://s42.radikal.ru/i095/1208/e7/ce9c7c092b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143380"/>
            <a:ext cx="3013732" cy="20954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40005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smtClean="0"/>
              <a:t>На початку 2004 року в Державному </a:t>
            </a:r>
            <a:r>
              <a:rPr lang="ru-RU" dirty="0" err="1" smtClean="0"/>
              <a:t>реєстрі</a:t>
            </a:r>
            <a:r>
              <a:rPr lang="ru-RU" dirty="0" smtClean="0"/>
              <a:t> </a:t>
            </a:r>
            <a:r>
              <a:rPr lang="ru-RU" dirty="0" err="1" smtClean="0"/>
              <a:t>пам'яток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та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налічувалося</a:t>
            </a:r>
            <a:r>
              <a:rPr lang="ru-RU" dirty="0" smtClean="0"/>
              <a:t> 81 426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спадщини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23 397 </a:t>
            </a:r>
            <a:r>
              <a:rPr lang="ru-RU" dirty="0" err="1" smtClean="0"/>
              <a:t>об'єктів</a:t>
            </a:r>
            <a:r>
              <a:rPr lang="ru-RU" dirty="0" smtClean="0"/>
              <a:t> федерального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58 029 - </a:t>
            </a:r>
            <a:r>
              <a:rPr lang="ru-RU" dirty="0" err="1" smtClean="0"/>
              <a:t>місцевого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.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воістину</a:t>
            </a:r>
            <a:r>
              <a:rPr lang="ru-RU" dirty="0" smtClean="0"/>
              <a:t> </a:t>
            </a:r>
            <a:r>
              <a:rPr lang="ru-RU" dirty="0" err="1" smtClean="0"/>
              <a:t>унікальні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віднесені</a:t>
            </a:r>
            <a:r>
              <a:rPr lang="ru-RU" dirty="0" smtClean="0"/>
              <a:t> до </a:t>
            </a:r>
            <a:r>
              <a:rPr lang="ru-RU" dirty="0" err="1" smtClean="0"/>
              <a:t>світових</a:t>
            </a:r>
            <a:r>
              <a:rPr lang="ru-RU" dirty="0" smtClean="0"/>
              <a:t> </a:t>
            </a:r>
            <a:r>
              <a:rPr lang="ru-RU" dirty="0" err="1" smtClean="0"/>
              <a:t>скарбів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6628" name="Picture 4" descr="http://www.nter.net.ua/wp-content/uploads/2013/05/7135-700x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3048021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928926" y="1071546"/>
            <a:ext cx="5572164" cy="300039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20 </a:t>
            </a:r>
            <a:r>
              <a:rPr lang="ru-RU" dirty="0" err="1" smtClean="0"/>
              <a:t>об'єктів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 у Списку </a:t>
            </a:r>
            <a:r>
              <a:rPr lang="ru-RU" dirty="0" err="1" smtClean="0"/>
              <a:t>всесвітньої</a:t>
            </a:r>
            <a:r>
              <a:rPr lang="ru-RU" dirty="0" smtClean="0"/>
              <a:t> </a:t>
            </a:r>
            <a:r>
              <a:rPr lang="ru-RU" dirty="0" err="1" smtClean="0"/>
              <a:t>спадщини</a:t>
            </a:r>
            <a:r>
              <a:rPr lang="ru-RU" dirty="0" smtClean="0"/>
              <a:t> ЮНЕСКО, </a:t>
            </a:r>
            <a:r>
              <a:rPr lang="ru-RU" dirty="0" err="1" smtClean="0"/>
              <a:t>з</a:t>
            </a:r>
            <a:r>
              <a:rPr lang="ru-RU" dirty="0" smtClean="0"/>
              <a:t> них, 13 - як </a:t>
            </a:r>
            <a:r>
              <a:rPr lang="ru-RU" dirty="0" err="1" smtClean="0"/>
              <a:t>об'єкти</a:t>
            </a:r>
            <a:r>
              <a:rPr lang="ru-RU" dirty="0" smtClean="0"/>
              <a:t> культурно </a:t>
            </a:r>
            <a:r>
              <a:rPr lang="ru-RU" dirty="0" err="1" smtClean="0"/>
              <a:t>спадщини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Основу </a:t>
            </a:r>
            <a:r>
              <a:rPr lang="ru-RU" dirty="0" err="1" smtClean="0"/>
              <a:t>історико-культурного</a:t>
            </a:r>
            <a:r>
              <a:rPr lang="ru-RU" dirty="0" smtClean="0"/>
              <a:t> та природного </a:t>
            </a:r>
            <a:r>
              <a:rPr lang="ru-RU" dirty="0" err="1" smtClean="0"/>
              <a:t>потенціалу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доцільно</a:t>
            </a:r>
            <a:r>
              <a:rPr lang="ru-RU" dirty="0" smtClean="0"/>
              <a:t> </a:t>
            </a:r>
            <a:r>
              <a:rPr lang="ru-RU" dirty="0" err="1" smtClean="0"/>
              <a:t>класифікувати</a:t>
            </a:r>
            <a:r>
              <a:rPr lang="ru-RU" dirty="0" smtClean="0"/>
              <a:t> за </a:t>
            </a:r>
            <a:r>
              <a:rPr lang="ru-RU" dirty="0" err="1" smtClean="0"/>
              <a:t>їх</a:t>
            </a:r>
            <a:r>
              <a:rPr lang="ru-RU" dirty="0" smtClean="0"/>
              <a:t> характеристиками </a:t>
            </a:r>
            <a:r>
              <a:rPr lang="ru-RU" dirty="0" err="1" smtClean="0"/>
              <a:t>наступним</a:t>
            </a:r>
            <a:r>
              <a:rPr lang="ru-RU" dirty="0" smtClean="0"/>
              <a:t> чином: </a:t>
            </a:r>
            <a:r>
              <a:rPr lang="ru-RU" dirty="0" err="1" smtClean="0"/>
              <a:t>музеї</a:t>
            </a:r>
            <a:r>
              <a:rPr lang="ru-RU" dirty="0" smtClean="0"/>
              <a:t> та </a:t>
            </a:r>
            <a:r>
              <a:rPr lang="ru-RU" dirty="0" err="1" smtClean="0"/>
              <a:t>музеї-заповідники</a:t>
            </a:r>
            <a:r>
              <a:rPr lang="ru-RU" dirty="0" smtClean="0"/>
              <a:t>, </a:t>
            </a:r>
            <a:r>
              <a:rPr lang="ru-RU" dirty="0" err="1" smtClean="0"/>
              <a:t>національні</a:t>
            </a:r>
            <a:r>
              <a:rPr lang="ru-RU" dirty="0" smtClean="0"/>
              <a:t> парки, </a:t>
            </a:r>
            <a:r>
              <a:rPr lang="ru-RU" dirty="0" err="1" smtClean="0"/>
              <a:t>історичні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поселення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27650" name="Picture 2" descr="достопримечатель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2514727" cy="2620347"/>
          </a:xfrm>
          <a:prstGeom prst="rect">
            <a:avLst/>
          </a:prstGeom>
          <a:noFill/>
        </p:spPr>
      </p:pic>
      <p:pic>
        <p:nvPicPr>
          <p:cNvPr id="27652" name="Picture 4" descr="http://upload.wikimedia.org/wikipedia/commons/thumb/e/eb/Kazan_cityscape.jpg/1000px-Kazan_citysca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9198"/>
            <a:ext cx="9144000" cy="14904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57554" y="6488668"/>
            <a:ext cx="2017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Панорама </a:t>
            </a:r>
            <a:r>
              <a:rPr lang="ru-RU" dirty="0" err="1" smtClean="0"/>
              <a:t>Казані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0"/>
            <a:ext cx="5781692" cy="9890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Природні</a:t>
            </a:r>
            <a:r>
              <a:rPr lang="ru-RU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cap="none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пам'ятки</a:t>
            </a:r>
            <a:r>
              <a:rPr lang="ru-RU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b="1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00364" y="1142984"/>
            <a:ext cx="5429288" cy="392909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00B0F0"/>
                </a:solidFill>
              </a:rPr>
              <a:t>Байка́л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smtClean="0"/>
              <a:t>— озеро в </a:t>
            </a:r>
            <a:r>
              <a:rPr lang="ru-RU" dirty="0" err="1" smtClean="0"/>
              <a:t>Росії</a:t>
            </a:r>
            <a:r>
              <a:rPr lang="ru-RU" dirty="0" smtClean="0"/>
              <a:t>, </a:t>
            </a:r>
            <a:r>
              <a:rPr lang="ru-RU" dirty="0" err="1" smtClean="0"/>
              <a:t>розкинулося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горах </a:t>
            </a:r>
            <a:r>
              <a:rPr lang="ru-RU" dirty="0" err="1" smtClean="0"/>
              <a:t>Південно-Східного</a:t>
            </a:r>
            <a:r>
              <a:rPr lang="ru-RU" dirty="0" smtClean="0"/>
              <a:t> </a:t>
            </a:r>
            <a:r>
              <a:rPr lang="ru-RU" dirty="0" err="1" smtClean="0"/>
              <a:t>Сибіру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найглибше</a:t>
            </a:r>
            <a:r>
              <a:rPr lang="ru-RU" dirty="0" smtClean="0"/>
              <a:t> </a:t>
            </a:r>
            <a:r>
              <a:rPr lang="ru-RU" dirty="0" err="1" smtClean="0"/>
              <a:t>прісноводне</a:t>
            </a:r>
            <a:r>
              <a:rPr lang="ru-RU" dirty="0" smtClean="0"/>
              <a:t> озеро на </a:t>
            </a:r>
            <a:r>
              <a:rPr lang="ru-RU" dirty="0" err="1" smtClean="0"/>
              <a:t>Землі</a:t>
            </a:r>
            <a:r>
              <a:rPr lang="ru-RU" dirty="0" smtClean="0"/>
              <a:t>, </a:t>
            </a:r>
            <a:r>
              <a:rPr lang="ru-RU" dirty="0" err="1" smtClean="0"/>
              <a:t>розташоване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висоті</a:t>
            </a:r>
            <a:r>
              <a:rPr lang="ru-RU" dirty="0" smtClean="0"/>
              <a:t> 456 м над </a:t>
            </a:r>
            <a:r>
              <a:rPr lang="ru-RU" dirty="0" err="1" smtClean="0"/>
              <a:t>рівнем</a:t>
            </a:r>
            <a:r>
              <a:rPr lang="ru-RU" dirty="0" smtClean="0"/>
              <a:t> моря; </a:t>
            </a:r>
            <a:r>
              <a:rPr lang="ru-RU" dirty="0" err="1" smtClean="0"/>
              <a:t>найглибша</a:t>
            </a:r>
            <a:r>
              <a:rPr lang="ru-RU" dirty="0" smtClean="0"/>
              <a:t> </a:t>
            </a:r>
            <a:r>
              <a:rPr lang="ru-RU" dirty="0" err="1" smtClean="0"/>
              <a:t>ділянка</a:t>
            </a:r>
            <a:r>
              <a:rPr lang="ru-RU" dirty="0" smtClean="0"/>
              <a:t> озера </a:t>
            </a:r>
            <a:r>
              <a:rPr lang="ru-RU" dirty="0" err="1" smtClean="0"/>
              <a:t>розташована</a:t>
            </a:r>
            <a:r>
              <a:rPr lang="ru-RU" dirty="0" smtClean="0"/>
              <a:t> </a:t>
            </a:r>
            <a:r>
              <a:rPr lang="ru-RU" dirty="0" err="1" smtClean="0"/>
              <a:t>поблизу</a:t>
            </a:r>
            <a:r>
              <a:rPr lang="ru-RU" dirty="0" smtClean="0"/>
              <a:t> острова </a:t>
            </a:r>
            <a:r>
              <a:rPr lang="ru-RU" dirty="0" err="1" smtClean="0"/>
              <a:t>Ольхон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становить 1642 м. </a:t>
            </a: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глибина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велика — 730 м. </a:t>
            </a:r>
            <a:r>
              <a:rPr lang="ru-RU" dirty="0" err="1" smtClean="0"/>
              <a:t>Площа</a:t>
            </a:r>
            <a:r>
              <a:rPr lang="ru-RU" dirty="0" smtClean="0"/>
              <a:t> — 31,5 тис. км²; вода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прозора</a:t>
            </a:r>
            <a:r>
              <a:rPr lang="ru-RU" dirty="0" smtClean="0"/>
              <a:t> (до 40 м).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найстаріше</a:t>
            </a:r>
            <a:r>
              <a:rPr lang="ru-RU" dirty="0" smtClean="0"/>
              <a:t> озеро на </a:t>
            </a:r>
            <a:r>
              <a:rPr lang="ru-RU" dirty="0" err="1" smtClean="0"/>
              <a:t>планеті</a:t>
            </a:r>
            <a:r>
              <a:rPr lang="ru-RU" dirty="0" smtClean="0"/>
              <a:t>, яке </a:t>
            </a:r>
            <a:r>
              <a:rPr lang="ru-RU" dirty="0" err="1" smtClean="0"/>
              <a:t>збереглось</a:t>
            </a:r>
            <a:r>
              <a:rPr lang="ru-RU" dirty="0" smtClean="0"/>
              <a:t> до наших </a:t>
            </a:r>
            <a:r>
              <a:rPr lang="ru-RU" dirty="0" err="1" smtClean="0"/>
              <a:t>днів</a:t>
            </a:r>
            <a:r>
              <a:rPr lang="ru-RU" dirty="0" smtClean="0"/>
              <a:t>, —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утворилось</a:t>
            </a:r>
            <a:r>
              <a:rPr lang="ru-RU" dirty="0" smtClean="0"/>
              <a:t> 25 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тому.</a:t>
            </a:r>
            <a:endParaRPr lang="ru-RU" dirty="0"/>
          </a:p>
        </p:txBody>
      </p:sp>
      <p:pic>
        <p:nvPicPr>
          <p:cNvPr id="28674" name="Picture 2" descr="http://img0.liveinternet.ru/images/attach/c/8/101/919/101919276_large_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2721404" cy="1904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img1.liveinternet.ru/images/attach/c/8/101/880/101880367_large_5177462_large_16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2946620" cy="1938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nature.baikal.ru/phs/norm/43/43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848806"/>
            <a:ext cx="2857520" cy="2009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0" name="Picture 8" descr="Острів Ольхон на озері Байка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643446"/>
            <a:ext cx="28194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2" name="Picture 10" descr="Файл:KBZD ma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071942"/>
            <a:ext cx="2428892" cy="218778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6211669"/>
            <a:ext cx="300036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1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Навколобайкальська</a:t>
            </a:r>
            <a:r>
              <a:rPr lang="ru-RU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1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залізниця</a:t>
            </a:r>
            <a:endParaRPr lang="ru-RU" sz="1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1538" y="428604"/>
            <a:ext cx="7072362" cy="3643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 smtClean="0"/>
              <a:t>гірські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північна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найвищої</a:t>
            </a:r>
            <a:r>
              <a:rPr lang="ru-RU" dirty="0" smtClean="0"/>
              <a:t> </a:t>
            </a:r>
            <a:r>
              <a:rPr lang="ru-RU" dirty="0" err="1" smtClean="0"/>
              <a:t>гірської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, Кавказу, 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водоспади</a:t>
            </a:r>
            <a:r>
              <a:rPr lang="ru-RU" dirty="0" smtClean="0"/>
              <a:t>, </a:t>
            </a:r>
            <a:r>
              <a:rPr lang="ru-RU" dirty="0" err="1" smtClean="0"/>
              <a:t>мальовничі</a:t>
            </a:r>
            <a:r>
              <a:rPr lang="ru-RU" dirty="0" smtClean="0"/>
              <a:t> </a:t>
            </a:r>
            <a:r>
              <a:rPr lang="ru-RU" dirty="0" err="1" smtClean="0"/>
              <a:t>каньйони</a:t>
            </a:r>
            <a:r>
              <a:rPr lang="ru-RU" dirty="0" smtClean="0"/>
              <a:t>, 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альпіністів</a:t>
            </a:r>
            <a:r>
              <a:rPr lang="ru-RU" dirty="0" smtClean="0"/>
              <a:t> </a:t>
            </a:r>
            <a:r>
              <a:rPr lang="ru-RU" dirty="0" err="1" smtClean="0"/>
              <a:t>вершини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проживають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унікальні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. На </a:t>
            </a:r>
            <a:r>
              <a:rPr lang="ru-RU" dirty="0" err="1" smtClean="0"/>
              <a:t>Камчатці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у </a:t>
            </a:r>
            <a:r>
              <a:rPr lang="ru-RU" dirty="0" err="1" smtClean="0"/>
              <a:t>всьому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вулкани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знаменита Долина </a:t>
            </a:r>
            <a:r>
              <a:rPr lang="ru-RU" dirty="0" err="1" smtClean="0"/>
              <a:t>гейзерів</a:t>
            </a:r>
            <a:r>
              <a:rPr lang="ru-RU" dirty="0" smtClean="0"/>
              <a:t>. Там же </a:t>
            </a:r>
            <a:r>
              <a:rPr lang="ru-RU" dirty="0" err="1" smtClean="0"/>
              <a:t>традиційно</a:t>
            </a:r>
            <a:r>
              <a:rPr lang="ru-RU" dirty="0" smtClean="0"/>
              <a:t> </a:t>
            </a:r>
            <a:r>
              <a:rPr lang="ru-RU" dirty="0" err="1" smtClean="0"/>
              <a:t>спостерігають</a:t>
            </a:r>
            <a:r>
              <a:rPr lang="ru-RU" dirty="0" smtClean="0"/>
              <a:t> великих </a:t>
            </a:r>
            <a:r>
              <a:rPr lang="ru-RU" dirty="0" err="1" smtClean="0"/>
              <a:t>ведмедів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стали в очах </a:t>
            </a:r>
            <a:r>
              <a:rPr lang="ru-RU" dirty="0" err="1" smtClean="0"/>
              <a:t>іноземців</a:t>
            </a:r>
            <a:r>
              <a:rPr lang="ru-RU" dirty="0" smtClean="0"/>
              <a:t> </a:t>
            </a:r>
            <a:r>
              <a:rPr lang="ru-RU" dirty="0" err="1" smtClean="0"/>
              <a:t>своєрідним</a:t>
            </a:r>
            <a:r>
              <a:rPr lang="ru-RU" dirty="0" smtClean="0"/>
              <a:t> символом </a:t>
            </a:r>
            <a:r>
              <a:rPr lang="ru-RU" dirty="0" err="1" smtClean="0"/>
              <a:t>Росії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9698" name="Picture 2" descr="http://www.ansar.ru/uploads/imagesb/2009/12/36c68b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9066"/>
            <a:ext cx="3346856" cy="2066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image.zn.ua/media/images/original/Mar2011/31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548200"/>
            <a:ext cx="3491558" cy="23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://img1.liveinternet.ru/images/attach/c/6/93/558/93558989_kamchatka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929066"/>
            <a:ext cx="2928958" cy="195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043758" cy="4889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cap="none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Антропогенні</a:t>
            </a:r>
            <a:r>
              <a:rPr lang="ru-RU" sz="28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cap="none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пам'ятки</a:t>
            </a:r>
            <a:endParaRPr lang="ru-RU" sz="2800" b="1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28" y="1000108"/>
            <a:ext cx="5824526" cy="328612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популярні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туристів</a:t>
            </a:r>
            <a:r>
              <a:rPr lang="ru-RU" dirty="0" smtClean="0"/>
              <a:t> Москва </a:t>
            </a:r>
            <a:r>
              <a:rPr lang="ru-RU" dirty="0" err="1" smtClean="0"/>
              <a:t>і</a:t>
            </a:r>
            <a:r>
              <a:rPr lang="ru-RU" dirty="0" smtClean="0"/>
              <a:t> Санкт-Петербург,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значною</a:t>
            </a:r>
            <a:r>
              <a:rPr lang="ru-RU" dirty="0" smtClean="0"/>
              <a:t> </a:t>
            </a:r>
            <a:r>
              <a:rPr lang="ru-RU" dirty="0" err="1" smtClean="0"/>
              <a:t>популярністю</a:t>
            </a:r>
            <a:r>
              <a:rPr lang="ru-RU" dirty="0" smtClean="0"/>
              <a:t> </a:t>
            </a:r>
            <a:r>
              <a:rPr lang="ru-RU" dirty="0" err="1" smtClean="0"/>
              <a:t>користуються</a:t>
            </a:r>
            <a:r>
              <a:rPr lang="ru-RU" dirty="0" smtClean="0"/>
              <a:t> </a:t>
            </a:r>
            <a:r>
              <a:rPr lang="ru-RU" dirty="0" err="1" smtClean="0"/>
              <a:t>маршрути</a:t>
            </a:r>
            <a:r>
              <a:rPr lang="ru-RU" dirty="0" smtClean="0"/>
              <a:t> по «Золотому </a:t>
            </a:r>
            <a:r>
              <a:rPr lang="ru-RU" dirty="0" err="1" smtClean="0"/>
              <a:t>кільцю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», в Новгород Великий, Псков, Казань, Волгоград. </a:t>
            </a:r>
            <a:r>
              <a:rPr lang="ru-RU" dirty="0" err="1" smtClean="0"/>
              <a:t>Проте</a:t>
            </a:r>
            <a:r>
              <a:rPr lang="ru-RU" dirty="0" smtClean="0"/>
              <a:t>, </a:t>
            </a:r>
            <a:r>
              <a:rPr lang="ru-RU" dirty="0" err="1" smtClean="0"/>
              <a:t>майже</a:t>
            </a:r>
            <a:r>
              <a:rPr lang="ru-RU" dirty="0" smtClean="0"/>
              <a:t> в </a:t>
            </a:r>
            <a:r>
              <a:rPr lang="ru-RU" dirty="0" err="1" smtClean="0"/>
              <a:t>будь-якому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існуючих</a:t>
            </a:r>
            <a:r>
              <a:rPr lang="ru-RU" dirty="0" smtClean="0"/>
              <a:t> </a:t>
            </a:r>
            <a:r>
              <a:rPr lang="ru-RU" dirty="0" err="1" smtClean="0"/>
              <a:t>історичних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подивитися</a:t>
            </a:r>
            <a:r>
              <a:rPr lang="ru-RU" dirty="0" smtClean="0"/>
              <a:t> туристам.</a:t>
            </a:r>
            <a:endParaRPr lang="ru-RU" dirty="0"/>
          </a:p>
        </p:txBody>
      </p:sp>
      <p:pic>
        <p:nvPicPr>
          <p:cNvPr id="30725" name="Picture 5" descr="http://upload.wikimedia.org/wikipedia/commons/thumb/b/be/Kotorosl_2.JPG/275px-Kotorosl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143380"/>
            <a:ext cx="2619375" cy="206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73" y="6072206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accent1"/>
                </a:solidFill>
              </a:rPr>
              <a:t>Спасо-Преображенський</a:t>
            </a:r>
            <a:r>
              <a:rPr lang="ru-RU" sz="1400" dirty="0" smtClean="0">
                <a:solidFill>
                  <a:schemeClr val="accent1"/>
                </a:solidFill>
              </a:rPr>
              <a:t> </a:t>
            </a:r>
            <a:r>
              <a:rPr lang="ru-RU" sz="1400" dirty="0" err="1" smtClean="0">
                <a:solidFill>
                  <a:schemeClr val="accent1"/>
                </a:solidFill>
              </a:rPr>
              <a:t>монастир</a:t>
            </a:r>
            <a:endParaRPr lang="ru-RU" sz="1400" dirty="0">
              <a:solidFill>
                <a:schemeClr val="accent1"/>
              </a:solidFill>
            </a:endParaRPr>
          </a:p>
        </p:txBody>
      </p:sp>
      <p:pic>
        <p:nvPicPr>
          <p:cNvPr id="30727" name="Picture 7" descr="http://upload.wikimedia.org/wikipedia/commons/thumb/5/54/Yar_elijah.JPG/250px-Yar_elij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214818"/>
            <a:ext cx="2381250" cy="1790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071802" y="607220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chemeClr val="accent1"/>
                </a:solidFill>
              </a:rPr>
              <a:t>Церква Іллі Пророка</a:t>
            </a:r>
            <a:endParaRPr lang="ru-RU" sz="1400" dirty="0">
              <a:solidFill>
                <a:schemeClr val="accent1"/>
              </a:solidFill>
            </a:endParaRPr>
          </a:p>
        </p:txBody>
      </p:sp>
      <p:pic>
        <p:nvPicPr>
          <p:cNvPr id="30729" name="Picture 9" descr="http://upload.wikimedia.org/wikipedia/commons/thumb/8/8f/%D0%92%D0%BB%D0%B0%D0%B4%D0%B8%D0%BC%D0%B8%D1%80_%D0%A3%D1%81%D0%BF%D0%B5%D0%BD%D1%81%D0%BA%D0%B8%D0%B9_%D1%81%D0%BE%D0%B1%D0%BE%D1%80_2008.JPG/165px-%D0%92%D0%BB%D0%B0%D0%B4%D0%B8%D0%BC%D0%B8%D1%80_%D0%A3%D1%81%D0%BF%D0%B5%D0%BD%D1%81%D0%BA%D0%B8%D0%B9_%D1%81%D0%BE%D0%B1%D0%BE%D1%80_2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857628"/>
            <a:ext cx="1571625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929190" y="6143644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accent1"/>
                </a:solidFill>
              </a:rPr>
              <a:t>Успенський собор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286544" cy="92869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Церква </a:t>
            </a:r>
            <a:r>
              <a:rPr lang="uk-UA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Покрови </a:t>
            </a:r>
            <a:r>
              <a:rPr lang="uk-UA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</a:t>
            </a:r>
            <a:r>
              <a:rPr lang="uk-UA" b="1" cap="none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Нерлі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1026" name="Picture 2" descr="Church of the Protection of the Theotokos on the Nerl 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342902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upload.wikimedia.org/wikipedia/commons/thumb/7/70/Church_the_Nerl-2005.JPG/300px-Church_the_Nerl-2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86124"/>
            <a:ext cx="3738589" cy="2803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714744" y="1571612"/>
            <a:ext cx="45720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b="1" dirty="0" smtClean="0"/>
              <a:t>Це́рква Покрова́ на Не́рлі</a:t>
            </a:r>
            <a:r>
              <a:rPr lang="vi-VN" dirty="0" smtClean="0"/>
              <a:t> — відома пам'ятка кам'яної архітектури Володимиро-Суздальської Русі </a:t>
            </a:r>
            <a:r>
              <a:rPr lang="en-US" dirty="0" smtClean="0"/>
              <a:t>XII </a:t>
            </a:r>
            <a:r>
              <a:rPr lang="vi-VN" dirty="0" smtClean="0"/>
              <a:t>століття, випадково збережена до </a:t>
            </a:r>
            <a:r>
              <a:rPr lang="en-US" dirty="0" smtClean="0"/>
              <a:t>XXI </a:t>
            </a:r>
            <a:r>
              <a:rPr lang="vi-VN" dirty="0" smtClean="0"/>
              <a:t>століття.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3786190"/>
            <a:ext cx="4572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 smtClean="0"/>
              <a:t>Церква</a:t>
            </a:r>
            <a:r>
              <a:rPr lang="ru-RU" dirty="0" smtClean="0"/>
              <a:t> Покрова </a:t>
            </a:r>
            <a:r>
              <a:rPr lang="ru-RU" dirty="0" err="1" smtClean="0"/>
              <a:t>розташована</a:t>
            </a:r>
            <a:r>
              <a:rPr lang="ru-RU" dirty="0" smtClean="0"/>
              <a:t> на </a:t>
            </a:r>
            <a:r>
              <a:rPr lang="ru-RU" dirty="0" err="1" smtClean="0"/>
              <a:t>березі</a:t>
            </a:r>
            <a:r>
              <a:rPr lang="ru-RU" dirty="0" smtClean="0"/>
              <a:t> </a:t>
            </a:r>
            <a:r>
              <a:rPr lang="ru-RU" dirty="0" err="1" smtClean="0"/>
              <a:t>малої</a:t>
            </a:r>
            <a:r>
              <a:rPr lang="ru-RU" dirty="0" smtClean="0"/>
              <a:t> </a:t>
            </a:r>
            <a:r>
              <a:rPr lang="ru-RU" dirty="0" err="1" smtClean="0"/>
              <a:t>річки</a:t>
            </a:r>
            <a:r>
              <a:rPr lang="ru-RU" dirty="0" smtClean="0"/>
              <a:t> — Нерль на </a:t>
            </a:r>
            <a:r>
              <a:rPr lang="ru-RU" dirty="0" err="1" smtClean="0"/>
              <a:t>відстані</a:t>
            </a:r>
            <a:r>
              <a:rPr lang="ru-RU" dirty="0" smtClean="0"/>
              <a:t> один </a:t>
            </a:r>
            <a:r>
              <a:rPr lang="ru-RU" dirty="0" err="1" smtClean="0"/>
              <a:t>кілометр</a:t>
            </a:r>
            <a:r>
              <a:rPr lang="ru-RU" dirty="0" smtClean="0"/>
              <a:t> </a:t>
            </a:r>
            <a:r>
              <a:rPr lang="ru-RU" dirty="0" err="1" smtClean="0"/>
              <a:t>від</a:t>
            </a:r>
            <a:r>
              <a:rPr lang="ru-RU" dirty="0" smtClean="0"/>
              <a:t> Боголюбова. </a:t>
            </a:r>
            <a:r>
              <a:rPr lang="ru-RU" dirty="0" err="1" smtClean="0"/>
              <a:t>Вибудована</a:t>
            </a:r>
            <a:r>
              <a:rPr lang="ru-RU" dirty="0" smtClean="0"/>
              <a:t>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білого</a:t>
            </a:r>
            <a:r>
              <a:rPr lang="ru-RU" dirty="0" smtClean="0"/>
              <a:t> тесаного камею. </a:t>
            </a:r>
            <a:r>
              <a:rPr lang="ru-RU" dirty="0" err="1" smtClean="0"/>
              <a:t>Належить</a:t>
            </a:r>
            <a:r>
              <a:rPr lang="ru-RU" dirty="0" smtClean="0"/>
              <a:t> до типу </a:t>
            </a:r>
            <a:r>
              <a:rPr lang="ru-RU" dirty="0" err="1" smtClean="0"/>
              <a:t>чотиристовпних</a:t>
            </a:r>
            <a:r>
              <a:rPr lang="ru-RU" dirty="0" smtClean="0"/>
              <a:t>, </a:t>
            </a:r>
            <a:r>
              <a:rPr lang="ru-RU" dirty="0" err="1" smtClean="0"/>
              <a:t>триабсидних</a:t>
            </a:r>
            <a:r>
              <a:rPr lang="ru-RU" dirty="0" smtClean="0"/>
              <a:t> </a:t>
            </a:r>
            <a:r>
              <a:rPr lang="ru-RU" dirty="0" err="1" smtClean="0"/>
              <a:t>храмів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одною банею, </a:t>
            </a:r>
            <a:r>
              <a:rPr lang="ru-RU" dirty="0" err="1" smtClean="0"/>
              <a:t>відомих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землях </a:t>
            </a:r>
            <a:r>
              <a:rPr lang="ru-RU" dirty="0" err="1" smtClean="0"/>
              <a:t>давньоруської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142852"/>
            <a:ext cx="5138750" cy="12144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Преображенська церква (</a:t>
            </a:r>
            <a:r>
              <a:rPr lang="uk-UA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Кижі</a:t>
            </a:r>
            <a:r>
              <a:rPr lang="uk-UA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1571612"/>
            <a:ext cx="5072098" cy="203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err="1" smtClean="0"/>
              <a:t>Преображенська</a:t>
            </a:r>
            <a:r>
              <a:rPr lang="ru-RU" b="1" dirty="0" smtClean="0"/>
              <a:t> </a:t>
            </a:r>
            <a:r>
              <a:rPr lang="ru-RU" b="1" dirty="0" err="1" smtClean="0"/>
              <a:t>церква</a:t>
            </a:r>
            <a:r>
              <a:rPr lang="ru-RU" b="1" dirty="0" smtClean="0"/>
              <a:t> (</a:t>
            </a:r>
            <a:r>
              <a:rPr lang="ru-RU" b="1" dirty="0" err="1" smtClean="0"/>
              <a:t>Кижі</a:t>
            </a:r>
            <a:r>
              <a:rPr lang="ru-RU" b="1" dirty="0" smtClean="0"/>
              <a:t>)</a:t>
            </a:r>
            <a:r>
              <a:rPr lang="ru-RU" dirty="0" smtClean="0"/>
              <a:t> (рос. </a:t>
            </a:r>
            <a:r>
              <a:rPr lang="ru-RU" i="1" dirty="0" smtClean="0"/>
              <a:t>Церковь Преображения Господня</a:t>
            </a:r>
            <a:r>
              <a:rPr lang="ru-RU" dirty="0" smtClean="0"/>
              <a:t>) — </a:t>
            </a:r>
            <a:r>
              <a:rPr lang="ru-RU" dirty="0" err="1" smtClean="0"/>
              <a:t>видатна</a:t>
            </a:r>
            <a:r>
              <a:rPr lang="ru-RU" dirty="0" smtClean="0"/>
              <a:t> </a:t>
            </a:r>
            <a:r>
              <a:rPr lang="ru-RU" dirty="0" err="1" smtClean="0"/>
              <a:t>пам'ятка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дерев'яної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 початку 18 </a:t>
            </a:r>
            <a:r>
              <a:rPr lang="ru-RU" dirty="0" err="1" smtClean="0"/>
              <a:t>століття</a:t>
            </a:r>
            <a:r>
              <a:rPr lang="ru-RU" dirty="0" smtClean="0"/>
              <a:t>. </a:t>
            </a:r>
            <a:r>
              <a:rPr lang="ru-RU" dirty="0" err="1" smtClean="0"/>
              <a:t>Центральний</a:t>
            </a:r>
            <a:r>
              <a:rPr lang="ru-RU" dirty="0" smtClean="0"/>
              <a:t> </a:t>
            </a:r>
            <a:r>
              <a:rPr lang="ru-RU" dirty="0" err="1" smtClean="0"/>
              <a:t>експонат</a:t>
            </a:r>
            <a:r>
              <a:rPr lang="ru-RU" dirty="0" smtClean="0"/>
              <a:t> в Державного </a:t>
            </a:r>
            <a:r>
              <a:rPr lang="ru-RU" dirty="0" err="1" smtClean="0"/>
              <a:t>історико-архітектурного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етнографічного</a:t>
            </a:r>
            <a:r>
              <a:rPr lang="ru-RU" dirty="0" smtClean="0"/>
              <a:t> </a:t>
            </a:r>
            <a:r>
              <a:rPr lang="ru-RU" dirty="0" err="1" smtClean="0"/>
              <a:t>музею-заповідника</a:t>
            </a:r>
            <a:r>
              <a:rPr lang="ru-RU" dirty="0" smtClean="0"/>
              <a:t> «</a:t>
            </a:r>
            <a:r>
              <a:rPr lang="ru-RU" dirty="0" err="1" smtClean="0"/>
              <a:t>Кижі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32771" name="Picture 3" descr="C:\Users\Андрей\Desktop\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2870878" cy="6560900"/>
          </a:xfrm>
          <a:prstGeom prst="rect">
            <a:avLst/>
          </a:prstGeom>
          <a:noFill/>
        </p:spPr>
      </p:pic>
      <p:pic>
        <p:nvPicPr>
          <p:cNvPr id="32773" name="Picture 5" descr="http://upload.wikimedia.org/wikipedia/commons/thumb/0/0e/Kizhi_churches.jpg/380px-Kizhi_church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214817"/>
            <a:ext cx="3786214" cy="2520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5" name="Picture 7" descr="Файл:Nebo St Michael chapel Lelikoze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714752"/>
            <a:ext cx="278778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S_RU_RU_6_8March_StylishFlowersOnWhite_2007v_Russi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презентации по литературе</Template>
  <TotalTime>1141</TotalTime>
  <Words>424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MS_RU_RU_6_8March_StylishFlowersOnWhite_2007v_Russia</vt:lpstr>
      <vt:lpstr>Эркер</vt:lpstr>
      <vt:lpstr>Об’єкти туризму в Росії </vt:lpstr>
      <vt:lpstr>Географічне розташування</vt:lpstr>
      <vt:lpstr>Туристський потенціал Росії </vt:lpstr>
      <vt:lpstr>Слайд 4</vt:lpstr>
      <vt:lpstr>Природні пам'ятки </vt:lpstr>
      <vt:lpstr>Слайд 6</vt:lpstr>
      <vt:lpstr>Антропогенні пам'ятки</vt:lpstr>
      <vt:lpstr>Церква Покрови на Нерлі </vt:lpstr>
      <vt:lpstr>Преображенська церква (Кижі) </vt:lpstr>
      <vt:lpstr>Новгородський дитинець</vt:lpstr>
      <vt:lpstr>Скульптура «Родина-мать зовёт!» </vt:lpstr>
      <vt:lpstr>Слайд 12</vt:lpstr>
      <vt:lpstr>Слайд 13</vt:lpstr>
      <vt:lpstr>Кольська надглибока свердловина — найглибша в світі бурова свердловина. </vt:lpstr>
      <vt:lpstr>Слайд 15</vt:lpstr>
      <vt:lpstr>Слайд 16</vt:lpstr>
      <vt:lpstr>Слайд 17</vt:lpstr>
      <vt:lpstr>Слайд 18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Андрей</cp:lastModifiedBy>
  <cp:revision>81</cp:revision>
  <dcterms:created xsi:type="dcterms:W3CDTF">2009-10-07T17:55:06Z</dcterms:created>
  <dcterms:modified xsi:type="dcterms:W3CDTF">2014-01-23T17:58:22Z</dcterms:modified>
</cp:coreProperties>
</file>