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66BE-FF46-43C9-9E3B-9DAFB33CB60A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08A9-F2AF-4C78-BFFE-085BBEF286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4"/>
          </p:nvPr>
        </p:nvSpPr>
        <p:spPr>
          <a:xfrm>
            <a:off x="2123728" y="4005064"/>
            <a:ext cx="5436096" cy="1032520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ідготувала:  </a:t>
            </a:r>
            <a:r>
              <a:rPr lang="uk-UA" dirty="0" err="1" smtClean="0">
                <a:solidFill>
                  <a:schemeClr val="bg1">
                    <a:lumMod val="85000"/>
                  </a:schemeClr>
                </a:solidFill>
              </a:rPr>
              <a:t>Чепеленко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 Катерина</a:t>
            </a:r>
            <a:endParaRPr lang="uk-U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7315200" cy="914400"/>
          </a:xfrm>
        </p:spPr>
        <p:txBody>
          <a:bodyPr/>
          <a:lstStyle/>
          <a:p>
            <a:r>
              <a:rPr lang="uk-UA" dirty="0" smtClean="0"/>
              <a:t>Країни Латинської Америки</a:t>
            </a:r>
            <a:endParaRPr lang="uk-UA" dirty="0"/>
          </a:p>
        </p:txBody>
      </p:sp>
    </p:spTree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/>
              <a:t>Вплив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Першої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світової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війни</a:t>
            </a:r>
            <a:r>
              <a:rPr lang="ru-RU" b="1" u="sng" dirty="0" smtClean="0"/>
              <a:t> на </a:t>
            </a:r>
            <a:r>
              <a:rPr lang="ru-RU" b="1" u="sng" dirty="0" err="1" smtClean="0"/>
              <a:t>країни</a:t>
            </a:r>
            <a:r>
              <a:rPr lang="ru-RU" b="1" u="sng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uk-UA" dirty="0" smtClean="0"/>
              <a:t>Неоднозначний вплив на різних етапах;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Війна у далекій Європі йшла на користь народам Латинської Америки;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США </a:t>
            </a:r>
            <a:r>
              <a:rPr lang="ru-RU" dirty="0" err="1" smtClean="0"/>
              <a:t>встановила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економічне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 у </a:t>
            </a:r>
            <a:r>
              <a:rPr lang="ru-RU" dirty="0" err="1" smtClean="0"/>
              <a:t>Латинській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 (</a:t>
            </a: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1913-1920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збільшилася</a:t>
            </a:r>
            <a:r>
              <a:rPr lang="ru-RU" dirty="0" smtClean="0"/>
              <a:t> на 40 </a:t>
            </a:r>
            <a:r>
              <a:rPr lang="ru-RU" dirty="0" smtClean="0"/>
              <a:t>%)</a:t>
            </a:r>
            <a:r>
              <a:rPr lang="uk-UA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 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розбудові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економік</a:t>
            </a:r>
            <a:r>
              <a:rPr lang="ru-RU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err="1" smtClean="0"/>
              <a:t>Змінилась</a:t>
            </a:r>
            <a:r>
              <a:rPr lang="ru-RU" dirty="0" smtClean="0"/>
              <a:t> </a:t>
            </a:r>
            <a:r>
              <a:rPr lang="ru-RU" dirty="0" err="1" smtClean="0"/>
              <a:t>психологія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Font typeface="Courier New" pitchFamily="49" charset="0"/>
              <a:buChar char="o"/>
            </a:pPr>
            <a:endParaRPr lang="uk-UA" dirty="0" smtClean="0"/>
          </a:p>
          <a:p>
            <a:pPr>
              <a:buFont typeface="Courier New" pitchFamily="49" charset="0"/>
              <a:buChar char="o"/>
            </a:pPr>
            <a:endParaRPr lang="uk-UA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60648"/>
            <a:ext cx="3923928" cy="6408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латиноамериканських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у </a:t>
            </a:r>
            <a:r>
              <a:rPr lang="ru-RU" dirty="0" err="1" smtClean="0"/>
              <a:t>війні</a:t>
            </a:r>
            <a:r>
              <a:rPr lang="ru-RU" dirty="0" smtClean="0"/>
              <a:t>, то вона не </a:t>
            </a:r>
            <a:r>
              <a:rPr lang="ru-RU" dirty="0" err="1" smtClean="0"/>
              <a:t>виходила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та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патрулюванні</a:t>
            </a:r>
            <a:r>
              <a:rPr lang="ru-RU" dirty="0" smtClean="0"/>
              <a:t> у водах </a:t>
            </a:r>
            <a:r>
              <a:rPr lang="ru-RU" dirty="0" err="1" smtClean="0"/>
              <a:t>Південної</a:t>
            </a:r>
            <a:r>
              <a:rPr lang="ru-RU" dirty="0" smtClean="0"/>
              <a:t> Атлантики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операціях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3314" name="Picture 2" descr="ЛАТИНСЬКА АМЕ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5040560" cy="612537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3456384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u="sng" dirty="0" smtClean="0"/>
              <a:t>Важливе значення для регіону мали іноземні інвестиції.</a:t>
            </a:r>
            <a:endParaRPr lang="uk-UA" u="sng" dirty="0"/>
          </a:p>
        </p:txBody>
      </p:sp>
      <p:pic>
        <p:nvPicPr>
          <p:cNvPr id="16386" name="Picture 2" descr="http://shkola.ua/web/uploads/book/24/images/5ouLywC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75" y="3669406"/>
            <a:ext cx="8919325" cy="31885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6387" name="Picture 3" descr="C:\Users\Пользователь\Desktop\Фото4425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032910" y="420270"/>
            <a:ext cx="4499530" cy="30921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XX ст. внесло </a:t>
            </a:r>
            <a:r>
              <a:rPr lang="ru-RU" dirty="0" err="1" smtClean="0"/>
              <a:t>суттєві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у </a:t>
            </a:r>
            <a:r>
              <a:rPr lang="ru-RU" dirty="0" err="1" smtClean="0"/>
              <a:t>господарське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</a:t>
            </a:r>
            <a:r>
              <a:rPr lang="ru-RU" dirty="0" smtClean="0"/>
              <a:t>Америки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експансія</a:t>
            </a:r>
            <a:r>
              <a:rPr lang="ru-RU" dirty="0" smtClean="0"/>
              <a:t> </a:t>
            </a:r>
            <a:r>
              <a:rPr lang="ru-RU" dirty="0" err="1" smtClean="0"/>
              <a:t>індустріальних</a:t>
            </a:r>
            <a:r>
              <a:rPr lang="ru-RU" dirty="0" smtClean="0"/>
              <a:t> </a:t>
            </a:r>
            <a:r>
              <a:rPr lang="ru-RU" dirty="0" smtClean="0"/>
              <a:t>держав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Іноземний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          </a:t>
            </a:r>
            <a:r>
              <a:rPr lang="ru-RU" dirty="0" err="1" smtClean="0"/>
              <a:t>нерівноправні</a:t>
            </a:r>
            <a:r>
              <a:rPr lang="ru-RU" dirty="0" smtClean="0"/>
              <a:t> договори</a:t>
            </a:r>
          </a:p>
          <a:p>
            <a:r>
              <a:rPr lang="ru-RU" dirty="0" smtClean="0"/>
              <a:t>*</a:t>
            </a:r>
            <a:r>
              <a:rPr lang="ru-RU" dirty="0" smtClean="0"/>
              <a:t> </a:t>
            </a:r>
            <a:r>
              <a:rPr lang="ru-RU" dirty="0" err="1" smtClean="0"/>
              <a:t>спонуканням</a:t>
            </a:r>
            <a:r>
              <a:rPr lang="ru-RU" dirty="0" smtClean="0"/>
              <a:t> </a:t>
            </a:r>
            <a:r>
              <a:rPr lang="ru-RU" dirty="0" err="1" smtClean="0"/>
              <a:t>урядів</a:t>
            </a:r>
            <a:r>
              <a:rPr lang="ru-RU" dirty="0" smtClean="0"/>
              <a:t> до </a:t>
            </a:r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 smtClean="0"/>
              <a:t>військово-політичних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збройними</a:t>
            </a:r>
            <a:r>
              <a:rPr lang="ru-RU" dirty="0" smtClean="0"/>
              <a:t> </a:t>
            </a:r>
            <a:r>
              <a:rPr lang="ru-RU" dirty="0" err="1" smtClean="0"/>
              <a:t>інтервенціями</a:t>
            </a:r>
            <a:r>
              <a:rPr lang="ru-RU" dirty="0" smtClean="0"/>
              <a:t>, як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неодноразово</a:t>
            </a:r>
            <a:r>
              <a:rPr lang="ru-RU" dirty="0" smtClean="0"/>
              <a:t> чинили США </a:t>
            </a:r>
            <a:r>
              <a:rPr lang="ru-RU" dirty="0" err="1" smtClean="0"/>
              <a:t>щодо</a:t>
            </a:r>
            <a:r>
              <a:rPr lang="ru-RU" dirty="0" smtClean="0"/>
              <a:t> Мексики.</a:t>
            </a:r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7984" y="1196752"/>
            <a:ext cx="792088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4499992" y="2852936"/>
            <a:ext cx="792088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378904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644008" cy="72728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3100" dirty="0" smtClean="0"/>
              <a:t>Позитивне</a:t>
            </a:r>
          </a:p>
          <a:p>
            <a:pPr algn="ctr"/>
            <a:r>
              <a:rPr lang="uk-UA" sz="3100" dirty="0" smtClean="0"/>
              <a:t> </a:t>
            </a:r>
            <a:r>
              <a:rPr lang="ru-RU" sz="3100" dirty="0" err="1" smtClean="0"/>
              <a:t>встановлення</a:t>
            </a:r>
            <a:r>
              <a:rPr lang="ru-RU" sz="3100" dirty="0" smtClean="0"/>
              <a:t> контролю </a:t>
            </a:r>
            <a:r>
              <a:rPr lang="ru-RU" sz="3100" dirty="0" err="1" smtClean="0"/>
              <a:t>з</a:t>
            </a:r>
            <a:r>
              <a:rPr lang="ru-RU" sz="3100" dirty="0" smtClean="0"/>
              <a:t> боку США та </a:t>
            </a:r>
            <a:r>
              <a:rPr lang="ru-RU" sz="3100" dirty="0" err="1" smtClean="0"/>
              <a:t>Західної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Європи</a:t>
            </a:r>
            <a:r>
              <a:rPr lang="ru-RU" sz="3100" dirty="0" smtClean="0"/>
              <a:t>, </a:t>
            </a:r>
            <a:r>
              <a:rPr lang="ru-RU" sz="3100" dirty="0" err="1" smtClean="0"/>
              <a:t>насамперед</a:t>
            </a:r>
            <a:r>
              <a:rPr lang="ru-RU" sz="3100" dirty="0" smtClean="0"/>
              <a:t> </a:t>
            </a:r>
            <a:r>
              <a:rPr lang="ru-RU" sz="3100" dirty="0" err="1" smtClean="0"/>
              <a:t>Великої</a:t>
            </a:r>
            <a:r>
              <a:rPr lang="ru-RU" sz="3100" dirty="0" smtClean="0"/>
              <a:t> </a:t>
            </a:r>
            <a:r>
              <a:rPr lang="ru-RU" sz="3100" dirty="0" err="1" smtClean="0"/>
              <a:t>Британії</a:t>
            </a:r>
            <a:r>
              <a:rPr lang="ru-RU" sz="3100" dirty="0" smtClean="0"/>
              <a:t>, над </a:t>
            </a:r>
            <a:r>
              <a:rPr lang="ru-RU" sz="3100" dirty="0" err="1" smtClean="0"/>
              <a:t>господарським</a:t>
            </a:r>
            <a:r>
              <a:rPr lang="ru-RU" sz="3100" dirty="0" smtClean="0"/>
              <a:t> </a:t>
            </a:r>
            <a:r>
              <a:rPr lang="ru-RU" sz="3100" dirty="0" err="1" smtClean="0"/>
              <a:t>життям</a:t>
            </a:r>
            <a:r>
              <a:rPr lang="ru-RU" sz="3100" dirty="0" smtClean="0"/>
              <a:t> </a:t>
            </a:r>
            <a:r>
              <a:rPr lang="ru-RU" sz="3100" dirty="0" err="1" smtClean="0"/>
              <a:t>латиноамериканських</a:t>
            </a:r>
            <a:r>
              <a:rPr lang="ru-RU" sz="3100" dirty="0" smtClean="0"/>
              <a:t> </a:t>
            </a:r>
            <a:r>
              <a:rPr lang="ru-RU" sz="3100" dirty="0" err="1" smtClean="0"/>
              <a:t>країн</a:t>
            </a:r>
            <a:r>
              <a:rPr lang="ru-RU" sz="3100" dirty="0" smtClean="0"/>
              <a:t>;</a:t>
            </a:r>
          </a:p>
          <a:p>
            <a:pPr algn="ctr"/>
            <a:r>
              <a:rPr lang="ru-RU" sz="3100" dirty="0" err="1" smtClean="0"/>
              <a:t>р</a:t>
            </a:r>
            <a:r>
              <a:rPr lang="ru-RU" sz="3100" dirty="0" err="1" smtClean="0"/>
              <a:t>озвиток</a:t>
            </a:r>
            <a:r>
              <a:rPr lang="ru-RU" sz="3100" dirty="0" smtClean="0"/>
              <a:t> </a:t>
            </a:r>
            <a:r>
              <a:rPr lang="ru-RU" sz="3100" dirty="0" err="1" smtClean="0"/>
              <a:t>приватної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ініціативи</a:t>
            </a:r>
            <a:r>
              <a:rPr lang="ru-RU" sz="3100" dirty="0" smtClean="0"/>
              <a:t> </a:t>
            </a:r>
            <a:r>
              <a:rPr lang="ru-RU" sz="3100" dirty="0" err="1" smtClean="0"/>
              <a:t>підприємств</a:t>
            </a:r>
            <a:r>
              <a:rPr lang="ru-RU" sz="3100" dirty="0" smtClean="0"/>
              <a:t> </a:t>
            </a:r>
            <a:r>
              <a:rPr lang="ru-RU" sz="3100" dirty="0" err="1" smtClean="0"/>
              <a:t>комунального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господарства</a:t>
            </a:r>
            <a:r>
              <a:rPr lang="ru-RU" sz="3100" dirty="0" smtClean="0"/>
              <a:t>;</a:t>
            </a:r>
          </a:p>
          <a:p>
            <a:pPr algn="ctr"/>
            <a:r>
              <a:rPr lang="ru-RU" sz="3100" dirty="0" smtClean="0"/>
              <a:t> </a:t>
            </a:r>
            <a:r>
              <a:rPr lang="ru-RU" sz="3100" dirty="0" err="1" smtClean="0"/>
              <a:t>іноземні</a:t>
            </a:r>
            <a:r>
              <a:rPr lang="ru-RU" sz="3100" dirty="0" smtClean="0"/>
              <a:t> </a:t>
            </a:r>
            <a:r>
              <a:rPr lang="ru-RU" sz="3100" dirty="0" err="1" smtClean="0"/>
              <a:t>інвестиції</a:t>
            </a:r>
            <a:r>
              <a:rPr lang="ru-RU" sz="3100" dirty="0" smtClean="0"/>
              <a:t> </a:t>
            </a:r>
            <a:r>
              <a:rPr lang="ru-RU" sz="3100" dirty="0" smtClean="0"/>
              <a:t>       </a:t>
            </a:r>
            <a:r>
              <a:rPr lang="ru-RU" sz="3100" dirty="0" err="1" smtClean="0"/>
              <a:t>стимулювання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формування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національних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підприємницьких</a:t>
            </a:r>
            <a:r>
              <a:rPr lang="ru-RU" sz="3100" dirty="0" smtClean="0"/>
              <a:t> </a:t>
            </a:r>
            <a:r>
              <a:rPr lang="ru-RU" sz="3100" dirty="0" err="1" smtClean="0"/>
              <a:t>кіл</a:t>
            </a:r>
            <a:r>
              <a:rPr lang="ru-RU" sz="3100" dirty="0" smtClean="0"/>
              <a:t> у </a:t>
            </a:r>
            <a:r>
              <a:rPr lang="ru-RU" sz="3100" dirty="0" err="1" smtClean="0"/>
              <a:t>країні</a:t>
            </a:r>
            <a:endParaRPr lang="ru-RU" sz="3100" dirty="0" smtClean="0"/>
          </a:p>
          <a:p>
            <a:pPr algn="ctr"/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572000" cy="59492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Негативне </a:t>
            </a:r>
          </a:p>
          <a:p>
            <a:pPr algn="ctr"/>
            <a:r>
              <a:rPr lang="ru-RU" dirty="0" smtClean="0"/>
              <a:t>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для </a:t>
            </a:r>
            <a:r>
              <a:rPr lang="ru-RU" dirty="0" err="1" smtClean="0"/>
              <a:t>модернізації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;</a:t>
            </a:r>
          </a:p>
          <a:p>
            <a:pPr algn="ctr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ускладнилася</a:t>
            </a:r>
            <a:r>
              <a:rPr lang="ru-RU" dirty="0" smtClean="0"/>
              <a:t>.</a:t>
            </a:r>
            <a:r>
              <a:rPr lang="ru-RU" dirty="0" smtClean="0"/>
              <a:t>;</a:t>
            </a:r>
          </a:p>
          <a:p>
            <a:pPr algn="ctr">
              <a:buNone/>
            </a:pPr>
            <a:r>
              <a:rPr lang="ru-RU" dirty="0" err="1" smtClean="0"/>
              <a:t>з</a:t>
            </a:r>
            <a:r>
              <a:rPr lang="ru-RU" dirty="0" err="1" smtClean="0"/>
              <a:t>акриття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;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 </a:t>
            </a:r>
            <a:r>
              <a:rPr lang="ru-RU" u="sng" dirty="0" err="1" smtClean="0"/>
              <a:t>Аграрний</a:t>
            </a:r>
            <a:r>
              <a:rPr lang="ru-RU" u="sng" dirty="0" smtClean="0"/>
              <a:t> </a:t>
            </a:r>
            <a:r>
              <a:rPr lang="ru-RU" u="sng" dirty="0" smtClean="0"/>
              <a:t>сектор </a:t>
            </a:r>
            <a:r>
              <a:rPr lang="ru-RU" u="sng" dirty="0" err="1" smtClean="0"/>
              <a:t>був</a:t>
            </a:r>
            <a:r>
              <a:rPr lang="ru-RU" u="sng" dirty="0" smtClean="0"/>
              <a:t> </a:t>
            </a:r>
            <a:r>
              <a:rPr lang="ru-RU" u="sng" dirty="0" err="1" smtClean="0"/>
              <a:t>неспроможний</a:t>
            </a:r>
            <a:r>
              <a:rPr lang="ru-RU" u="sng" dirty="0" smtClean="0"/>
              <a:t> </a:t>
            </a:r>
            <a:r>
              <a:rPr lang="ru-RU" u="sng" dirty="0" err="1" smtClean="0"/>
              <a:t>дати</a:t>
            </a:r>
            <a:r>
              <a:rPr lang="ru-RU" u="sng" dirty="0" smtClean="0"/>
              <a:t> </a:t>
            </a:r>
            <a:r>
              <a:rPr lang="ru-RU" u="sng" dirty="0" err="1" smtClean="0"/>
              <a:t>притулок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роботу </a:t>
            </a:r>
            <a:r>
              <a:rPr lang="ru-RU" u="sng" dirty="0" err="1" smtClean="0"/>
              <a:t>тисячам</a:t>
            </a:r>
            <a:r>
              <a:rPr lang="ru-RU" u="sng" dirty="0" smtClean="0"/>
              <a:t> </a:t>
            </a:r>
            <a:r>
              <a:rPr lang="ru-RU" u="sng" dirty="0" err="1" smtClean="0"/>
              <a:t>безробітних</a:t>
            </a:r>
            <a:r>
              <a:rPr lang="ru-RU" dirty="0" smtClean="0"/>
              <a:t>;</a:t>
            </a:r>
          </a:p>
          <a:p>
            <a:pPr algn="ctr"/>
            <a:r>
              <a:rPr lang="ru-RU" u="sng" dirty="0" err="1" smtClean="0"/>
              <a:t>засилля</a:t>
            </a:r>
            <a:r>
              <a:rPr lang="ru-RU" u="sng" dirty="0" smtClean="0"/>
              <a:t> </a:t>
            </a:r>
            <a:r>
              <a:rPr lang="ru-RU" u="sng" dirty="0" err="1" smtClean="0"/>
              <a:t>іноземних</a:t>
            </a:r>
            <a:r>
              <a:rPr lang="ru-RU" u="sng" dirty="0" smtClean="0"/>
              <a:t> </a:t>
            </a:r>
            <a:r>
              <a:rPr lang="ru-RU" u="sng" dirty="0" err="1" smtClean="0"/>
              <a:t>монополій</a:t>
            </a:r>
            <a:r>
              <a:rPr lang="ru-RU" u="sng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uk-UA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7704" y="47971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6660232" y="3861048"/>
            <a:ext cx="360040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6660232" y="5157192"/>
            <a:ext cx="360040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Економічна криза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932040" cy="5877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Тяжким випробуванням для Латинської Америки стала економічна криза 1929-1933 рр.,  скоротила        попит на сировину (головну статтю регіонального експорту). Це тяжко позначилося на всіх секторах господарства: </a:t>
            </a:r>
            <a:r>
              <a:rPr lang="uk-UA" u="sng" dirty="0" smtClean="0"/>
              <a:t>згорталося виробництво, банкрутували банки, тисячі працівників залишилися без засобів до існування. </a:t>
            </a:r>
            <a:endParaRPr lang="uk-UA" u="sng" dirty="0"/>
          </a:p>
        </p:txBody>
      </p:sp>
      <p:pic>
        <p:nvPicPr>
          <p:cNvPr id="33796" name="Picture 4" descr="Гран-Ча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2857500" cy="2085976"/>
          </a:xfrm>
          <a:prstGeom prst="rect">
            <a:avLst/>
          </a:prstGeom>
          <a:noFill/>
        </p:spPr>
      </p:pic>
      <p:pic>
        <p:nvPicPr>
          <p:cNvPr id="33798" name="Picture 6" descr="Прибуття американської допомоги. Карт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356992"/>
            <a:ext cx="4381500" cy="2419351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2771800" y="249289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19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111</TotalTime>
  <Words>198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Тема19</vt:lpstr>
      <vt:lpstr>Країни Латинської Америки</vt:lpstr>
      <vt:lpstr>Вплив Першої світової війни на країни </vt:lpstr>
      <vt:lpstr>Слайд 3</vt:lpstr>
      <vt:lpstr>Слайд 4</vt:lpstr>
      <vt:lpstr>Слайд 5</vt:lpstr>
      <vt:lpstr>Слайд 6</vt:lpstr>
      <vt:lpstr>Економічна криза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2013-03-22T20:41:55Z</dcterms:created>
  <dcterms:modified xsi:type="dcterms:W3CDTF">2013-03-22T22:33:14Z</dcterms:modified>
</cp:coreProperties>
</file>