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24.04.2014</a:t>
            </a:fld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24.04.2014</a:t>
            </a:fld>
            <a:endParaRPr lang="uk-UA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>
                <a:solidFill>
                  <a:srgbClr val="EAEBDE">
                    <a:shade val="90000"/>
                  </a:srgbClr>
                </a:solidFill>
              </a:rPr>
              <a:pPr/>
              <a:t>‹№›</a:t>
            </a:fld>
            <a:endParaRPr lang="uk-UA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Індія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3314" name="Picture 2" descr="Файл:India 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9" y="2666991"/>
            <a:ext cx="6286512" cy="4191009"/>
          </a:xfrm>
          <a:prstGeom prst="rect">
            <a:avLst/>
          </a:prstGeom>
          <a:noFill/>
        </p:spPr>
      </p:pic>
      <p:pic>
        <p:nvPicPr>
          <p:cNvPr id="13316" name="Picture 4" descr="Файл:Emblem of Ind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4949"/>
            <a:ext cx="3152775" cy="535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4282" y="1571612"/>
            <a:ext cx="8715405" cy="3118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8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Дякую за увагу!</a:t>
            </a:r>
          </a:p>
          <a:p>
            <a:pPr algn="ctr"/>
            <a:r>
              <a:rPr lang="uk-UA" sz="48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Підготував</a:t>
            </a:r>
          </a:p>
          <a:p>
            <a:pPr algn="ctr"/>
            <a:r>
              <a:rPr lang="uk-UA" sz="48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Учень 6(10)-А класу</a:t>
            </a:r>
          </a:p>
          <a:p>
            <a:pPr algn="ctr"/>
            <a:r>
              <a:rPr lang="uk-UA" sz="48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Лихач Ігор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Республіка </a:t>
            </a:r>
            <a:r>
              <a:rPr lang="uk-UA" dirty="0" smtClean="0"/>
              <a:t>Індія — </a:t>
            </a:r>
            <a:r>
              <a:rPr lang="uk-UA" dirty="0" smtClean="0"/>
              <a:t>країна в Південній Азії. На північному заході межує з Пакистаном; на півночі — з КНР, Непалом і Бутаном; на сході — з М'янмою </a:t>
            </a:r>
            <a:r>
              <a:rPr lang="uk-UA" dirty="0" smtClean="0"/>
              <a:t>і Бангладеш</a:t>
            </a:r>
            <a:r>
              <a:rPr lang="uk-UA" dirty="0" smtClean="0"/>
              <a:t>. На півдні вузька </a:t>
            </a:r>
            <a:r>
              <a:rPr lang="uk-UA" dirty="0" err="1" smtClean="0"/>
              <a:t>Полкська</a:t>
            </a:r>
            <a:r>
              <a:rPr lang="uk-UA" dirty="0" smtClean="0"/>
              <a:t> протока і </a:t>
            </a:r>
            <a:r>
              <a:rPr lang="uk-UA" dirty="0" err="1" smtClean="0"/>
              <a:t>Манарська</a:t>
            </a:r>
            <a:r>
              <a:rPr lang="uk-UA" dirty="0" smtClean="0"/>
              <a:t> затока відділяють її від Шрі-Ланки. Протокою </a:t>
            </a:r>
            <a:r>
              <a:rPr lang="uk-UA" dirty="0" err="1" smtClean="0"/>
              <a:t>Грейт-Ченнелміж</a:t>
            </a:r>
            <a:r>
              <a:rPr lang="uk-UA" dirty="0" smtClean="0"/>
              <a:t> островами Великий </a:t>
            </a:r>
            <a:r>
              <a:rPr lang="uk-UA" dirty="0" err="1" smtClean="0"/>
              <a:t>Нікобар</a:t>
            </a:r>
            <a:r>
              <a:rPr lang="uk-UA" dirty="0" smtClean="0"/>
              <a:t> і Суматра проходить морський кордон між Індією та Індонезією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ountry.turmir.com/admin/lib/spaw/uploads/images/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339" y="51137"/>
            <a:ext cx="5929322" cy="680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46237"/>
            <a:ext cx="8258204" cy="3068647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Територія</a:t>
            </a:r>
            <a:r>
              <a:rPr lang="uk-UA" dirty="0" smtClean="0">
                <a:solidFill>
                  <a:srgbClr val="C00000"/>
                </a:solidFill>
              </a:rPr>
              <a:t> — 3 166 829 </a:t>
            </a:r>
            <a:r>
              <a:rPr lang="uk-UA" dirty="0" err="1" smtClean="0">
                <a:solidFill>
                  <a:srgbClr val="C00000"/>
                </a:solidFill>
              </a:rPr>
              <a:t>км²</a:t>
            </a:r>
            <a:r>
              <a:rPr lang="uk-UA" dirty="0" smtClean="0">
                <a:solidFill>
                  <a:srgbClr val="C00000"/>
                </a:solidFill>
              </a:rPr>
              <a:t> (є 7-ю країною у світі за географічною площею). Довжина з півночі на південь — понад 3000 км; з заходу на схід — близько 2000 км. </a:t>
            </a:r>
            <a:r>
              <a:rPr lang="uk-UA" b="1" dirty="0" smtClean="0">
                <a:solidFill>
                  <a:srgbClr val="C00000"/>
                </a:solidFill>
              </a:rPr>
              <a:t>Кількість населення</a:t>
            </a:r>
            <a:r>
              <a:rPr lang="uk-UA" dirty="0" smtClean="0">
                <a:solidFill>
                  <a:srgbClr val="C00000"/>
                </a:solidFill>
              </a:rPr>
              <a:t> — 1 млрд. 132 </a:t>
            </a:r>
            <a:r>
              <a:rPr lang="uk-UA" dirty="0" err="1" smtClean="0">
                <a:solidFill>
                  <a:srgbClr val="C00000"/>
                </a:solidFill>
              </a:rPr>
              <a:t>млн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осіб.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28674" name="Picture 2" descr="Файл:Panchavad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152843"/>
            <a:ext cx="3857620" cy="2705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Експорт: чай, кава, залізо, сталь, спеції та </a:t>
            </a:r>
            <a:r>
              <a:rPr lang="uk-UA" dirty="0" smtClean="0"/>
              <a:t>     прянощі</a:t>
            </a:r>
            <a:r>
              <a:rPr lang="uk-UA" dirty="0" smtClean="0"/>
              <a:t>, текстиль, коштовне каміння та ювелірні вироби, техніка, хімікати, шкіра та шкіряні вироби, риба. Партнери в експорті: США (17%), Об'єднані Арабські Емірати (8.8%), Китай (5.5%), Гонконг (</a:t>
            </a:r>
            <a:r>
              <a:rPr lang="uk-UA" dirty="0" smtClean="0"/>
              <a:t>4.7</a:t>
            </a:r>
            <a:r>
              <a:rPr lang="uk-UA" dirty="0" smtClean="0"/>
              <a:t>)</a:t>
            </a:r>
            <a:r>
              <a:rPr lang="uk-UA" dirty="0" smtClean="0"/>
              <a:t>,</a:t>
            </a:r>
            <a:r>
              <a:rPr lang="uk-UA" dirty="0" smtClean="0"/>
              <a:t> </a:t>
            </a:r>
            <a:r>
              <a:rPr lang="uk-UA" dirty="0" smtClean="0"/>
              <a:t>         Великобританія</a:t>
            </a:r>
            <a:r>
              <a:rPr lang="uk-UA" dirty="0" smtClean="0"/>
              <a:t> (4.5%), Сінгапур (4.5</a:t>
            </a:r>
            <a:r>
              <a:rPr lang="uk-UA" dirty="0" smtClean="0"/>
              <a:t>%). </a:t>
            </a:r>
          </a:p>
          <a:p>
            <a:endParaRPr lang="uk-UA" dirty="0" smtClean="0"/>
          </a:p>
          <a:p>
            <a:r>
              <a:rPr lang="uk-UA" dirty="0" smtClean="0"/>
              <a:t>Імпорт</a:t>
            </a:r>
            <a:r>
              <a:rPr lang="uk-UA" dirty="0" smtClean="0"/>
              <a:t>: нафта, машини та механізми, коштовний камінь, міндобрива, хімікати. Партнери в імпорті: Китай (6.1%), США (6%), Швейцарія </a:t>
            </a:r>
            <a:r>
              <a:rPr lang="uk-UA" dirty="0" smtClean="0"/>
              <a:t>         (</a:t>
            </a:r>
            <a:r>
              <a:rPr lang="uk-UA" dirty="0" smtClean="0"/>
              <a:t>5.2%),Бельгія (4.4</a:t>
            </a:r>
            <a:r>
              <a:rPr lang="uk-UA" dirty="0" smtClean="0"/>
              <a:t>%).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Індія — </a:t>
            </a:r>
            <a:r>
              <a:rPr lang="uk-UA" dirty="0" smtClean="0"/>
              <a:t>аграрно-індустріальна </a:t>
            </a:r>
            <a:r>
              <a:rPr lang="uk-UA" dirty="0" smtClean="0"/>
              <a:t>країна</a:t>
            </a:r>
            <a:r>
              <a:rPr lang="uk-UA" dirty="0" smtClean="0"/>
              <a:t>.</a:t>
            </a:r>
          </a:p>
          <a:p>
            <a:r>
              <a:rPr lang="ru-RU" dirty="0" smtClean="0"/>
              <a:t>Структура ВВП в </a:t>
            </a:r>
            <a:r>
              <a:rPr lang="ru-RU" dirty="0" err="1" smtClean="0"/>
              <a:t>кінці</a:t>
            </a:r>
            <a:r>
              <a:rPr lang="ru-RU" dirty="0" smtClean="0"/>
              <a:t> XX ст. (%): </a:t>
            </a:r>
            <a:r>
              <a:rPr lang="ru-RU" dirty="0" err="1" smtClean="0"/>
              <a:t>гірничодобувна</a:t>
            </a:r>
            <a:r>
              <a:rPr lang="ru-RU" dirty="0" smtClean="0"/>
              <a:t> </a:t>
            </a:r>
            <a:r>
              <a:rPr lang="ru-RU" dirty="0" err="1" smtClean="0"/>
              <a:t>пром-сть</a:t>
            </a:r>
            <a:r>
              <a:rPr lang="ru-RU" dirty="0" smtClean="0"/>
              <a:t> — 2,1; </a:t>
            </a:r>
            <a:r>
              <a:rPr lang="ru-RU" dirty="0" err="1" smtClean="0"/>
              <a:t>обробна</a:t>
            </a:r>
            <a:r>
              <a:rPr lang="ru-RU" dirty="0" smtClean="0"/>
              <a:t> </a:t>
            </a:r>
            <a:r>
              <a:rPr lang="ru-RU" dirty="0" err="1" smtClean="0"/>
              <a:t>пром-сть</a:t>
            </a:r>
            <a:r>
              <a:rPr lang="ru-RU" dirty="0" smtClean="0"/>
              <a:t> — 15,2;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 — 32; </a:t>
            </a:r>
            <a:r>
              <a:rPr lang="ru-RU" dirty="0" err="1" smtClean="0"/>
              <a:t>енергетика</a:t>
            </a:r>
            <a:r>
              <a:rPr lang="ru-RU" dirty="0" smtClean="0"/>
              <a:t> — 1,6; </a:t>
            </a:r>
            <a:r>
              <a:rPr lang="ru-RU" dirty="0" err="1" smtClean="0"/>
              <a:t>будівництво</a:t>
            </a:r>
            <a:r>
              <a:rPr lang="ru-RU" dirty="0" smtClean="0"/>
              <a:t> — 4,2; </a:t>
            </a:r>
            <a:r>
              <a:rPr lang="ru-RU" dirty="0" err="1" smtClean="0"/>
              <a:t>торгівля</a:t>
            </a:r>
            <a:r>
              <a:rPr lang="ru-RU" dirty="0" smtClean="0"/>
              <a:t> — 13,6; транспорт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 — 5,2; </a:t>
            </a:r>
            <a:r>
              <a:rPr lang="ru-RU" dirty="0" err="1" smtClean="0"/>
              <a:t>інші</a:t>
            </a:r>
            <a:r>
              <a:rPr lang="ru-RU" dirty="0" smtClean="0"/>
              <a:t> — 26,1.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628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 </a:t>
            </a:r>
            <a:r>
              <a:rPr lang="uk-UA" dirty="0" err="1" smtClean="0">
                <a:solidFill>
                  <a:srgbClr val="C00000"/>
                </a:solidFill>
              </a:rPr>
              <a:t>Держ</a:t>
            </a:r>
            <a:r>
              <a:rPr lang="uk-UA" dirty="0" smtClean="0">
                <a:solidFill>
                  <a:srgbClr val="C00000"/>
                </a:solidFill>
              </a:rPr>
              <a:t>. сектор займає монопольне положення на транспорті, зв'язку, в оборонній і ядерній промисловості, </a:t>
            </a:r>
            <a:r>
              <a:rPr lang="uk-UA" dirty="0" err="1" smtClean="0">
                <a:solidFill>
                  <a:srgbClr val="C00000"/>
                </a:solidFill>
              </a:rPr>
              <a:t>трансп</a:t>
            </a:r>
            <a:r>
              <a:rPr lang="uk-UA" dirty="0" smtClean="0">
                <a:solidFill>
                  <a:srgbClr val="C00000"/>
                </a:solidFill>
              </a:rPr>
              <a:t>. машинобудуванні, видобутку нафти, золота, виробництві добрив, банківській справі, страхуванні та імпорті. Транспорт: залізничний, автомобільний, річковий, морський, повітряний. Індія — одна з найбільших залізничних країн світу: протяжність її доріг понад 62 </a:t>
            </a:r>
            <a:r>
              <a:rPr lang="uk-UA" dirty="0" err="1" smtClean="0">
                <a:solidFill>
                  <a:srgbClr val="C00000"/>
                </a:solidFill>
              </a:rPr>
              <a:t>тис.км</a:t>
            </a:r>
            <a:r>
              <a:rPr lang="uk-UA" dirty="0" smtClean="0">
                <a:solidFill>
                  <a:srgbClr val="C00000"/>
                </a:solidFill>
              </a:rPr>
              <a:t>. Майже 90% морського вантажообігу переробляється вісьмома головними портами.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30722" name="Picture 2" descr="Файл:Jawaharlal Nehru Trust 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50470"/>
            <a:ext cx="4143372" cy="3107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бл</a:t>
            </a:r>
            <a:r>
              <a:rPr lang="ru-RU" dirty="0" smtClean="0"/>
              <a:t>. 75%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, яка </a:t>
            </a:r>
            <a:r>
              <a:rPr lang="ru-RU" dirty="0" err="1" smtClean="0"/>
              <a:t>споживається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9698" name="Picture 2" descr="Файл:Mumbai Down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36420"/>
            <a:ext cx="5786446" cy="4021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loveopium.ru/content/2012/10/taj-mahal/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6" name="AutoShape 4" descr="http://loveopium.ru/content/2012/10/taj-mahal/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8" name="AutoShape 6" descr="http://loveopium.ru/content/2012/10/taj-mahal/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00" name="AutoShape 8" descr="http://loveopium.ru/content/2012/10/taj-mahal/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02" name="AutoShape 10" descr="http://loveopium.ru/content/2012/10/taj-mahal/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04" name="AutoShape 12" descr="http://loveopium.ru/content/2012/10/taj-mahal/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806" name="Picture 14" descr="http://econet.ru/media/117/kindeditor/image/201209/20120920182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1" name="Прямокутник 10"/>
          <p:cNvSpPr/>
          <p:nvPr/>
        </p:nvSpPr>
        <p:spPr>
          <a:xfrm>
            <a:off x="418833" y="0"/>
            <a:ext cx="8493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Тадж</a:t>
            </a:r>
            <a:r>
              <a:rPr lang="uk-UA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uk-UA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Махал</a:t>
            </a:r>
            <a:r>
              <a:rPr lang="uk-UA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перлина Індії</a:t>
            </a:r>
            <a:endParaRPr lang="uk-UA" sz="4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варня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</TotalTime>
  <Words>40</Words>
  <Application>Microsoft Office PowerPoint</Application>
  <PresentationFormat>Екран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10</vt:i4>
      </vt:variant>
    </vt:vector>
  </HeadingPairs>
  <TitlesOfParts>
    <vt:vector size="12" baseType="lpstr">
      <vt:lpstr>Ливарня</vt:lpstr>
      <vt:lpstr>1_Ливарня</vt:lpstr>
      <vt:lpstr>Індія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Індія</dc:title>
  <dc:creator>Ingwar</dc:creator>
  <cp:lastModifiedBy>Ingwar</cp:lastModifiedBy>
  <cp:revision>9</cp:revision>
  <dcterms:created xsi:type="dcterms:W3CDTF">2014-04-24T12:53:01Z</dcterms:created>
  <dcterms:modified xsi:type="dcterms:W3CDTF">2014-04-24T13:27:02Z</dcterms:modified>
</cp:coreProperties>
</file>