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61" r:id="rId2"/>
    <p:sldId id="259" r:id="rId3"/>
    <p:sldId id="279" r:id="rId4"/>
    <p:sldId id="281" r:id="rId5"/>
    <p:sldId id="263" r:id="rId6"/>
    <p:sldId id="264" r:id="rId7"/>
    <p:sldId id="265" r:id="rId8"/>
    <p:sldId id="283" r:id="rId9"/>
    <p:sldId id="270" r:id="rId10"/>
    <p:sldId id="284" r:id="rId11"/>
    <p:sldId id="285" r:id="rId12"/>
    <p:sldId id="274" r:id="rId13"/>
    <p:sldId id="286" r:id="rId14"/>
    <p:sldId id="287" r:id="rId15"/>
    <p:sldId id="268" r:id="rId16"/>
    <p:sldId id="262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99"/>
    <a:srgbClr val="9933FF"/>
    <a:srgbClr val="33CCCC"/>
    <a:srgbClr val="333300"/>
    <a:srgbClr val="3366CC"/>
    <a:srgbClr val="99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55" autoAdjust="0"/>
    <p:restoredTop sz="90919" autoAdjust="0"/>
  </p:normalViewPr>
  <p:slideViewPr>
    <p:cSldViewPr>
      <p:cViewPr>
        <p:scale>
          <a:sx n="75" d="100"/>
          <a:sy n="75" d="100"/>
        </p:scale>
        <p:origin x="-99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AAFFA-0911-4D7C-B1B4-631F6CA32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7778-E043-4550-863C-17D8E279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375D-2317-48B8-B877-6C089773C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3427-DE82-4C00-A0F9-9B14D95B9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37CE02-9E28-4FC1-A062-2AF8DBE12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18ED-51C2-4BE5-80DA-580CE6968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0B980C-8109-4B6C-AEBD-D3D617F4E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D357-8516-4C15-A769-73C5F2167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B51533-0305-418B-93D1-10607539F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7B73F1-1B66-4A4D-8D78-1B5527850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4763B-597A-4A8D-AA1F-334D6781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charset="0"/>
                <a:cs typeface="+mn-cs"/>
              </a:defRPr>
            </a:lvl1pPr>
            <a:extLst/>
          </a:lstStyle>
          <a:p>
            <a:pPr>
              <a:defRPr/>
            </a:pPr>
            <a:fld id="{B6C7C557-6C3D-4EB5-BB83-2B44A298A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tur.nn.ru/countries/ital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desktop.myweb.ru/preview.phtml?type=d&amp;d_id=14222&amp;ca_id=595&amp;format=800x60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7813" y="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008000"/>
                </a:solidFill>
                <a:latin typeface="Times New Roman" charset="0"/>
                <a:cs typeface="+mn-cs"/>
              </a:rPr>
              <a:t>Республ</a:t>
            </a:r>
            <a:r>
              <a:rPr lang="uk-UA" sz="6000">
                <a:solidFill>
                  <a:srgbClr val="008000"/>
                </a:solidFill>
                <a:latin typeface="Times New Roman" charset="0"/>
                <a:cs typeface="+mn-cs"/>
              </a:rPr>
              <a:t>і</a:t>
            </a:r>
            <a:r>
              <a:rPr lang="ru-RU" sz="6000">
                <a:solidFill>
                  <a:srgbClr val="008000"/>
                </a:solidFill>
                <a:latin typeface="Times New Roman" charset="0"/>
                <a:cs typeface="+mn-cs"/>
              </a:rPr>
              <a:t>ка Італія</a:t>
            </a:r>
          </a:p>
        </p:txBody>
      </p:sp>
      <p:pic>
        <p:nvPicPr>
          <p:cNvPr id="13314" name="Picture 3" descr="1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14413"/>
            <a:ext cx="3048000" cy="2014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4" descr="Герб Итал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765175"/>
            <a:ext cx="2168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47813" y="3500438"/>
            <a:ext cx="72120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Bookman Old Style" pitchFamily="18" charset="0"/>
              </a:rPr>
              <a:t>Площа</a:t>
            </a:r>
            <a:r>
              <a:rPr lang="uk-UA">
                <a:latin typeface="Bookman Old Style" pitchFamily="18" charset="0"/>
              </a:rPr>
              <a:t>                          301 230 кв. км</a:t>
            </a:r>
          </a:p>
          <a:p>
            <a:r>
              <a:rPr lang="uk-UA" b="1">
                <a:latin typeface="Bookman Old Style" pitchFamily="18" charset="0"/>
              </a:rPr>
              <a:t>Столиця</a:t>
            </a:r>
            <a:r>
              <a:rPr lang="uk-UA">
                <a:latin typeface="Bookman Old Style" pitchFamily="18" charset="0"/>
              </a:rPr>
              <a:t>                      Рим</a:t>
            </a:r>
          </a:p>
          <a:p>
            <a:r>
              <a:rPr lang="uk-UA" b="1">
                <a:latin typeface="Bookman Old Style" pitchFamily="18" charset="0"/>
              </a:rPr>
              <a:t>Член</a:t>
            </a:r>
            <a:r>
              <a:rPr lang="uk-UA">
                <a:latin typeface="Bookman Old Style" pitchFamily="18" charset="0"/>
              </a:rPr>
              <a:t>                            ЄБРР, ЄС, МБР, НАТО, ОЭСР, </a:t>
            </a:r>
            <a:r>
              <a:rPr lang="uk-UA" b="1">
                <a:latin typeface="Bookman Old Style" pitchFamily="18" charset="0"/>
              </a:rPr>
              <a:t>Населення</a:t>
            </a:r>
            <a:r>
              <a:rPr lang="uk-UA">
                <a:latin typeface="Bookman Old Style" pitchFamily="18" charset="0"/>
              </a:rPr>
              <a:t>                   58 103 033(липень 2005)</a:t>
            </a:r>
          </a:p>
          <a:p>
            <a:r>
              <a:rPr lang="uk-UA" b="1">
                <a:latin typeface="Bookman Old Style" pitchFamily="18" charset="0"/>
              </a:rPr>
              <a:t>Державний устрій </a:t>
            </a:r>
            <a:r>
              <a:rPr lang="uk-UA">
                <a:latin typeface="Bookman Old Style" pitchFamily="18" charset="0"/>
              </a:rPr>
              <a:t>   парламентська республіка, 			  унітарна держава</a:t>
            </a:r>
          </a:p>
          <a:p>
            <a:r>
              <a:rPr lang="uk-UA" b="1">
                <a:latin typeface="Bookman Old Style" pitchFamily="18" charset="0"/>
              </a:rPr>
              <a:t>Склад території  </a:t>
            </a:r>
            <a:r>
              <a:rPr lang="uk-UA">
                <a:latin typeface="Bookman Old Style" pitchFamily="18" charset="0"/>
              </a:rPr>
              <a:t>	  20 областей</a:t>
            </a:r>
          </a:p>
          <a:p>
            <a:r>
              <a:rPr lang="uk-UA" b="1">
                <a:latin typeface="Bookman Old Style" pitchFamily="18" charset="0"/>
              </a:rPr>
              <a:t>Грошова одиниця     </a:t>
            </a:r>
            <a:r>
              <a:rPr lang="uk-UA">
                <a:latin typeface="Bookman Old Style" pitchFamily="18" charset="0"/>
              </a:rPr>
              <a:t>євро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57450" y="0"/>
            <a:ext cx="4422775" cy="7080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CCCC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uk-UA" sz="4000" b="1" dirty="0">
                <a:latin typeface="Bookman Old Style" pitchFamily="18" charset="0"/>
                <a:cs typeface="+mn-cs"/>
              </a:rPr>
              <a:t>Промисловість</a:t>
            </a:r>
            <a:endParaRPr lang="uk-UA" sz="4000" b="1" dirty="0" smtClean="0">
              <a:solidFill>
                <a:schemeClr val="accent6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1042988" y="733425"/>
            <a:ext cx="799306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uk-UA" sz="1800" b="1">
                <a:latin typeface="Bookman Old Style" pitchFamily="18" charset="0"/>
              </a:rPr>
              <a:t>Хімічна</a:t>
            </a:r>
            <a:r>
              <a:rPr lang="uk-UA" sz="1800">
                <a:latin typeface="Bookman Old Style" pitchFamily="18" charset="0"/>
              </a:rPr>
              <a:t> (в основному працює на імпортній сировині) – пластмаси, СВ, СК (Неаполь, Турін, Мілан), шини – (Турін, Мілан), ліки, парфуми (Неаполь).</a:t>
            </a: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r>
              <a:rPr lang="uk-UA" sz="1800" b="1">
                <a:latin typeface="Bookman Old Style" pitchFamily="18" charset="0"/>
              </a:rPr>
              <a:t>Нафтохімічна</a:t>
            </a:r>
            <a:r>
              <a:rPr lang="uk-UA" sz="1800">
                <a:latin typeface="Bookman Old Style" pitchFamily="18" charset="0"/>
              </a:rPr>
              <a:t> (найпотужніша в країнах Європи)</a:t>
            </a:r>
          </a:p>
          <a:p>
            <a:pPr algn="just" eaLnBrk="0" hangingPunct="0"/>
            <a:r>
              <a:rPr lang="uk-UA" sz="1800" b="1">
                <a:latin typeface="Bookman Old Style" pitchFamily="18" charset="0"/>
              </a:rPr>
              <a:t>Текстильна промисловість – </a:t>
            </a:r>
            <a:r>
              <a:rPr lang="uk-UA" sz="1800">
                <a:latin typeface="Bookman Old Style" pitchFamily="18" charset="0"/>
              </a:rPr>
              <a:t>натуральні тканини (Ломбардія, П'ємонт),  синтетичні тканини (Неаполь).</a:t>
            </a:r>
          </a:p>
          <a:p>
            <a:pPr algn="just" eaLnBrk="0" hangingPunct="0"/>
            <a:endParaRPr lang="uk-UA" sz="1800" b="1">
              <a:latin typeface="Bookman Old Style" pitchFamily="18" charset="0"/>
            </a:endParaRPr>
          </a:p>
          <a:p>
            <a:pPr algn="just" eaLnBrk="0" hangingPunct="0"/>
            <a:endParaRPr lang="uk-UA" sz="1800" b="1">
              <a:latin typeface="Bookman Old Style" pitchFamily="18" charset="0"/>
            </a:endParaRPr>
          </a:p>
          <a:p>
            <a:pPr algn="just" eaLnBrk="0" hangingPunct="0"/>
            <a:endParaRPr lang="uk-UA" sz="1800" b="1">
              <a:latin typeface="Bookman Old Style" pitchFamily="18" charset="0"/>
            </a:endParaRPr>
          </a:p>
          <a:p>
            <a:pPr algn="just" eaLnBrk="0" hangingPunct="0"/>
            <a:endParaRPr lang="uk-UA" sz="1800" b="1">
              <a:latin typeface="Bookman Old Style" pitchFamily="18" charset="0"/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74813"/>
            <a:ext cx="2114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1824038"/>
            <a:ext cx="31003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724400"/>
            <a:ext cx="25495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412875"/>
            <a:ext cx="2387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57450" y="0"/>
            <a:ext cx="4422775" cy="7080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CCCC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uk-UA" sz="4000" b="1" dirty="0">
                <a:latin typeface="Bookman Old Style" pitchFamily="18" charset="0"/>
                <a:cs typeface="+mn-cs"/>
              </a:rPr>
              <a:t>Промисловість</a:t>
            </a:r>
            <a:endParaRPr lang="uk-UA" sz="4000" b="1" dirty="0" smtClean="0">
              <a:solidFill>
                <a:schemeClr val="accent6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1042988" y="733425"/>
            <a:ext cx="79930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uk-UA" sz="1800" b="1">
                <a:latin typeface="Bookman Old Style" pitchFamily="18" charset="0"/>
              </a:rPr>
              <a:t>Швейна – </a:t>
            </a:r>
            <a:r>
              <a:rPr lang="uk-UA" sz="1800">
                <a:latin typeface="Bookman Old Style" pitchFamily="18" charset="0"/>
              </a:rPr>
              <a:t>готовий одяг (ІІ місце в світі) Турін</a:t>
            </a: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r>
              <a:rPr lang="uk-UA" sz="1800" b="1">
                <a:latin typeface="Bookman Old Style" pitchFamily="18" charset="0"/>
              </a:rPr>
              <a:t>Взуттєва </a:t>
            </a:r>
            <a:r>
              <a:rPr lang="uk-UA" sz="1800">
                <a:latin typeface="Bookman Old Style" pitchFamily="18" charset="0"/>
              </a:rPr>
              <a:t>(Мілан)</a:t>
            </a:r>
          </a:p>
          <a:p>
            <a:pPr algn="just" eaLnBrk="0" hangingPunct="0"/>
            <a:endParaRPr lang="uk-UA" sz="1800" b="1">
              <a:latin typeface="Bookman Old Style" pitchFamily="18" charset="0"/>
            </a:endParaRPr>
          </a:p>
          <a:p>
            <a:pPr algn="just" eaLnBrk="0" hangingPunct="0"/>
            <a:endParaRPr lang="uk-UA" sz="1800" b="1">
              <a:latin typeface="Bookman Old Style" pitchFamily="18" charset="0"/>
            </a:endParaRPr>
          </a:p>
          <a:p>
            <a:pPr algn="just" eaLnBrk="0" hangingPunct="0"/>
            <a:endParaRPr lang="uk-UA" sz="1800" b="1">
              <a:latin typeface="Bookman Old Style" pitchFamily="18" charset="0"/>
            </a:endParaRP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125538"/>
            <a:ext cx="26558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1155700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0" y="919163"/>
            <a:ext cx="1676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8"/>
          <p:cNvPicPr>
            <a:picLocks noChangeAspect="1"/>
          </p:cNvPicPr>
          <p:nvPr/>
        </p:nvPicPr>
        <p:blipFill>
          <a:blip r:embed="rId5"/>
          <a:srcRect t="4269" b="3165"/>
          <a:stretch>
            <a:fillRect/>
          </a:stretch>
        </p:blipFill>
        <p:spPr bwMode="auto">
          <a:xfrm>
            <a:off x="1042988" y="4292600"/>
            <a:ext cx="30289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292600"/>
            <a:ext cx="25955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9900" y="4089400"/>
            <a:ext cx="210661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827088" y="0"/>
            <a:ext cx="8316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Промисловість</a:t>
            </a:r>
            <a:endParaRPr lang="ru-RU" sz="4400">
              <a:solidFill>
                <a:srgbClr val="00336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2988" y="777875"/>
            <a:ext cx="799306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algn="just">
              <a:buFontTx/>
              <a:buChar char="-"/>
              <a:defRPr/>
            </a:pPr>
            <a:r>
              <a:rPr lang="uk-UA" b="1" dirty="0" smtClean="0">
                <a:latin typeface="Bookman Old Style" pitchFamily="18" charset="0"/>
                <a:cs typeface="+mn-cs"/>
              </a:rPr>
              <a:t>меблева промисловість </a:t>
            </a:r>
            <a:r>
              <a:rPr lang="uk-UA" dirty="0" smtClean="0">
                <a:latin typeface="Bookman Old Style" pitchFamily="18" charset="0"/>
                <a:cs typeface="+mn-cs"/>
              </a:rPr>
              <a:t>( у Італії склалася традиція робити меблі "під старовину")</a:t>
            </a: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uk-UA" dirty="0" smtClean="0">
                <a:latin typeface="Bookman Old Style" pitchFamily="18" charset="0"/>
                <a:cs typeface="+mn-cs"/>
              </a:rPr>
              <a:t>Італія знаходиться на одному з перших місць у світі по розвитку ювелірної промисловості (здавна славляться своїми ювелірними виробами Флоренція, Рим, Венеція). </a:t>
            </a:r>
          </a:p>
          <a:p>
            <a:pPr algn="just">
              <a:defRPr/>
            </a:pPr>
            <a:r>
              <a:rPr lang="uk-UA" b="1" dirty="0" smtClean="0">
                <a:latin typeface="Bookman Old Style" pitchFamily="18" charset="0"/>
                <a:cs typeface="Times New Roman" charset="0"/>
              </a:rPr>
              <a:t>Харчова промисловість – </a:t>
            </a:r>
            <a:r>
              <a:rPr lang="uk-UA" b="1" i="1" dirty="0" smtClean="0">
                <a:latin typeface="Bookman Old Style" pitchFamily="18" charset="0"/>
                <a:cs typeface="Times New Roman" charset="0"/>
              </a:rPr>
              <a:t>макарони</a:t>
            </a: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57338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557338"/>
            <a:ext cx="24415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557338"/>
            <a:ext cx="23764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6688" y="4584700"/>
            <a:ext cx="15843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1100" y="4652963"/>
            <a:ext cx="18732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6988" y="462280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827088" y="0"/>
            <a:ext cx="8316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Промисловість</a:t>
            </a:r>
            <a:endParaRPr lang="ru-RU" sz="4400">
              <a:solidFill>
                <a:srgbClr val="00336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2988" y="777875"/>
            <a:ext cx="7993062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defRPr/>
            </a:pPr>
            <a:r>
              <a:rPr lang="uk-UA" b="1" i="1" dirty="0" smtClean="0">
                <a:latin typeface="Bookman Old Style" pitchFamily="18" charset="0"/>
                <a:cs typeface="+mn-cs"/>
              </a:rPr>
              <a:t>вино</a:t>
            </a: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algn="just">
              <a:defRPr/>
            </a:pPr>
            <a:endParaRPr lang="uk-UA" b="1" i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r>
              <a:rPr lang="uk-UA" b="1" i="1" dirty="0" smtClean="0">
                <a:latin typeface="Bookman Old Style" pitchFamily="18" charset="0"/>
                <a:cs typeface="Times New Roman" charset="0"/>
              </a:rPr>
              <a:t>сир</a:t>
            </a: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1196975"/>
            <a:ext cx="2454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338" y="1190625"/>
            <a:ext cx="195103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9"/>
          <p:cNvPicPr>
            <a:picLocks noChangeAspect="1"/>
          </p:cNvPicPr>
          <p:nvPr/>
        </p:nvPicPr>
        <p:blipFill>
          <a:blip r:embed="rId4"/>
          <a:srcRect l="4085" r="6126" b="18730"/>
          <a:stretch>
            <a:fillRect/>
          </a:stretch>
        </p:blipFill>
        <p:spPr bwMode="auto">
          <a:xfrm>
            <a:off x="5651500" y="982663"/>
            <a:ext cx="32416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248150"/>
            <a:ext cx="26908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0438" y="4248150"/>
            <a:ext cx="3030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0563" y="4371975"/>
            <a:ext cx="2667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827088" y="0"/>
            <a:ext cx="8316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Сільське господарство</a:t>
            </a:r>
            <a:endParaRPr lang="ru-RU" sz="4400">
              <a:solidFill>
                <a:srgbClr val="00336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2988" y="777875"/>
            <a:ext cx="799306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>
              <a:defRPr/>
            </a:pPr>
            <a:r>
              <a:rPr lang="uk-UA" b="1" i="1" dirty="0" smtClean="0">
                <a:latin typeface="Bookman Old Style" pitchFamily="18" charset="0"/>
                <a:cs typeface="+mn-cs"/>
              </a:rPr>
              <a:t>Тваринництво – </a:t>
            </a:r>
            <a:r>
              <a:rPr lang="uk-UA" dirty="0" smtClean="0">
                <a:latin typeface="Bookman Old Style" pitchFamily="18" charset="0"/>
                <a:cs typeface="+mn-cs"/>
              </a:rPr>
              <a:t>м’ясо-молочне скотарство, свинарство (</a:t>
            </a:r>
            <a:r>
              <a:rPr lang="uk-UA" dirty="0" err="1" smtClean="0">
                <a:latin typeface="Bookman Old Style" pitchFamily="18" charset="0"/>
                <a:cs typeface="+mn-cs"/>
              </a:rPr>
              <a:t>Паданська</a:t>
            </a:r>
            <a:r>
              <a:rPr lang="uk-UA" dirty="0" smtClean="0">
                <a:latin typeface="Bookman Old Style" pitchFamily="18" charset="0"/>
                <a:cs typeface="+mn-cs"/>
              </a:rPr>
              <a:t> рівнина), птахівництво (передмістя)</a:t>
            </a:r>
            <a:endParaRPr lang="uk-UA" b="1" i="1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endParaRPr lang="uk-UA" dirty="0" smtClean="0">
              <a:latin typeface="Bookman Old Style" pitchFamily="18" charset="0"/>
              <a:cs typeface="+mn-cs"/>
            </a:endParaRPr>
          </a:p>
          <a:p>
            <a:pPr algn="just">
              <a:defRPr/>
            </a:pPr>
            <a:r>
              <a:rPr lang="uk-UA" b="1" i="1" dirty="0" smtClean="0">
                <a:latin typeface="Bookman Old Style" pitchFamily="18" charset="0"/>
                <a:cs typeface="Times New Roman" charset="0"/>
              </a:rPr>
              <a:t>Рослинництво – </a:t>
            </a:r>
            <a:r>
              <a:rPr lang="uk-UA" dirty="0" smtClean="0">
                <a:latin typeface="Bookman Old Style" pitchFamily="18" charset="0"/>
                <a:cs typeface="Times New Roman" charset="0"/>
              </a:rPr>
              <a:t>зернові культури, овочі, цукрові буряки (</a:t>
            </a:r>
            <a:r>
              <a:rPr lang="uk-UA" dirty="0" err="1" smtClean="0">
                <a:latin typeface="Bookman Old Style" pitchFamily="18" charset="0"/>
                <a:cs typeface="Times New Roman" charset="0"/>
              </a:rPr>
              <a:t>Паданська</a:t>
            </a:r>
            <a:r>
              <a:rPr lang="uk-UA" dirty="0" smtClean="0">
                <a:latin typeface="Bookman Old Style" pitchFamily="18" charset="0"/>
                <a:cs typeface="Times New Roman" charset="0"/>
              </a:rPr>
              <a:t> рівнина), виноград (Тоскана, </a:t>
            </a:r>
            <a:r>
              <a:rPr lang="uk-UA" dirty="0" err="1" smtClean="0">
                <a:latin typeface="Bookman Old Style" pitchFamily="18" charset="0"/>
                <a:cs typeface="Times New Roman" charset="0"/>
              </a:rPr>
              <a:t>Лаціо</a:t>
            </a:r>
            <a:r>
              <a:rPr lang="uk-UA" dirty="0" smtClean="0">
                <a:latin typeface="Bookman Old Style" pitchFamily="18" charset="0"/>
                <a:cs typeface="Times New Roman" charset="0"/>
              </a:rPr>
              <a:t>), оливи, цитрусові, тютюн (Сицилія, південь)</a:t>
            </a:r>
            <a:endParaRPr lang="uk-UA" b="1" i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  <a:p>
            <a:pPr algn="just">
              <a:defRPr/>
            </a:pPr>
            <a:endParaRPr lang="uk-UA" b="1" dirty="0" smtClean="0">
              <a:latin typeface="Bookman Old Style" pitchFamily="18" charset="0"/>
              <a:cs typeface="Times New Roman" charset="0"/>
            </a:endParaRPr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5733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2"/>
          <p:cNvPicPr>
            <a:picLocks noChangeAspect="1"/>
          </p:cNvPicPr>
          <p:nvPr/>
        </p:nvPicPr>
        <p:blipFill>
          <a:blip r:embed="rId3"/>
          <a:srcRect b="12231"/>
          <a:stretch>
            <a:fillRect/>
          </a:stretch>
        </p:blipFill>
        <p:spPr bwMode="auto">
          <a:xfrm>
            <a:off x="6227763" y="1557338"/>
            <a:ext cx="291147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700" y="1484313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4670425"/>
            <a:ext cx="2257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6813" y="4646613"/>
            <a:ext cx="2124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9625" y="4518025"/>
            <a:ext cx="18764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4646613"/>
            <a:ext cx="2247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81200" y="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 smtClean="0">
                <a:solidFill>
                  <a:schemeClr val="accent6"/>
                </a:solidFill>
                <a:latin typeface="Bookman Old Style" pitchFamily="18" charset="0"/>
                <a:cs typeface="+mn-cs"/>
              </a:rPr>
              <a:t>Транспорт</a:t>
            </a:r>
            <a:r>
              <a:rPr lang="ru-RU" sz="6000" dirty="0" smtClean="0">
                <a:cs typeface="+mn-cs"/>
              </a:rPr>
              <a:t> </a:t>
            </a:r>
          </a:p>
        </p:txBody>
      </p:sp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4152900" y="1052513"/>
            <a:ext cx="4800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b="1">
                <a:latin typeface="Bookman Old Style" pitchFamily="18" charset="0"/>
              </a:rPr>
              <a:t>Кількість аеропортів </a:t>
            </a:r>
            <a:r>
              <a:rPr lang="uk-UA">
                <a:latin typeface="Bookman Old Style" pitchFamily="18" charset="0"/>
              </a:rPr>
              <a:t>: 134</a:t>
            </a:r>
          </a:p>
          <a:p>
            <a:pPr eaLnBrk="0" hangingPunct="0"/>
            <a:r>
              <a:rPr lang="uk-UA" b="1">
                <a:latin typeface="Bookman Old Style" pitchFamily="18" charset="0"/>
              </a:rPr>
              <a:t>Довжина доріг </a:t>
            </a:r>
            <a:r>
              <a:rPr lang="uk-UA">
                <a:latin typeface="Bookman Old Style" pitchFamily="18" charset="0"/>
              </a:rPr>
              <a:t>: 479,688 км.</a:t>
            </a:r>
          </a:p>
          <a:p>
            <a:pPr eaLnBrk="0" hangingPunct="0"/>
            <a:r>
              <a:rPr lang="uk-UA" b="1">
                <a:latin typeface="Bookman Old Style" pitchFamily="18" charset="0"/>
              </a:rPr>
              <a:t>Кількість торгових судів </a:t>
            </a:r>
            <a:r>
              <a:rPr lang="uk-UA">
                <a:latin typeface="Bookman Old Style" pitchFamily="18" charset="0"/>
              </a:rPr>
              <a:t>: 565</a:t>
            </a:r>
          </a:p>
          <a:p>
            <a:pPr eaLnBrk="0" hangingPunct="0"/>
            <a:r>
              <a:rPr lang="uk-UA" b="1">
                <a:latin typeface="Bookman Old Style" pitchFamily="18" charset="0"/>
              </a:rPr>
              <a:t>Порти</a:t>
            </a:r>
            <a:r>
              <a:rPr lang="uk-UA">
                <a:latin typeface="Bookman Old Style" pitchFamily="18" charset="0"/>
              </a:rPr>
              <a:t> : Аугуста, Генуя, Ліворно, Равена, Таранто, Трієст, Венеція</a:t>
            </a:r>
          </a:p>
        </p:txBody>
      </p:sp>
      <p:pic>
        <p:nvPicPr>
          <p:cNvPr id="2765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4250"/>
            <a:ext cx="385127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221163"/>
            <a:ext cx="36671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3"/>
          <p:cNvSpPr txBox="1">
            <a:spLocks noChangeArrowheads="1"/>
          </p:cNvSpPr>
          <p:nvPr/>
        </p:nvSpPr>
        <p:spPr bwMode="auto">
          <a:xfrm>
            <a:off x="900113" y="0"/>
            <a:ext cx="777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latin typeface="Bookman Old Style" pitchFamily="18" charset="0"/>
              </a:rPr>
              <a:t>Іноземні партнери і експорт</a:t>
            </a:r>
            <a:endParaRPr lang="uk-UA" sz="3600" b="1">
              <a:solidFill>
                <a:srgbClr val="9933FF"/>
              </a:solidFill>
              <a:latin typeface="Bookman Old Style" pitchFamily="18" charset="0"/>
            </a:endParaRPr>
          </a:p>
        </p:txBody>
      </p:sp>
      <p:pic>
        <p:nvPicPr>
          <p:cNvPr id="28674" name="Picture 7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4572000" cy="252571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8675" name="Text Box 11"/>
          <p:cNvSpPr txBox="1">
            <a:spLocks noChangeArrowheads="1"/>
          </p:cNvSpPr>
          <p:nvPr/>
        </p:nvSpPr>
        <p:spPr bwMode="auto">
          <a:xfrm>
            <a:off x="4572000" y="966788"/>
            <a:ext cx="44196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b="1">
                <a:latin typeface="Bookman Old Style" pitchFamily="18" charset="0"/>
              </a:rPr>
              <a:t>Країна експортує</a:t>
            </a:r>
            <a:r>
              <a:rPr lang="uk-UA">
                <a:latin typeface="Bookman Old Style" pitchFamily="18" charset="0"/>
              </a:rPr>
              <a:t>: автомобілі, мотоцикли, промислове устаткування, озброєння, хімікати, холодильники, пральні і конторські машини, текстильні і швацькі вироби, взуття, овочі, фрукти, цитрусові, провина</a:t>
            </a: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663" y="3384550"/>
            <a:ext cx="48910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900113" y="0"/>
            <a:ext cx="777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latin typeface="Bookman Old Style" pitchFamily="18" charset="0"/>
              </a:rPr>
              <a:t>Іноземні партнери і імпорт</a:t>
            </a:r>
            <a:endParaRPr lang="uk-UA" sz="3600" b="1">
              <a:solidFill>
                <a:srgbClr val="9933FF"/>
              </a:solidFill>
              <a:latin typeface="Bookman Old Style" pitchFamily="18" charset="0"/>
            </a:endParaRPr>
          </a:p>
        </p:txBody>
      </p:sp>
      <p:pic>
        <p:nvPicPr>
          <p:cNvPr id="29698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275" y="2636838"/>
            <a:ext cx="6081713" cy="336073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1258888" y="1052513"/>
            <a:ext cx="741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b="1">
                <a:latin typeface="Bookman Old Style" pitchFamily="18" charset="0"/>
              </a:rPr>
              <a:t>Країна імпортує</a:t>
            </a:r>
            <a:r>
              <a:rPr lang="uk-UA">
                <a:latin typeface="Bookman Old Style" pitchFamily="18" charset="0"/>
              </a:rPr>
              <a:t>: енергоносії, мінеральна сировина (залізна, мідна, поліметалеві, алюмінієві, марганцеві руди, кам'яне вугілля, нафта, газ), складні машини, хімікати, ліс, бавовник, вовна, продовольчі товари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Карта Италии по регион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4284663" y="549275"/>
            <a:ext cx="46164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Регіони Італії</a:t>
            </a: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5410200" y="1981200"/>
            <a:ext cx="3733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Bookman Old Style" pitchFamily="18" charset="0"/>
              </a:rPr>
              <a:t>20 областей</a:t>
            </a:r>
            <a:r>
              <a:rPr lang="uk-UA">
                <a:latin typeface="Bookman Old Style" pitchFamily="18" charset="0"/>
              </a:rPr>
              <a:t>*: Абруцо, Базиліката, Калабрія, Кампанія, Емілія-Романья, Фріулі-Венеція-Джулія*, Лацио, Лигурия, Ломбардія, Марке, Молізе, П'ємонт, Апулія, Сардинія*, Сицилія*, Тоскана, Трентино-Альто-Адідже*, Умбрія, Вале Даоста*, Венето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Карта Италии по регион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24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4284663" y="549275"/>
            <a:ext cx="4616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Bookman Old Style" pitchFamily="18" charset="0"/>
              </a:rPr>
              <a:t>Корисні копалини</a:t>
            </a: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5410200" y="1560513"/>
            <a:ext cx="3733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>
                <a:latin typeface="Bookman Old Style" pitchFamily="18" charset="0"/>
              </a:rPr>
              <a:t>Залізна руда (Аост, о. Ельба)</a:t>
            </a:r>
          </a:p>
          <a:p>
            <a:r>
              <a:rPr lang="uk-UA" sz="1800">
                <a:latin typeface="Bookman Old Style" pitchFamily="18" charset="0"/>
              </a:rPr>
              <a:t>Поліметалеві руди </a:t>
            </a:r>
          </a:p>
          <a:p>
            <a:r>
              <a:rPr lang="uk-UA" sz="1800">
                <a:latin typeface="Bookman Old Style" pitchFamily="18" charset="0"/>
              </a:rPr>
              <a:t>Ртутні руди (Тоскана)</a:t>
            </a:r>
          </a:p>
          <a:p>
            <a:r>
              <a:rPr lang="uk-UA" sz="1800">
                <a:latin typeface="Bookman Old Style" pitchFamily="18" charset="0"/>
              </a:rPr>
              <a:t>Марганець (Лігурія і в Центральна Італія )</a:t>
            </a:r>
          </a:p>
          <a:p>
            <a:r>
              <a:rPr lang="uk-UA" sz="1800">
                <a:latin typeface="Bookman Old Style" pitchFamily="18" charset="0"/>
              </a:rPr>
              <a:t>Буре і кам'яне вугілля (Сардинія, Тоскана, Умбрія, Калабрія)</a:t>
            </a:r>
          </a:p>
          <a:p>
            <a:r>
              <a:rPr lang="uk-UA" sz="1800">
                <a:latin typeface="Bookman Old Style" pitchFamily="18" charset="0"/>
              </a:rPr>
              <a:t>Нафта (Сицилія, Паданская  рівнина)</a:t>
            </a:r>
          </a:p>
          <a:p>
            <a:r>
              <a:rPr lang="uk-UA" sz="1800">
                <a:latin typeface="Bookman Old Style" pitchFamily="18" charset="0"/>
              </a:rPr>
              <a:t>Природний газ (Паданская рівнина, шельф Адріатичного моря, Сицилія)</a:t>
            </a:r>
          </a:p>
          <a:p>
            <a:r>
              <a:rPr lang="uk-UA" sz="1800">
                <a:latin typeface="Bookman Old Style" pitchFamily="18" charset="0"/>
              </a:rPr>
              <a:t>Карарський мармур (Карар (Тоскана)</a:t>
            </a:r>
          </a:p>
          <a:p>
            <a:r>
              <a:rPr lang="uk-UA" sz="1800">
                <a:latin typeface="Bookman Old Style" pitchFamily="18" charset="0"/>
              </a:rPr>
              <a:t>Сірка, калійний і кам'яний солі, асфальт, бітум (Сицилія)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979613" y="2205038"/>
            <a:ext cx="360362" cy="3603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2087563" y="2271713"/>
            <a:ext cx="180975" cy="185737"/>
          </a:xfrm>
          <a:custGeom>
            <a:avLst/>
            <a:gdLst>
              <a:gd name="connsiteX0" fmla="*/ 0 w 180020"/>
              <a:gd name="connsiteY0" fmla="*/ 72008 h 144016"/>
              <a:gd name="connsiteX1" fmla="*/ 90010 w 180020"/>
              <a:gd name="connsiteY1" fmla="*/ 0 h 144016"/>
              <a:gd name="connsiteX2" fmla="*/ 180020 w 180020"/>
              <a:gd name="connsiteY2" fmla="*/ 72008 h 144016"/>
              <a:gd name="connsiteX3" fmla="*/ 90010 w 180020"/>
              <a:gd name="connsiteY3" fmla="*/ 144016 h 144016"/>
              <a:gd name="connsiteX4" fmla="*/ 0 w 180020"/>
              <a:gd name="connsiteY4" fmla="*/ 72008 h 144016"/>
              <a:gd name="connsiteX0" fmla="*/ 0 w 180020"/>
              <a:gd name="connsiteY0" fmla="*/ 112468 h 184476"/>
              <a:gd name="connsiteX1" fmla="*/ 90010 w 180020"/>
              <a:gd name="connsiteY1" fmla="*/ 0 h 184476"/>
              <a:gd name="connsiteX2" fmla="*/ 180020 w 180020"/>
              <a:gd name="connsiteY2" fmla="*/ 112468 h 184476"/>
              <a:gd name="connsiteX3" fmla="*/ 90010 w 180020"/>
              <a:gd name="connsiteY3" fmla="*/ 184476 h 184476"/>
              <a:gd name="connsiteX4" fmla="*/ 0 w 180020"/>
              <a:gd name="connsiteY4" fmla="*/ 112468 h 18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" h="184476">
                <a:moveTo>
                  <a:pt x="0" y="112468"/>
                </a:moveTo>
                <a:cubicBezTo>
                  <a:pt x="0" y="81722"/>
                  <a:pt x="40299" y="0"/>
                  <a:pt x="90010" y="0"/>
                </a:cubicBezTo>
                <a:cubicBezTo>
                  <a:pt x="139721" y="0"/>
                  <a:pt x="180020" y="72699"/>
                  <a:pt x="180020" y="112468"/>
                </a:cubicBezTo>
                <a:cubicBezTo>
                  <a:pt x="180020" y="152237"/>
                  <a:pt x="139721" y="184476"/>
                  <a:pt x="90010" y="184476"/>
                </a:cubicBezTo>
                <a:cubicBezTo>
                  <a:pt x="40299" y="184476"/>
                  <a:pt x="0" y="143214"/>
                  <a:pt x="0" y="11246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87450" y="1628775"/>
            <a:ext cx="387350" cy="215900"/>
          </a:xfrm>
          <a:custGeom>
            <a:avLst/>
            <a:gdLst>
              <a:gd name="connsiteX0" fmla="*/ 0 w 386401"/>
              <a:gd name="connsiteY0" fmla="*/ 0 h 216024"/>
              <a:gd name="connsiteX1" fmla="*/ 386401 w 386401"/>
              <a:gd name="connsiteY1" fmla="*/ 0 h 216024"/>
              <a:gd name="connsiteX2" fmla="*/ 386401 w 386401"/>
              <a:gd name="connsiteY2" fmla="*/ 216024 h 216024"/>
              <a:gd name="connsiteX3" fmla="*/ 0 w 386401"/>
              <a:gd name="connsiteY3" fmla="*/ 216024 h 216024"/>
              <a:gd name="connsiteX4" fmla="*/ 0 w 386401"/>
              <a:gd name="connsiteY4" fmla="*/ 0 h 216024"/>
              <a:gd name="connsiteX0" fmla="*/ 0 w 386401"/>
              <a:gd name="connsiteY0" fmla="*/ 3 h 216027"/>
              <a:gd name="connsiteX1" fmla="*/ 188022 w 386401"/>
              <a:gd name="connsiteY1" fmla="*/ 110991 h 216027"/>
              <a:gd name="connsiteX2" fmla="*/ 386401 w 386401"/>
              <a:gd name="connsiteY2" fmla="*/ 3 h 216027"/>
              <a:gd name="connsiteX3" fmla="*/ 386401 w 386401"/>
              <a:gd name="connsiteY3" fmla="*/ 216027 h 216027"/>
              <a:gd name="connsiteX4" fmla="*/ 0 w 386401"/>
              <a:gd name="connsiteY4" fmla="*/ 216027 h 216027"/>
              <a:gd name="connsiteX5" fmla="*/ 0 w 386401"/>
              <a:gd name="connsiteY5" fmla="*/ 3 h 21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401" h="216027">
                <a:moveTo>
                  <a:pt x="0" y="3"/>
                </a:moveTo>
                <a:cubicBezTo>
                  <a:pt x="59977" y="-764"/>
                  <a:pt x="128045" y="111758"/>
                  <a:pt x="188022" y="110991"/>
                </a:cubicBezTo>
                <a:lnTo>
                  <a:pt x="386401" y="3"/>
                </a:lnTo>
                <a:lnTo>
                  <a:pt x="386401" y="216027"/>
                </a:lnTo>
                <a:lnTo>
                  <a:pt x="0" y="216027"/>
                </a:lnTo>
                <a:lnTo>
                  <a:pt x="0" y="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692275" y="1989138"/>
            <a:ext cx="287338" cy="282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600325" y="2457450"/>
            <a:ext cx="231775" cy="239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83075" y="5300663"/>
            <a:ext cx="233363" cy="2397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27088" y="4149725"/>
            <a:ext cx="233362" cy="2397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987675" y="6021388"/>
            <a:ext cx="144463" cy="341312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3" name="Трапеция 12"/>
          <p:cNvSpPr/>
          <p:nvPr/>
        </p:nvSpPr>
        <p:spPr bwMode="auto">
          <a:xfrm>
            <a:off x="2427288" y="1092200"/>
            <a:ext cx="144462" cy="341313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Трапеция 13"/>
          <p:cNvSpPr/>
          <p:nvPr/>
        </p:nvSpPr>
        <p:spPr bwMode="auto">
          <a:xfrm>
            <a:off x="3163888" y="5807075"/>
            <a:ext cx="144462" cy="341313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" name="Трапеция 14"/>
          <p:cNvSpPr/>
          <p:nvPr/>
        </p:nvSpPr>
        <p:spPr bwMode="auto">
          <a:xfrm>
            <a:off x="2201863" y="1204913"/>
            <a:ext cx="144462" cy="341312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Трапеция 15"/>
          <p:cNvSpPr/>
          <p:nvPr/>
        </p:nvSpPr>
        <p:spPr bwMode="auto">
          <a:xfrm>
            <a:off x="2987675" y="1433513"/>
            <a:ext cx="144463" cy="341312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" name="Блок-схема: решение 6"/>
          <p:cNvSpPr/>
          <p:nvPr/>
        </p:nvSpPr>
        <p:spPr bwMode="auto">
          <a:xfrm>
            <a:off x="1979613" y="2697163"/>
            <a:ext cx="293687" cy="300037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charset="0"/>
            </a:endParaRPr>
          </a:p>
        </p:txBody>
      </p:sp>
      <p:cxnSp>
        <p:nvCxnSpPr>
          <p:cNvPr id="15377" name="Прямая соединительная линия 11"/>
          <p:cNvCxnSpPr>
            <a:cxnSpLocks noChangeShapeType="1"/>
            <a:stCxn id="7" idx="0"/>
            <a:endCxn id="7" idx="2"/>
          </p:cNvCxnSpPr>
          <p:nvPr/>
        </p:nvCxnSpPr>
        <p:spPr bwMode="auto">
          <a:xfrm>
            <a:off x="2127250" y="2697163"/>
            <a:ext cx="0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897188" y="-26988"/>
            <a:ext cx="334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solidFill>
                  <a:schemeClr val="tx2"/>
                </a:solidFill>
                <a:latin typeface="Bookman Old Style" pitchFamily="18" charset="0"/>
              </a:rPr>
              <a:t>НАСЕЛЕННЯ</a:t>
            </a: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687388"/>
            <a:ext cx="8713788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І тип відтворення;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Природний приріст – 0,9 (але цей показник поступово знижується);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Сальдо міграції – від'ємне еміграції до Німеччини, Франції, Великої Британії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Однонаціональна країна: 94% - італійці, 2,5 - сардинці, 1,4 - фріули;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Релігія – християнство (католицизм);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Середня густота населення – 191,3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Максимальна – 340-400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Мінімальна – гори – менше 35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Рівень урбанізації – 67%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Великі міста – Рим (2,8 млн.), Мілан (1,6 млн.), Неаполь (1,2 млн.), Турін (1,1 млн.);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Тривалість життя  - 76(м), 83(ж)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Мови - італійський, німецький, французький та ін.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800">
                <a:latin typeface="Bookman Old Style" pitchFamily="18" charset="0"/>
              </a:rPr>
              <a:t>Письменність  - 98%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80063" y="989013"/>
            <a:ext cx="3367087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0099"/>
                </a:solidFill>
                <a:latin typeface="Bookman Old Style" pitchFamily="18" charset="0"/>
              </a:rPr>
              <a:t>Населення </a:t>
            </a:r>
            <a:br>
              <a:rPr lang="uk-UA" sz="4000" b="1" dirty="0" smtClean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000099"/>
                </a:solidFill>
                <a:latin typeface="Bookman Old Style" pitchFamily="18" charset="0"/>
              </a:rPr>
              <a:t>країни</a:t>
            </a:r>
            <a:endParaRPr lang="uk-UA" sz="40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7410" name="Picture 4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33375"/>
            <a:ext cx="5549901" cy="26289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3284538"/>
            <a:ext cx="4191001" cy="29241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9563" y="3213100"/>
            <a:ext cx="4989512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00300" y="146050"/>
            <a:ext cx="42402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 smtClean="0">
                <a:solidFill>
                  <a:schemeClr val="accent6"/>
                </a:solidFill>
                <a:latin typeface="Bookman Old Style" pitchFamily="18" charset="0"/>
                <a:cs typeface="+mn-cs"/>
              </a:rPr>
              <a:t>МІСТА ІТАЛІЇ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04900" y="96043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Рим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581400" y="4114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Венеція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788988" y="41338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Палермо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4724400" y="4572000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Мілан</a:t>
            </a:r>
          </a:p>
        </p:txBody>
      </p:sp>
      <p:pic>
        <p:nvPicPr>
          <p:cNvPr id="18438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5438" y="41148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1363663"/>
            <a:ext cx="40386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516063"/>
            <a:ext cx="3886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530725"/>
            <a:ext cx="3409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Line 25"/>
          <p:cNvSpPr>
            <a:spLocks noChangeShapeType="1"/>
          </p:cNvSpPr>
          <p:nvPr/>
        </p:nvSpPr>
        <p:spPr bwMode="auto">
          <a:xfrm>
            <a:off x="5651500" y="4876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43" name="Line 28"/>
          <p:cNvSpPr>
            <a:spLocks noChangeShapeType="1"/>
          </p:cNvSpPr>
          <p:nvPr/>
        </p:nvSpPr>
        <p:spPr bwMode="auto">
          <a:xfrm flipV="1">
            <a:off x="4343400" y="3810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2971800" y="3810000"/>
            <a:ext cx="917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Мілан</a:t>
            </a:r>
          </a:p>
          <a:p>
            <a:endParaRPr lang="ru-RU" b="1"/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096000" y="3124200"/>
            <a:ext cx="115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Соренто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738" y="3717925"/>
            <a:ext cx="45720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6200"/>
            <a:ext cx="4251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492500"/>
            <a:ext cx="220186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2286000" y="4953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Піза</a:t>
            </a:r>
          </a:p>
        </p:txBody>
      </p:sp>
      <p:sp>
        <p:nvSpPr>
          <p:cNvPr id="19463" name="Line 17"/>
          <p:cNvSpPr>
            <a:spLocks noChangeShapeType="1"/>
          </p:cNvSpPr>
          <p:nvPr/>
        </p:nvSpPr>
        <p:spPr bwMode="auto">
          <a:xfrm flipH="1" flipV="1">
            <a:off x="3048000" y="3276600"/>
            <a:ext cx="3048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>
            <a:off x="6705600" y="3429000"/>
            <a:ext cx="3810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65" name="Text Box 20"/>
          <p:cNvSpPr txBox="1">
            <a:spLocks noChangeArrowheads="1"/>
          </p:cNvSpPr>
          <p:nvPr/>
        </p:nvSpPr>
        <p:spPr bwMode="auto">
          <a:xfrm>
            <a:off x="4724400" y="3276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Венеція</a:t>
            </a:r>
          </a:p>
        </p:txBody>
      </p:sp>
      <p:sp>
        <p:nvSpPr>
          <p:cNvPr id="19466" name="Line 21"/>
          <p:cNvSpPr>
            <a:spLocks noChangeShapeType="1"/>
          </p:cNvSpPr>
          <p:nvPr/>
        </p:nvSpPr>
        <p:spPr bwMode="auto">
          <a:xfrm flipV="1">
            <a:off x="5715000" y="2971800"/>
            <a:ext cx="5334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9467" name="Picture 30" descr="venice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3738" y="198438"/>
            <a:ext cx="4500562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57450" y="0"/>
            <a:ext cx="4422775" cy="7080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CCCC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uk-UA" sz="4000" b="1" dirty="0">
                <a:latin typeface="Bookman Old Style" pitchFamily="18" charset="0"/>
                <a:cs typeface="+mn-cs"/>
              </a:rPr>
              <a:t>Промисловість</a:t>
            </a:r>
            <a:endParaRPr lang="uk-UA" sz="4000" b="1" dirty="0" smtClean="0">
              <a:solidFill>
                <a:schemeClr val="accent6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042988" y="733425"/>
            <a:ext cx="799306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uk-UA" sz="1800" b="1">
                <a:latin typeface="Bookman Old Style" pitchFamily="18" charset="0"/>
              </a:rPr>
              <a:t>ПЕК – </a:t>
            </a:r>
            <a:r>
              <a:rPr lang="uk-UA" sz="1800">
                <a:latin typeface="Bookman Old Style" pitchFamily="18" charset="0"/>
              </a:rPr>
              <a:t>добування газу, нафтопереробка (Мілаццо, Генуя, Венеція); ТЕС – 78%, ГЕС – 20%, АЕС – 1,5 %, ГеоЕС – 0,5%.</a:t>
            </a:r>
          </a:p>
          <a:p>
            <a:pPr algn="just" eaLnBrk="0" hangingPunct="0"/>
            <a:r>
              <a:rPr lang="uk-UA" sz="1800" b="1">
                <a:latin typeface="Bookman Old Style" pitchFamily="18" charset="0"/>
              </a:rPr>
              <a:t>Металургія -</a:t>
            </a:r>
            <a:r>
              <a:rPr lang="uk-UA" sz="1800">
                <a:latin typeface="Bookman Old Style" pitchFamily="18" charset="0"/>
              </a:rPr>
              <a:t> чавун, сталь, труби (Таранто, Неаполь, Генуя, Мілан та ін.). Більшого розвитку набула кольорова металургія: найбільш розвинена алюмінієва промисловість (пн-сх., Сардинія, Мілан), цинк (Сардинія), Магній (Больцано), олово (Тоскана). </a:t>
            </a: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sz="1800">
              <a:latin typeface="Bookman Old Style" pitchFamily="18" charset="0"/>
            </a:endParaRPr>
          </a:p>
          <a:p>
            <a:pPr algn="just" eaLnBrk="0" hangingPunct="0"/>
            <a:endParaRPr lang="uk-UA" b="1">
              <a:latin typeface="Bookman Old Style" pitchFamily="18" charset="0"/>
            </a:endParaRPr>
          </a:p>
          <a:p>
            <a:pPr algn="just" eaLnBrk="0" hangingPunct="0"/>
            <a:endParaRPr lang="uk-UA" sz="800" b="1">
              <a:latin typeface="Bookman Old Style" pitchFamily="18" charset="0"/>
            </a:endParaRPr>
          </a:p>
          <a:p>
            <a:pPr algn="just" eaLnBrk="0" hangingPunct="0"/>
            <a:r>
              <a:rPr lang="uk-UA" b="1">
                <a:latin typeface="Bookman Old Style" pitchFamily="18" charset="0"/>
              </a:rPr>
              <a:t>Машинобудування – </a:t>
            </a:r>
            <a:r>
              <a:rPr lang="uk-UA">
                <a:latin typeface="Bookman Old Style" pitchFamily="18" charset="0"/>
              </a:rPr>
              <a:t>суднобудування (Трієст, Генуя, Палермо, Монфальконе), літакобудування (Турін, Неаполь), верстатобудування (Ломбардія, П'ємонт), трактори (Паданська рівнина), електротехніка (Мілан, холодильники, пральні машини), електротехніка (Мілан, Турин, Рим, Неаполь)</a:t>
            </a:r>
            <a:endParaRPr lang="ru-RU">
              <a:latin typeface="Bookman Old Style" pitchFamily="18" charset="0"/>
            </a:endParaRP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2492375"/>
            <a:ext cx="33750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2492375"/>
            <a:ext cx="33702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2147888" y="0"/>
            <a:ext cx="4848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>
                <a:latin typeface="Bookman Old Style" pitchFamily="18" charset="0"/>
              </a:rPr>
              <a:t>Промисловість</a:t>
            </a:r>
            <a:endParaRPr lang="uk-UA" sz="4400" b="1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042988" y="4316413"/>
            <a:ext cx="46085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uk-UA" b="1">
                <a:latin typeface="Bookman Old Style" pitchFamily="18" charset="0"/>
              </a:rPr>
              <a:t>Автомобілебудування</a:t>
            </a:r>
            <a:r>
              <a:rPr lang="uk-UA">
                <a:latin typeface="Bookman Old Style" pitchFamily="18" charset="0"/>
              </a:rPr>
              <a:t>.(1/4 оброблювальна промисловість, зайнято 2 млн. чол.) – «Феррарі» (Мілан), «Мазераті», «Ланча»; найбільша – «Фіат» (Турін), «Альфа-Ромео» (Неаполь).</a:t>
            </a:r>
          </a:p>
        </p:txBody>
      </p:sp>
      <p:pic>
        <p:nvPicPr>
          <p:cNvPr id="21507" name="Picture 16" descr="Обои для рабочего стола - Нажмите, чтобы установит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316413"/>
            <a:ext cx="30130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9" descr="fi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4413" y="3887788"/>
            <a:ext cx="1600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3" descr="83f302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8" y="1006475"/>
            <a:ext cx="39719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5" descr="686654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0788" y="1006475"/>
            <a:ext cx="37115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995</TotalTime>
  <Words>474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Times New Roman</vt:lpstr>
      <vt:lpstr>Arial</vt:lpstr>
      <vt:lpstr>Corbel</vt:lpstr>
      <vt:lpstr>Wingdings 2</vt:lpstr>
      <vt:lpstr>Verdana</vt:lpstr>
      <vt:lpstr>Calibri</vt:lpstr>
      <vt:lpstr>Gill Sans MT</vt:lpstr>
      <vt:lpstr>Bookman Old Style</vt:lpstr>
      <vt:lpstr>Wingdings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Населення  країни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USER</cp:lastModifiedBy>
  <cp:revision>79</cp:revision>
  <dcterms:created xsi:type="dcterms:W3CDTF">2006-03-15T14:29:35Z</dcterms:created>
  <dcterms:modified xsi:type="dcterms:W3CDTF">2014-02-27T04:58:22Z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000800320d000000000001023620</vt:lpwstr>
  </property>
</Properties>
</file>