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EE9"/>
    <a:srgbClr val="629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0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12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6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8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5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5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6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0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9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3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+mn-lt"/>
              </a:rPr>
              <a:t>+ та - глобалізації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на прикладі розвитку економіки господарства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4583" y="467567"/>
            <a:ext cx="11162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Глобалізація - п</a:t>
            </a:r>
            <a:r>
              <a:rPr lang="ru-RU" sz="2400" dirty="0" err="1" smtClean="0">
                <a:solidFill>
                  <a:schemeClr val="bg1"/>
                </a:solidFill>
              </a:rPr>
              <a:t>еретворення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певного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явища на </a:t>
            </a:r>
            <a:r>
              <a:rPr lang="ru-RU" sz="2400" dirty="0" err="1">
                <a:solidFill>
                  <a:schemeClr val="bg1"/>
                </a:solidFill>
              </a:rPr>
              <a:t>планетарне</a:t>
            </a:r>
            <a:r>
              <a:rPr lang="ru-RU" sz="2400" dirty="0">
                <a:solidFill>
                  <a:schemeClr val="bg1"/>
                </a:solidFill>
              </a:rPr>
              <a:t>, такого,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стосується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всієї</a:t>
            </a:r>
            <a:r>
              <a:rPr lang="ru-RU" sz="2400" dirty="0">
                <a:solidFill>
                  <a:schemeClr val="bg1"/>
                </a:solidFill>
              </a:rPr>
              <a:t> Землі. </a:t>
            </a:r>
          </a:p>
        </p:txBody>
      </p:sp>
      <p:pic>
        <p:nvPicPr>
          <p:cNvPr id="1026" name="Picture 2" descr="Файл:Earth Eastern Hemisph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421" y="11430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2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868" y="303313"/>
            <a:ext cx="112975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chemeClr val="bg1"/>
                </a:solidFill>
              </a:rPr>
              <a:t>Основними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наслідками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глобалізації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smtClean="0">
                <a:solidFill>
                  <a:schemeClr val="bg1"/>
                </a:solidFill>
              </a:rPr>
              <a:t>є</a:t>
            </a:r>
            <a:r>
              <a:rPr lang="en-US" sz="4000" dirty="0" smtClean="0">
                <a:solidFill>
                  <a:schemeClr val="bg1"/>
                </a:solidFill>
              </a:rPr>
              <a:t>:</a:t>
            </a:r>
          </a:p>
          <a:p>
            <a:endParaRPr lang="en-US" sz="40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err="1" smtClean="0">
                <a:solidFill>
                  <a:schemeClr val="bg1"/>
                </a:solidFill>
              </a:rPr>
              <a:t>міжнародний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поділ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праці</a:t>
            </a:r>
            <a:r>
              <a:rPr lang="en-US" sz="36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err="1" smtClean="0">
                <a:solidFill>
                  <a:schemeClr val="bg1"/>
                </a:solidFill>
              </a:rPr>
              <a:t>міграція</a:t>
            </a:r>
            <a:r>
              <a:rPr lang="ru-RU" sz="3600" dirty="0">
                <a:solidFill>
                  <a:schemeClr val="bg1"/>
                </a:solidFill>
              </a:rPr>
              <a:t> в масштабах </a:t>
            </a:r>
            <a:r>
              <a:rPr lang="ru-RU" sz="3600" dirty="0" err="1">
                <a:solidFill>
                  <a:schemeClr val="bg1"/>
                </a:solidFill>
              </a:rPr>
              <a:t>усієї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планети</a:t>
            </a:r>
            <a:r>
              <a:rPr lang="ru-RU" sz="3600" dirty="0">
                <a:solidFill>
                  <a:schemeClr val="bg1"/>
                </a:solidFill>
              </a:rPr>
              <a:t> </a:t>
            </a:r>
            <a:r>
              <a:rPr lang="ru-RU" sz="3600" dirty="0" err="1" smtClean="0">
                <a:solidFill>
                  <a:schemeClr val="bg1"/>
                </a:solidFill>
              </a:rPr>
              <a:t>капіталу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людських</a:t>
            </a:r>
            <a:r>
              <a:rPr lang="ru-RU" sz="3600" dirty="0">
                <a:solidFill>
                  <a:schemeClr val="bg1"/>
                </a:solidFill>
              </a:rPr>
              <a:t> та </a:t>
            </a:r>
            <a:r>
              <a:rPr lang="ru-RU" sz="3600" dirty="0" err="1">
                <a:solidFill>
                  <a:schemeClr val="bg1"/>
                </a:solidFill>
              </a:rPr>
              <a:t>виробничих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ресурсів</a:t>
            </a:r>
            <a:r>
              <a:rPr lang="en-US" sz="36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err="1" smtClean="0">
                <a:solidFill>
                  <a:schemeClr val="bg1"/>
                </a:solidFill>
              </a:rPr>
              <a:t>стандартизація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законодавства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економічних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та </a:t>
            </a:r>
            <a:r>
              <a:rPr lang="ru-RU" sz="3600" dirty="0" err="1">
                <a:solidFill>
                  <a:schemeClr val="bg1"/>
                </a:solidFill>
              </a:rPr>
              <a:t>технічних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процесів</a:t>
            </a:r>
            <a:r>
              <a:rPr lang="en-US" sz="36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err="1" smtClean="0">
                <a:solidFill>
                  <a:schemeClr val="bg1"/>
                </a:solidFill>
              </a:rPr>
              <a:t>зближення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культур </a:t>
            </a:r>
            <a:r>
              <a:rPr lang="ru-RU" sz="3600" dirty="0" err="1">
                <a:solidFill>
                  <a:schemeClr val="bg1"/>
                </a:solidFill>
              </a:rPr>
              <a:t>різних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країн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  <a:p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9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913619" y="-14990"/>
            <a:ext cx="6303365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5913619" cy="6858000"/>
          </a:xfrm>
          <a:prstGeom prst="rect">
            <a:avLst/>
          </a:prstGeom>
          <a:solidFill>
            <a:srgbClr val="FF0000">
              <a:alpha val="7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-199869" y="164892"/>
            <a:ext cx="6505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Негативні наслідки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2111" y="1933730"/>
            <a:ext cx="53215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chemeClr val="bg1"/>
                </a:solidFill>
              </a:rPr>
              <a:t>Збільшення нерівності і деградації навколишнього середовища.</a:t>
            </a:r>
            <a:endParaRPr lang="uk-UA" sz="28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chemeClr val="bg1"/>
                </a:solidFill>
              </a:rPr>
              <a:t>Вплив глобалізації на культуру.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016" y="164892"/>
            <a:ext cx="6505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Позитивні наслідки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5862" y="1933728"/>
            <a:ext cx="53215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chemeClr val="bg1"/>
                </a:solidFill>
              </a:rPr>
              <a:t>Утворення міжнародного поділу праці.</a:t>
            </a:r>
            <a:endParaRPr lang="uk-UA" sz="28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chemeClr val="bg1"/>
                </a:solidFill>
              </a:rPr>
              <a:t>Перспектива </a:t>
            </a:r>
            <a:r>
              <a:rPr lang="ru-RU" sz="2800" dirty="0" err="1">
                <a:solidFill>
                  <a:schemeClr val="bg1"/>
                </a:solidFill>
              </a:rPr>
              <a:t>формування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цілісного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неподільного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світу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>
                <a:solidFill>
                  <a:schemeClr val="bg1"/>
                </a:solidFill>
              </a:rPr>
              <a:t>процесі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глобальної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економічної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uk-UA" sz="2800" noProof="1" smtClean="0">
                <a:solidFill>
                  <a:schemeClr val="bg1"/>
                </a:solidFill>
              </a:rPr>
              <a:t>інтеграції.</a:t>
            </a:r>
            <a:endParaRPr lang="uk-UA" sz="2800" noProof="1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75940" y="4691921"/>
            <a:ext cx="7075357" cy="2158584"/>
          </a:xfrm>
          <a:prstGeom prst="rect">
            <a:avLst/>
          </a:prstGeom>
          <a:solidFill>
            <a:schemeClr val="bg1">
              <a:lumMod val="85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690733" y="5478825"/>
            <a:ext cx="6445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3175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Вільний потік робочої сили по світу.</a:t>
            </a:r>
            <a:endParaRPr lang="ru-RU" sz="3200" dirty="0">
              <a:ln w="3175">
                <a:noFill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2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882" y="3212680"/>
            <a:ext cx="11857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Прискорення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темпів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глобалізації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призвело</a:t>
            </a:r>
            <a:r>
              <a:rPr lang="ru-RU" sz="2400" dirty="0">
                <a:solidFill>
                  <a:schemeClr val="bg1"/>
                </a:solidFill>
              </a:rPr>
              <a:t> до </a:t>
            </a:r>
            <a:r>
              <a:rPr lang="ru-RU" sz="2400" dirty="0" err="1">
                <a:solidFill>
                  <a:schemeClr val="bg1"/>
                </a:solidFill>
              </a:rPr>
              <a:t>виникнення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світі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опозиційного</a:t>
            </a:r>
            <a:r>
              <a:rPr lang="ru-RU" sz="2400" dirty="0">
                <a:solidFill>
                  <a:schemeClr val="bg1"/>
                </a:solidFill>
              </a:rPr>
              <a:t> до </a:t>
            </a:r>
            <a:r>
              <a:rPr lang="ru-RU" sz="2400" dirty="0" err="1">
                <a:solidFill>
                  <a:schemeClr val="bg1"/>
                </a:solidFill>
              </a:rPr>
              <a:t>неї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політичного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руху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антиглобалізму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Антиглобалісти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звинувачують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глобалізацію</a:t>
            </a:r>
            <a:r>
              <a:rPr lang="ru-RU" sz="2400" dirty="0">
                <a:solidFill>
                  <a:schemeClr val="bg1"/>
                </a:solidFill>
              </a:rPr>
              <a:t> в тому,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вона </a:t>
            </a:r>
            <a:r>
              <a:rPr lang="ru-RU" sz="2400" dirty="0" err="1">
                <a:solidFill>
                  <a:schemeClr val="bg1"/>
                </a:solidFill>
              </a:rPr>
              <a:t>збільшила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нерівність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деградацію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навколишнього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середовища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Невдоволення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глобалізацією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характерне</a:t>
            </a:r>
            <a:r>
              <a:rPr lang="ru-RU" sz="2400" dirty="0">
                <a:solidFill>
                  <a:schemeClr val="bg1"/>
                </a:solidFill>
              </a:rPr>
              <a:t> як у </a:t>
            </a:r>
            <a:r>
              <a:rPr lang="ru-RU" sz="2400" dirty="0" err="1">
                <a:solidFill>
                  <a:schemeClr val="bg1"/>
                </a:solidFill>
              </a:rPr>
              <a:t>країнах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розвиваються</a:t>
            </a:r>
            <a:r>
              <a:rPr lang="ru-RU" sz="2400" dirty="0">
                <a:solidFill>
                  <a:schemeClr val="bg1"/>
                </a:solidFill>
              </a:rPr>
              <a:t>, так і в </a:t>
            </a:r>
            <a:r>
              <a:rPr lang="ru-RU" sz="2400" dirty="0" err="1">
                <a:solidFill>
                  <a:schemeClr val="bg1"/>
                </a:solidFill>
              </a:rPr>
              <a:t>країнах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розвинутою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економікою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Перенесення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виробництва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розвинутих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країн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країни</a:t>
            </a:r>
            <a:r>
              <a:rPr lang="ru-RU" sz="2400" dirty="0">
                <a:solidFill>
                  <a:schemeClr val="bg1"/>
                </a:solidFill>
              </a:rPr>
              <a:t> з </a:t>
            </a:r>
            <a:r>
              <a:rPr lang="ru-RU" sz="2400" dirty="0" err="1">
                <a:solidFill>
                  <a:schemeClr val="bg1"/>
                </a:solidFill>
              </a:rPr>
              <a:t>дешевшою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робочою</a:t>
            </a:r>
            <a:r>
              <a:rPr lang="ru-RU" sz="2400" dirty="0">
                <a:solidFill>
                  <a:schemeClr val="bg1"/>
                </a:solidFill>
              </a:rPr>
              <a:t> силою приводить до </a:t>
            </a:r>
            <a:r>
              <a:rPr lang="ru-RU" sz="2400" dirty="0" err="1">
                <a:solidFill>
                  <a:schemeClr val="bg1"/>
                </a:solidFill>
              </a:rPr>
              <a:t>ліквідації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робочих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місць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першому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світі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Наприклад</a:t>
            </a:r>
            <a:r>
              <a:rPr lang="ru-RU" sz="2400" dirty="0">
                <a:solidFill>
                  <a:schemeClr val="bg1"/>
                </a:solidFill>
              </a:rPr>
              <a:t>, на </a:t>
            </a:r>
            <a:r>
              <a:rPr lang="ru-RU" sz="2400" dirty="0" err="1">
                <a:solidFill>
                  <a:schemeClr val="bg1"/>
                </a:solidFill>
              </a:rPr>
              <a:t>Середньому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Заході</a:t>
            </a:r>
            <a:r>
              <a:rPr lang="ru-RU" sz="2400" dirty="0">
                <a:solidFill>
                  <a:schemeClr val="bg1"/>
                </a:solidFill>
              </a:rPr>
              <a:t> США </a:t>
            </a:r>
            <a:r>
              <a:rPr lang="ru-RU" sz="2400" dirty="0" err="1">
                <a:solidFill>
                  <a:schemeClr val="bg1"/>
                </a:solidFill>
              </a:rPr>
              <a:t>глобалізація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виробництв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спричинила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зниження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конкурентоспроможності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місцевих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підприємств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промисловості</a:t>
            </a:r>
            <a:r>
              <a:rPr lang="ru-RU" sz="2400" dirty="0">
                <a:solidFill>
                  <a:schemeClr val="bg1"/>
                </a:solidFill>
              </a:rPr>
              <a:t> та </a:t>
            </a:r>
            <a:r>
              <a:rPr lang="ru-RU" sz="2400" dirty="0" err="1">
                <a:solidFill>
                  <a:schemeClr val="bg1"/>
                </a:solidFill>
              </a:rPr>
              <a:t>сільського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господарства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знижуючи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якість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життя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працівників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050" name="Picture 2" descr="https://31.media.tumblr.com/3abb2379c6123c5b9c9d1c8712f34c33/tumblr_inline_n2lqpiIiTJ1r59fy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00" b="99500" l="0" r="98250">
                        <a14:foregroundMark x1="28250" y1="21250" x2="28250" y2="21250"/>
                        <a14:foregroundMark x1="44000" y1="25250" x2="44000" y2="25250"/>
                        <a14:foregroundMark x1="23000" y1="21250" x2="16500" y2="64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009" y="-25483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7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Дехто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також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вбачає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зростаючу</a:t>
            </a:r>
            <a:r>
              <a:rPr lang="ru-RU" sz="2800" dirty="0">
                <a:solidFill>
                  <a:schemeClr val="bg1"/>
                </a:solidFill>
              </a:rPr>
              <a:t> проблему у </a:t>
            </a:r>
            <a:r>
              <a:rPr lang="ru-RU" sz="2800" dirty="0" err="1">
                <a:solidFill>
                  <a:schemeClr val="bg1"/>
                </a:solidFill>
              </a:rPr>
              <a:t>впливі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глобалізації</a:t>
            </a:r>
            <a:r>
              <a:rPr lang="ru-RU" sz="2800" dirty="0">
                <a:solidFill>
                  <a:schemeClr val="bg1"/>
                </a:solidFill>
              </a:rPr>
              <a:t> на культуру. </a:t>
            </a:r>
            <a:r>
              <a:rPr lang="ru-RU" sz="2800" dirty="0" err="1">
                <a:solidFill>
                  <a:schemeClr val="bg1"/>
                </a:solidFill>
              </a:rPr>
              <a:t>Паралельно</a:t>
            </a:r>
            <a:r>
              <a:rPr lang="ru-RU" sz="2800" dirty="0">
                <a:solidFill>
                  <a:schemeClr val="bg1"/>
                </a:solidFill>
              </a:rPr>
              <a:t> з </a:t>
            </a:r>
            <a:r>
              <a:rPr lang="ru-RU" sz="2800" dirty="0" err="1">
                <a:solidFill>
                  <a:schemeClr val="bg1"/>
                </a:solidFill>
              </a:rPr>
              <a:t>глобалізацією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економік</a:t>
            </a:r>
            <a:r>
              <a:rPr lang="ru-RU" sz="2800" dirty="0">
                <a:solidFill>
                  <a:schemeClr val="bg1"/>
                </a:solidFill>
              </a:rPr>
              <a:t> та </a:t>
            </a:r>
            <a:r>
              <a:rPr lang="ru-RU" sz="2800" dirty="0" err="1">
                <a:solidFill>
                  <a:schemeClr val="bg1"/>
                </a:solidFill>
              </a:rPr>
              <a:t>торгівлі</a:t>
            </a:r>
            <a:r>
              <a:rPr lang="ru-RU" sz="2800" dirty="0">
                <a:solidFill>
                  <a:schemeClr val="bg1"/>
                </a:solidFill>
              </a:rPr>
              <a:t>, культура </a:t>
            </a:r>
            <a:r>
              <a:rPr lang="ru-RU" sz="2800" dirty="0" err="1">
                <a:solidFill>
                  <a:schemeClr val="bg1"/>
                </a:solidFill>
              </a:rPr>
              <a:t>імпортується</a:t>
            </a:r>
            <a:r>
              <a:rPr lang="ru-RU" sz="2800" dirty="0">
                <a:solidFill>
                  <a:schemeClr val="bg1"/>
                </a:solidFill>
              </a:rPr>
              <a:t> та </a:t>
            </a:r>
            <a:r>
              <a:rPr lang="ru-RU" sz="2800" dirty="0" err="1">
                <a:solidFill>
                  <a:schemeClr val="bg1"/>
                </a:solidFill>
              </a:rPr>
              <a:t>експортується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також</a:t>
            </a:r>
            <a:r>
              <a:rPr lang="ru-RU" sz="2800" dirty="0">
                <a:solidFill>
                  <a:schemeClr val="bg1"/>
                </a:solidFill>
              </a:rPr>
              <a:t>. Проблема в тому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міцніші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більші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країни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такі</a:t>
            </a:r>
            <a:r>
              <a:rPr lang="ru-RU" sz="2800" dirty="0">
                <a:solidFill>
                  <a:schemeClr val="bg1"/>
                </a:solidFill>
              </a:rPr>
              <a:t> як США, </a:t>
            </a:r>
            <a:r>
              <a:rPr lang="ru-RU" sz="2800" dirty="0" err="1">
                <a:solidFill>
                  <a:schemeClr val="bg1"/>
                </a:solidFill>
              </a:rPr>
              <a:t>можуть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заполонити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культури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інших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менших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країн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призводячи</a:t>
            </a:r>
            <a:r>
              <a:rPr lang="ru-RU" sz="2800" dirty="0">
                <a:solidFill>
                  <a:schemeClr val="bg1"/>
                </a:solidFill>
              </a:rPr>
              <a:t> до того,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їхні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традиції</a:t>
            </a:r>
            <a:r>
              <a:rPr lang="ru-RU" sz="2800" dirty="0">
                <a:solidFill>
                  <a:schemeClr val="bg1"/>
                </a:solidFill>
              </a:rPr>
              <a:t> та </a:t>
            </a:r>
            <a:r>
              <a:rPr lang="ru-RU" sz="2800" dirty="0" err="1">
                <a:solidFill>
                  <a:schemeClr val="bg1"/>
                </a:solidFill>
              </a:rPr>
              <a:t>цінності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зникнуть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Цей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процес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також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інколи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відносять</a:t>
            </a:r>
            <a:r>
              <a:rPr lang="ru-RU" sz="2800" dirty="0">
                <a:solidFill>
                  <a:schemeClr val="bg1"/>
                </a:solidFill>
              </a:rPr>
              <a:t> до </a:t>
            </a:r>
            <a:r>
              <a:rPr lang="ru-RU" sz="2800" dirty="0" err="1">
                <a:solidFill>
                  <a:schemeClr val="bg1"/>
                </a:solidFill>
              </a:rPr>
              <a:t>американізації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або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Макдональдизації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74" name="Picture 2" descr="http://expert.ru/data/public/373655/373660/expert_804_11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79"/>
          <a:stretch/>
        </p:blipFill>
        <p:spPr bwMode="auto">
          <a:xfrm>
            <a:off x="3767866" y="2990798"/>
            <a:ext cx="4656268" cy="357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282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36946"/>
            <a:ext cx="118522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Глобалізація</a:t>
            </a:r>
            <a:r>
              <a:rPr lang="ru-RU" sz="2800" dirty="0"/>
              <a:t>, </a:t>
            </a:r>
            <a:r>
              <a:rPr lang="ru-RU" sz="2800" dirty="0" err="1"/>
              <a:t>зумовлена</a:t>
            </a:r>
            <a:r>
              <a:rPr lang="ru-RU" sz="2800" dirty="0"/>
              <a:t> </a:t>
            </a:r>
            <a:r>
              <a:rPr lang="ru-RU" sz="2800" dirty="0" err="1"/>
              <a:t>доцентровими</a:t>
            </a:r>
            <a:r>
              <a:rPr lang="ru-RU" sz="2800" dirty="0"/>
              <a:t> </a:t>
            </a:r>
            <a:r>
              <a:rPr lang="ru-RU" sz="2800" dirty="0" err="1"/>
              <a:t>тенденціями</a:t>
            </a:r>
            <a:r>
              <a:rPr lang="ru-RU" sz="2800" dirty="0"/>
              <a:t> </a:t>
            </a:r>
            <a:r>
              <a:rPr lang="ru-RU" sz="2800" dirty="0" err="1"/>
              <a:t>світових</a:t>
            </a:r>
            <a:r>
              <a:rPr lang="ru-RU" sz="2800" dirty="0"/>
              <a:t> </a:t>
            </a:r>
            <a:r>
              <a:rPr lang="ru-RU" sz="2800" dirty="0" err="1"/>
              <a:t>інтеграційних</a:t>
            </a:r>
            <a:r>
              <a:rPr lang="ru-RU" sz="2800" dirty="0"/>
              <a:t> </a:t>
            </a:r>
            <a:r>
              <a:rPr lang="ru-RU" sz="2800" dirty="0" err="1"/>
              <a:t>процесів</a:t>
            </a:r>
            <a:r>
              <a:rPr lang="ru-RU" sz="2800" dirty="0"/>
              <a:t>, покликана </a:t>
            </a:r>
            <a:r>
              <a:rPr lang="ru-RU" sz="2800" dirty="0" err="1"/>
              <a:t>консолідувати</a:t>
            </a:r>
            <a:r>
              <a:rPr lang="ru-RU" sz="2800" dirty="0"/>
              <a:t> </a:t>
            </a:r>
            <a:r>
              <a:rPr lang="ru-RU" sz="2800" dirty="0" err="1"/>
              <a:t>планетарне</a:t>
            </a:r>
            <a:r>
              <a:rPr lang="ru-RU" sz="2800" dirty="0"/>
              <a:t> </a:t>
            </a:r>
            <a:r>
              <a:rPr lang="ru-RU" sz="2800" dirty="0" err="1"/>
              <a:t>співтовариство</a:t>
            </a:r>
            <a:r>
              <a:rPr lang="ru-RU" sz="2800" dirty="0"/>
              <a:t> на </a:t>
            </a:r>
            <a:r>
              <a:rPr lang="ru-RU" sz="2800" dirty="0" err="1"/>
              <a:t>грунті</a:t>
            </a:r>
            <a:r>
              <a:rPr lang="ru-RU" sz="2800" dirty="0"/>
              <a:t> </a:t>
            </a:r>
            <a:r>
              <a:rPr lang="ru-RU" sz="2800" dirty="0" err="1"/>
              <a:t>єдиного</a:t>
            </a:r>
            <a:r>
              <a:rPr lang="ru-RU" sz="2800" dirty="0"/>
              <a:t> в глобальному </a:t>
            </a:r>
            <a:r>
              <a:rPr lang="ru-RU" sz="2800" dirty="0" err="1"/>
              <a:t>масштабі</a:t>
            </a:r>
            <a:r>
              <a:rPr lang="ru-RU" sz="2800" dirty="0"/>
              <a:t> </a:t>
            </a:r>
            <a:r>
              <a:rPr lang="ru-RU" sz="2800" dirty="0" err="1"/>
              <a:t>економічного</a:t>
            </a:r>
            <a:r>
              <a:rPr lang="ru-RU" sz="2800" dirty="0"/>
              <a:t> </a:t>
            </a:r>
            <a:r>
              <a:rPr lang="ru-RU" sz="2800" dirty="0" smtClean="0"/>
              <a:t>простору</a:t>
            </a:r>
            <a:r>
              <a:rPr lang="en-US" sz="2800" dirty="0" smtClean="0"/>
              <a:t>. </a:t>
            </a:r>
            <a:r>
              <a:rPr lang="ru-RU" sz="2800" dirty="0" err="1" smtClean="0"/>
              <a:t>Загальна</a:t>
            </a:r>
            <a:r>
              <a:rPr lang="ru-RU" sz="2800" dirty="0" smtClean="0"/>
              <a:t> </a:t>
            </a:r>
            <a:r>
              <a:rPr lang="ru-RU" sz="2800" dirty="0" err="1"/>
              <a:t>економічна</a:t>
            </a:r>
            <a:r>
              <a:rPr lang="ru-RU" sz="2800" dirty="0"/>
              <a:t> </a:t>
            </a:r>
            <a:r>
              <a:rPr lang="ru-RU" sz="2800" dirty="0" err="1"/>
              <a:t>інтеграція</a:t>
            </a:r>
            <a:r>
              <a:rPr lang="ru-RU" sz="2800" dirty="0"/>
              <a:t>, </a:t>
            </a:r>
            <a:r>
              <a:rPr lang="ru-RU" sz="2800" dirty="0" err="1"/>
              <a:t>усуваючи</a:t>
            </a:r>
            <a:r>
              <a:rPr lang="ru-RU" sz="2800" dirty="0"/>
              <a:t> </a:t>
            </a:r>
            <a:r>
              <a:rPr lang="ru-RU" sz="2800" dirty="0" err="1"/>
              <a:t>міжнаціональні</a:t>
            </a:r>
            <a:r>
              <a:rPr lang="ru-RU" sz="2800" dirty="0"/>
              <a:t> </a:t>
            </a:r>
            <a:r>
              <a:rPr lang="ru-RU" sz="2800" dirty="0" err="1"/>
              <a:t>бар'єри</a:t>
            </a:r>
            <a:r>
              <a:rPr lang="ru-RU" sz="2800" dirty="0"/>
              <a:t>, </a:t>
            </a:r>
            <a:r>
              <a:rPr lang="ru-RU" sz="2800" dirty="0" err="1"/>
              <a:t>руйнуючи</a:t>
            </a:r>
            <a:r>
              <a:rPr lang="ru-RU" sz="2800" dirty="0"/>
              <a:t> </a:t>
            </a:r>
            <a:r>
              <a:rPr lang="ru-RU" sz="2800" dirty="0" err="1"/>
              <a:t>міждержавні</a:t>
            </a:r>
            <a:r>
              <a:rPr lang="ru-RU" sz="2800" dirty="0"/>
              <a:t> </a:t>
            </a:r>
            <a:r>
              <a:rPr lang="ru-RU" sz="2800" dirty="0" err="1"/>
              <a:t>кордони</a:t>
            </a:r>
            <a:r>
              <a:rPr lang="ru-RU" sz="2800" dirty="0"/>
              <a:t>, </a:t>
            </a:r>
            <a:r>
              <a:rPr lang="ru-RU" sz="2800" dirty="0" err="1"/>
              <a:t>розчиняючи</a:t>
            </a:r>
            <a:r>
              <a:rPr lang="ru-RU" sz="2800" dirty="0"/>
              <a:t> </a:t>
            </a:r>
            <a:r>
              <a:rPr lang="ru-RU" sz="2800" dirty="0" err="1"/>
              <a:t>власне</a:t>
            </a:r>
            <a:r>
              <a:rPr lang="ru-RU" sz="2800" dirty="0"/>
              <a:t> </a:t>
            </a:r>
            <a:r>
              <a:rPr lang="ru-RU" sz="2800" dirty="0" err="1"/>
              <a:t>самі</a:t>
            </a:r>
            <a:r>
              <a:rPr lang="ru-RU" sz="2800" dirty="0"/>
              <a:t> </a:t>
            </a:r>
            <a:r>
              <a:rPr lang="ru-RU" sz="2800" dirty="0" err="1"/>
              <a:t>національно-державні</a:t>
            </a:r>
            <a:r>
              <a:rPr lang="ru-RU" sz="2800" dirty="0"/>
              <a:t> </a:t>
            </a:r>
            <a:r>
              <a:rPr lang="ru-RU" sz="2800" dirty="0" err="1"/>
              <a:t>утворення</a:t>
            </a:r>
            <a:r>
              <a:rPr lang="ru-RU" sz="2800" dirty="0"/>
              <a:t>, </a:t>
            </a:r>
            <a:r>
              <a:rPr lang="ru-RU" sz="2800" dirty="0" err="1"/>
              <a:t>об'єктивно</a:t>
            </a:r>
            <a:r>
              <a:rPr lang="ru-RU" sz="2800" dirty="0"/>
              <a:t> покликана </a:t>
            </a:r>
            <a:r>
              <a:rPr lang="ru-RU" sz="2800" dirty="0" err="1"/>
              <a:t>трансформувати</a:t>
            </a:r>
            <a:r>
              <a:rPr lang="ru-RU" sz="2800" dirty="0"/>
              <a:t>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утворення</a:t>
            </a:r>
            <a:r>
              <a:rPr lang="ru-RU" sz="2800" dirty="0"/>
              <a:t> в </a:t>
            </a:r>
            <a:r>
              <a:rPr lang="ru-RU" sz="2800" dirty="0" err="1"/>
              <a:t>єдину</a:t>
            </a:r>
            <a:r>
              <a:rPr lang="ru-RU" sz="2800" dirty="0"/>
              <a:t>, </a:t>
            </a:r>
            <a:r>
              <a:rPr lang="ru-RU" sz="2800" dirty="0" err="1"/>
              <a:t>цілісну</a:t>
            </a:r>
            <a:r>
              <a:rPr lang="ru-RU" sz="2800" dirty="0"/>
              <a:t>, </a:t>
            </a:r>
            <a:r>
              <a:rPr lang="ru-RU" sz="2800" dirty="0" err="1"/>
              <a:t>неподільну</a:t>
            </a:r>
            <a:r>
              <a:rPr lang="ru-RU" sz="2800" dirty="0"/>
              <a:t> </a:t>
            </a:r>
            <a:r>
              <a:rPr lang="ru-RU" sz="2800" dirty="0" err="1"/>
              <a:t>міжнаціональну</a:t>
            </a:r>
            <a:r>
              <a:rPr lang="ru-RU" sz="2800" dirty="0"/>
              <a:t> </a:t>
            </a:r>
            <a:r>
              <a:rPr lang="ru-RU" sz="2800" dirty="0" err="1"/>
              <a:t>спільність</a:t>
            </a:r>
            <a:r>
              <a:rPr lang="ru-RU" sz="2800" dirty="0"/>
              <a:t> — </a:t>
            </a:r>
            <a:r>
              <a:rPr lang="ru-RU" sz="2800" dirty="0" err="1"/>
              <a:t>глобальний</a:t>
            </a:r>
            <a:r>
              <a:rPr lang="ru-RU" sz="2800" dirty="0"/>
              <a:t> </a:t>
            </a:r>
            <a:r>
              <a:rPr lang="ru-RU" sz="2800" dirty="0" err="1"/>
              <a:t>соціомоноліт</a:t>
            </a:r>
            <a:r>
              <a:rPr lang="ru-RU" sz="2800" dirty="0"/>
              <a:t> — з </a:t>
            </a:r>
            <a:r>
              <a:rPr lang="ru-RU" sz="2800" dirty="0" err="1"/>
              <a:t>єдиним</a:t>
            </a:r>
            <a:r>
              <a:rPr lang="ru-RU" sz="2800" dirty="0"/>
              <a:t> </a:t>
            </a:r>
            <a:r>
              <a:rPr lang="ru-RU" sz="2800" dirty="0" err="1"/>
              <a:t>наднаціональним</a:t>
            </a:r>
            <a:r>
              <a:rPr lang="ru-RU" sz="2800" dirty="0"/>
              <a:t> центром </a:t>
            </a:r>
            <a:r>
              <a:rPr lang="ru-RU" sz="2800" dirty="0" err="1"/>
              <a:t>координації</a:t>
            </a:r>
            <a:r>
              <a:rPr lang="ru-RU" sz="2800" dirty="0"/>
              <a:t>, </a:t>
            </a:r>
            <a:r>
              <a:rPr lang="ru-RU" sz="2800" dirty="0" err="1"/>
              <a:t>управління</a:t>
            </a:r>
            <a:r>
              <a:rPr lang="ru-RU" sz="2800" dirty="0"/>
              <a:t>, </a:t>
            </a:r>
            <a:r>
              <a:rPr lang="ru-RU" sz="2800" dirty="0" smtClean="0"/>
              <a:t>контролю.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34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385810" cy="6587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Перспектива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цілісного</a:t>
            </a:r>
            <a:r>
              <a:rPr lang="ru-RU" sz="2400" dirty="0"/>
              <a:t>, </a:t>
            </a:r>
            <a:r>
              <a:rPr lang="ru-RU" sz="2400" dirty="0" err="1"/>
              <a:t>неподільного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глобальної</a:t>
            </a:r>
            <a:r>
              <a:rPr lang="ru-RU" sz="2400" dirty="0"/>
              <a:t> </a:t>
            </a:r>
            <a:r>
              <a:rPr lang="ru-RU" sz="2400" dirty="0" err="1"/>
              <a:t>економічної</a:t>
            </a:r>
            <a:r>
              <a:rPr lang="ru-RU" sz="2400" dirty="0"/>
              <a:t> </a:t>
            </a:r>
            <a:r>
              <a:rPr lang="ru-RU" sz="2400" dirty="0" err="1"/>
              <a:t>інтеграції</a:t>
            </a:r>
            <a:r>
              <a:rPr lang="ru-RU" sz="2400" dirty="0"/>
              <a:t> — </a:t>
            </a:r>
            <a:r>
              <a:rPr lang="ru-RU" sz="2400" dirty="0" err="1"/>
              <a:t>об'єктивна</a:t>
            </a:r>
            <a:r>
              <a:rPr lang="ru-RU" sz="2400" dirty="0"/>
              <a:t> </a:t>
            </a:r>
            <a:r>
              <a:rPr lang="ru-RU" sz="2400" dirty="0" err="1"/>
              <a:t>неминучість</a:t>
            </a:r>
            <a:r>
              <a:rPr lang="ru-RU" sz="2400" dirty="0"/>
              <a:t>, </a:t>
            </a:r>
            <a:r>
              <a:rPr lang="ru-RU" sz="2400" dirty="0" err="1"/>
              <a:t>зумовлена</a:t>
            </a:r>
            <a:r>
              <a:rPr lang="ru-RU" sz="2400" dirty="0"/>
              <a:t> природною </a:t>
            </a:r>
            <a:r>
              <a:rPr lang="ru-RU" sz="2400" dirty="0" err="1"/>
              <a:t>ходою</a:t>
            </a:r>
            <a:r>
              <a:rPr lang="ru-RU" sz="2400" dirty="0"/>
              <a:t> </a:t>
            </a:r>
            <a:r>
              <a:rPr lang="ru-RU" sz="2400" dirty="0" err="1"/>
              <a:t>суспільної</a:t>
            </a:r>
            <a:r>
              <a:rPr lang="ru-RU" sz="2400" dirty="0"/>
              <a:t> </a:t>
            </a:r>
            <a:r>
              <a:rPr lang="ru-RU" sz="2400" dirty="0" err="1"/>
              <a:t>еволюції</a:t>
            </a:r>
            <a:r>
              <a:rPr lang="ru-RU" sz="2400" dirty="0"/>
              <a:t>. </a:t>
            </a:r>
            <a:r>
              <a:rPr lang="ru-RU" sz="2400" dirty="0" err="1"/>
              <a:t>Отже</a:t>
            </a:r>
            <a:r>
              <a:rPr lang="ru-RU" sz="2400" dirty="0"/>
              <a:t>, — вона </a:t>
            </a:r>
            <a:r>
              <a:rPr lang="ru-RU" sz="2400" dirty="0" err="1"/>
              <a:t>виправдана</a:t>
            </a:r>
            <a:r>
              <a:rPr lang="ru-RU" sz="2400" dirty="0"/>
              <a:t>. </a:t>
            </a:r>
            <a:r>
              <a:rPr lang="ru-RU" sz="2400" dirty="0" err="1"/>
              <a:t>Насамперед</a:t>
            </a:r>
            <a:r>
              <a:rPr lang="ru-RU" sz="2400" dirty="0"/>
              <a:t> тому, </a:t>
            </a:r>
            <a:r>
              <a:rPr lang="ru-RU" sz="2400" dirty="0" err="1"/>
              <a:t>що</a:t>
            </a:r>
            <a:r>
              <a:rPr lang="ru-RU" sz="2400" dirty="0"/>
              <a:t> в </a:t>
            </a:r>
            <a:r>
              <a:rPr lang="ru-RU" sz="2400" dirty="0" err="1"/>
              <a:t>міру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соціально-економічного</a:t>
            </a:r>
            <a:r>
              <a:rPr lang="ru-RU" sz="2400" dirty="0"/>
              <a:t> в глобальному </a:t>
            </a:r>
            <a:r>
              <a:rPr lang="ru-RU" sz="2400" dirty="0" err="1"/>
              <a:t>вимірі</a:t>
            </a:r>
            <a:r>
              <a:rPr lang="ru-RU" sz="2400" dirty="0"/>
              <a:t> </a:t>
            </a:r>
            <a:r>
              <a:rPr lang="ru-RU" sz="2400" dirty="0" err="1"/>
              <a:t>моноліту</a:t>
            </a:r>
            <a:r>
              <a:rPr lang="ru-RU" sz="2400" dirty="0"/>
              <a:t> </a:t>
            </a:r>
            <a:r>
              <a:rPr lang="ru-RU" sz="2400" dirty="0" err="1"/>
              <a:t>зникнуть</a:t>
            </a:r>
            <a:r>
              <a:rPr lang="ru-RU" sz="2400" dirty="0"/>
              <a:t> будь-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підстави</a:t>
            </a:r>
            <a:r>
              <a:rPr lang="ru-RU" sz="2400" dirty="0"/>
              <a:t> для </a:t>
            </a:r>
            <a:r>
              <a:rPr lang="ru-RU" sz="2400" dirty="0" err="1"/>
              <a:t>міжнаціонального</a:t>
            </a:r>
            <a:r>
              <a:rPr lang="ru-RU" sz="2400" dirty="0"/>
              <a:t> </a:t>
            </a:r>
            <a:r>
              <a:rPr lang="ru-RU" sz="2400" dirty="0" err="1"/>
              <a:t>суперництва</a:t>
            </a:r>
            <a:r>
              <a:rPr lang="ru-RU" sz="2400" dirty="0"/>
              <a:t>, </a:t>
            </a:r>
            <a:r>
              <a:rPr lang="ru-RU" sz="2400" dirty="0" err="1"/>
              <a:t>ворожнечі</a:t>
            </a:r>
            <a:r>
              <a:rPr lang="ru-RU" sz="2400" dirty="0"/>
              <a:t> і </a:t>
            </a:r>
            <a:r>
              <a:rPr lang="ru-RU" sz="2400" dirty="0" err="1"/>
              <a:t>конфліктів</a:t>
            </a:r>
            <a:r>
              <a:rPr lang="ru-RU" sz="2400" dirty="0"/>
              <a:t>. </a:t>
            </a:r>
            <a:r>
              <a:rPr lang="ru-RU" sz="2400" dirty="0" err="1"/>
              <a:t>Цілісний</a:t>
            </a:r>
            <a:r>
              <a:rPr lang="ru-RU" sz="2400" dirty="0"/>
              <a:t>, </a:t>
            </a:r>
            <a:r>
              <a:rPr lang="ru-RU" sz="2400" dirty="0" err="1"/>
              <a:t>неподільний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 на </a:t>
            </a:r>
            <a:r>
              <a:rPr lang="ru-RU" sz="2400" dirty="0" err="1"/>
              <a:t>грунті</a:t>
            </a:r>
            <a:r>
              <a:rPr lang="ru-RU" sz="2400" dirty="0"/>
              <a:t> </a:t>
            </a:r>
            <a:r>
              <a:rPr lang="ru-RU" sz="2400" dirty="0" err="1"/>
              <a:t>єдиного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простору </a:t>
            </a:r>
            <a:r>
              <a:rPr lang="ru-RU" sz="2400" dirty="0" err="1"/>
              <a:t>тим</a:t>
            </a:r>
            <a:r>
              <a:rPr lang="ru-RU" sz="2400" dirty="0"/>
              <a:t> хороший,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виключить</a:t>
            </a:r>
            <a:r>
              <a:rPr lang="ru-RU" sz="2400" dirty="0"/>
              <a:t> з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людського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зіткнення</a:t>
            </a:r>
            <a:r>
              <a:rPr lang="ru-RU" sz="2400" dirty="0"/>
              <a:t>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руйнівних</a:t>
            </a:r>
            <a:r>
              <a:rPr lang="ru-RU" sz="2400" dirty="0"/>
              <a:t> </a:t>
            </a:r>
            <a:r>
              <a:rPr lang="ru-RU" sz="2400" dirty="0" err="1"/>
              <a:t>війн</a:t>
            </a:r>
            <a:r>
              <a:rPr lang="ru-RU" sz="2400" dirty="0"/>
              <a:t>. </a:t>
            </a:r>
            <a:r>
              <a:rPr lang="ru-RU" sz="2400" dirty="0" err="1"/>
              <a:t>Відтак</a:t>
            </a:r>
            <a:r>
              <a:rPr lang="ru-RU" sz="2400" dirty="0"/>
              <a:t> </a:t>
            </a:r>
            <a:r>
              <a:rPr lang="ru-RU" sz="2400" dirty="0" err="1"/>
              <a:t>доцентрова</a:t>
            </a:r>
            <a:r>
              <a:rPr lang="ru-RU" sz="2400" dirty="0"/>
              <a:t> </a:t>
            </a:r>
            <a:r>
              <a:rPr lang="ru-RU" sz="2400" dirty="0" err="1"/>
              <a:t>тенденція</a:t>
            </a:r>
            <a:r>
              <a:rPr lang="ru-RU" sz="2400" dirty="0"/>
              <a:t> </a:t>
            </a:r>
            <a:r>
              <a:rPr lang="ru-RU" sz="2400" dirty="0" err="1"/>
              <a:t>глобалізаційних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</a:t>
            </a:r>
            <a:r>
              <a:rPr lang="ru-RU" sz="2400" dirty="0" err="1"/>
              <a:t>об'єктивно</a:t>
            </a:r>
            <a:r>
              <a:rPr lang="ru-RU" sz="2400" dirty="0"/>
              <a:t> покликана </a:t>
            </a:r>
            <a:r>
              <a:rPr lang="ru-RU" sz="2400" dirty="0" err="1"/>
              <a:t>забезпечити</a:t>
            </a:r>
            <a:r>
              <a:rPr lang="ru-RU" sz="2400" dirty="0"/>
              <a:t> </a:t>
            </a:r>
            <a:r>
              <a:rPr lang="ru-RU" sz="2400" dirty="0" err="1"/>
              <a:t>самовиживання</a:t>
            </a:r>
            <a:r>
              <a:rPr lang="ru-RU" sz="2400" dirty="0"/>
              <a:t> </a:t>
            </a:r>
            <a:r>
              <a:rPr lang="ru-RU" sz="2400" dirty="0" err="1"/>
              <a:t>людської</a:t>
            </a:r>
            <a:r>
              <a:rPr lang="ru-RU" sz="2400" dirty="0"/>
              <a:t> </a:t>
            </a:r>
            <a:r>
              <a:rPr lang="ru-RU" sz="2400" dirty="0" err="1"/>
              <a:t>цивілізації</a:t>
            </a:r>
            <a:r>
              <a:rPr lang="ru-RU" sz="2400" dirty="0"/>
              <a:t> і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прогрес</a:t>
            </a:r>
            <a:r>
              <a:rPr lang="ru-RU" sz="2400" dirty="0"/>
              <a:t>.</a:t>
            </a:r>
          </a:p>
        </p:txBody>
      </p:sp>
      <p:pic>
        <p:nvPicPr>
          <p:cNvPr id="4098" name="Picture 2" descr="http://www.psj.ru/upload/iblock/cfd/sy19716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" b="99333" l="0" r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542" y="494676"/>
            <a:ext cx="5171607" cy="517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3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302</Words>
  <Application>Microsoft Office PowerPoint</Application>
  <PresentationFormat>Широкоэкранный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+ та - глобалізації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 та - глобалізації</dc:title>
  <dc:creator>Krukovsky Yarik</dc:creator>
  <cp:lastModifiedBy>Krukovsky Yarik</cp:lastModifiedBy>
  <cp:revision>7</cp:revision>
  <dcterms:created xsi:type="dcterms:W3CDTF">2014-05-18T19:57:41Z</dcterms:created>
  <dcterms:modified xsi:type="dcterms:W3CDTF">2014-05-18T20:42:59Z</dcterms:modified>
</cp:coreProperties>
</file>