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sldIdLst>
    <p:sldId id="257" r:id="rId2"/>
    <p:sldId id="259" r:id="rId3"/>
    <p:sldId id="271" r:id="rId4"/>
    <p:sldId id="278" r:id="rId5"/>
    <p:sldId id="277" r:id="rId6"/>
    <p:sldId id="279" r:id="rId7"/>
    <p:sldId id="280" r:id="rId8"/>
    <p:sldId id="281" r:id="rId9"/>
    <p:sldId id="258" r:id="rId10"/>
    <p:sldId id="283" r:id="rId11"/>
    <p:sldId id="267" r:id="rId12"/>
    <p:sldId id="285" r:id="rId13"/>
    <p:sldId id="288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>
        <p:scale>
          <a:sx n="77" d="100"/>
          <a:sy n="77" d="100"/>
        </p:scale>
        <p:origin x="-95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4" d="100"/>
          <a:sy n="34" d="100"/>
        </p:scale>
        <p:origin x="-15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373129-D381-4488-A546-7199B2BA435E}" type="datetimeFigureOut">
              <a:rPr lang="ru-RU"/>
              <a:pPr>
                <a:defRPr/>
              </a:pPr>
              <a:t>15.05.2014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ru-RU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BC40F2-AF99-426B-A49B-46B1090E39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3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75B5938-DD49-4D47-A75B-C909D1D93AB9}" type="datetimeFigureOut">
              <a:rPr lang="uk-UA" smtClean="0"/>
              <a:pPr>
                <a:defRPr/>
              </a:pPr>
              <a:t>15.05.2014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C4B4623-8F5C-4E22-B1AF-A91B7B20DE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0%B7%D0%BF%D0%BE%D0%B4%D1%96%D0%BB_%D0%BF%D1%80%D0%B0%D1%86%D1%96" TargetMode="External"/><Relationship Id="rId2" Type="http://schemas.openxmlformats.org/officeDocument/2006/relationships/hyperlink" Target="http://uk.wikipedia.org/wiki/%D0%86%D0%BD%D1%82%D0%B5%D0%B3%D1%80%D0%B0%D1%86%D1%96%D1%8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90" TargetMode="External"/><Relationship Id="rId3" Type="http://schemas.openxmlformats.org/officeDocument/2006/relationships/hyperlink" Target="http://uk.wikipedia.org/w/index.php?title=%D0%9C%D1%96%D0%B6%D0%BD%D0%B0%D1%80%D0%BE%D0%B4%D0%BD%D0%B0_%D1%83%D0%B3%D0%BE%D0%B4%D0%B0&amp;action=edit&amp;redlink=1" TargetMode="External"/><Relationship Id="rId7" Type="http://schemas.openxmlformats.org/officeDocument/2006/relationships/hyperlink" Target="http://uk.wikipedia.org/wiki/20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2008" TargetMode="External"/><Relationship Id="rId5" Type="http://schemas.openxmlformats.org/officeDocument/2006/relationships/hyperlink" Target="http://uk.wikipedia.org/wiki/%D0%9F%D0%B0%D1%80%D0%BD%D0%B8%D0%BA%D0%BE%D0%B2%D0%B8%D0%B9_%D0%B3%D0%B0%D0%B7" TargetMode="External"/><Relationship Id="rId4" Type="http://schemas.openxmlformats.org/officeDocument/2006/relationships/hyperlink" Target="http://uk.wikipedia.org/wiki/%D0%90%D1%82%D0%BC%D0%BE%D1%81%D1%84%D0%B5%D1%80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p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fao.org/fileadmin/templates/ess/documents/food_security_statistics/monitoring_progress_by_country_2003-2005/Ethiopia_e.pdf" TargetMode="External"/><Relationship Id="rId5" Type="http://schemas.openxmlformats.org/officeDocument/2006/relationships/hyperlink" Target="http://en.wikipedia.org/wiki/List_of_countries_by_population" TargetMode="External"/><Relationship Id="rId4" Type="http://schemas.openxmlformats.org/officeDocument/2006/relationships/hyperlink" Target="http://www.un.org/russian/news/fullstorynews.asp?newsID=1198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986244"/>
              </p:ext>
            </p:extLst>
          </p:nvPr>
        </p:nvGraphicFramePr>
        <p:xfrm>
          <a:off x="684213" y="549275"/>
          <a:ext cx="7488237" cy="1554480"/>
        </p:xfrm>
        <a:graphic>
          <a:graphicData uri="http://schemas.openxmlformats.org/drawingml/2006/table">
            <a:tbl>
              <a:tblPr/>
              <a:tblGrid>
                <a:gridCol w="7488237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Глобалізація: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означення та наслідки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03" name="Picture 28" descr="323202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311525" cy="2897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943100" algn="l"/>
              </a:tabLst>
            </a:pPr>
            <a:r>
              <a:rPr lang="uk-UA" sz="2400" i="1">
                <a:latin typeface="Calibri" pitchFamily="34" charset="0"/>
                <a:cs typeface="Times New Roman" pitchFamily="18" charset="0"/>
              </a:rPr>
              <a:t>Україна являється невід’ємною частиною світової спільноти нас знає весь світ: </a:t>
            </a:r>
            <a:endParaRPr lang="uk-UA" sz="2400" i="1"/>
          </a:p>
        </p:txBody>
      </p:sp>
      <p:sp>
        <p:nvSpPr>
          <p:cNvPr id="15362" name="Прямокутник 2"/>
          <p:cNvSpPr>
            <a:spLocks noChangeArrowheads="1"/>
          </p:cNvSpPr>
          <p:nvPr/>
        </p:nvSpPr>
        <p:spPr bwMode="auto">
          <a:xfrm>
            <a:off x="2286000" y="1000125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завдяки Чорнобилю</a:t>
            </a:r>
            <a:endParaRPr lang="ru-RU">
              <a:latin typeface="Constantia" pitchFamily="18" charset="0"/>
            </a:endParaRPr>
          </a:p>
        </p:txBody>
      </p:sp>
      <p:pic>
        <p:nvPicPr>
          <p:cNvPr id="15363" name="Picture 2" descr="C:\Documents and Settings\Admin\Рабочий стол\Фидра\Презентація\Чорнобиль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714375"/>
            <a:ext cx="29416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кутник 4"/>
          <p:cNvSpPr>
            <a:spLocks noChangeArrowheads="1"/>
          </p:cNvSpPr>
          <p:nvPr/>
        </p:nvSpPr>
        <p:spPr bwMode="auto">
          <a:xfrm>
            <a:off x="0" y="342900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помаранчевій революції</a:t>
            </a:r>
            <a:endParaRPr lang="ru-RU">
              <a:latin typeface="Constantia" pitchFamily="18" charset="0"/>
            </a:endParaRPr>
          </a:p>
        </p:txBody>
      </p:sp>
      <p:pic>
        <p:nvPicPr>
          <p:cNvPr id="15365" name="Picture 2" descr="C:\Documents and Settings\Admin\Рабочий стол\Фидра\Презентація\піда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25"/>
            <a:ext cx="2714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кутник 6"/>
          <p:cNvSpPr>
            <a:spLocks noChangeArrowheads="1"/>
          </p:cNvSpPr>
          <p:nvPr/>
        </p:nvSpPr>
        <p:spPr bwMode="auto">
          <a:xfrm>
            <a:off x="3786188" y="5572125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ЄВРО-</a:t>
            </a:r>
            <a:r>
              <a:rPr lang="uk-UA" sz="2400">
                <a:latin typeface="Constantia" pitchFamily="18" charset="0"/>
              </a:rPr>
              <a:t>2012</a:t>
            </a:r>
            <a:endParaRPr lang="ru-RU">
              <a:latin typeface="Constantia" pitchFamily="18" charset="0"/>
            </a:endParaRPr>
          </a:p>
        </p:txBody>
      </p:sp>
      <p:pic>
        <p:nvPicPr>
          <p:cNvPr id="15367" name="Picture 2" descr="C:\Documents and Settings\Admin\Рабочий стол\Фидра\Презентація\uefa-euro-2012-official-mascots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57688"/>
            <a:ext cx="32829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Фидра\Презентація\0_126ea_22198c28_xl551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2063" y="714375"/>
            <a:ext cx="3214687" cy="2643188"/>
          </a:xfrm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84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smtClean="0">
                <a:latin typeface="Constantia" pitchFamily="18" charset="0"/>
              </a:rPr>
              <a:t>Українці – сильна нація і їй є чим поділитися:</a:t>
            </a:r>
            <a:br>
              <a:rPr lang="uk-UA" sz="4000" smtClean="0">
                <a:latin typeface="Constantia" pitchFamily="18" charset="0"/>
              </a:rPr>
            </a:br>
            <a:endParaRPr lang="ru-RU" sz="4000" smtClean="0">
              <a:latin typeface="Constantia" pitchFamily="18" charset="0"/>
            </a:endParaRPr>
          </a:p>
        </p:txBody>
      </p:sp>
      <p:sp>
        <p:nvSpPr>
          <p:cNvPr id="16387" name="Прямокутник 3"/>
          <p:cNvSpPr>
            <a:spLocks noChangeArrowheads="1"/>
          </p:cNvSpPr>
          <p:nvPr/>
        </p:nvSpPr>
        <p:spPr bwMode="auto">
          <a:xfrm>
            <a:off x="1835150" y="1484313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героїчна історія</a:t>
            </a:r>
            <a:endParaRPr lang="ru-RU">
              <a:latin typeface="Constantia" pitchFamily="18" charset="0"/>
            </a:endParaRPr>
          </a:p>
        </p:txBody>
      </p:sp>
      <p:sp>
        <p:nvSpPr>
          <p:cNvPr id="16388" name="Прямокутник 4"/>
          <p:cNvSpPr>
            <a:spLocks noChangeArrowheads="1"/>
          </p:cNvSpPr>
          <p:nvPr/>
        </p:nvSpPr>
        <p:spPr bwMode="auto">
          <a:xfrm>
            <a:off x="214313" y="5072063"/>
            <a:ext cx="200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велична культура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429000"/>
            <a:ext cx="4286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0825" y="1052513"/>
            <a:ext cx="83915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943100" algn="l"/>
              </a:tabLst>
            </a:pPr>
            <a:r>
              <a:rPr lang="uk-UA" sz="2000">
                <a:cs typeface="Times New Roman" pitchFamily="18" charset="0"/>
              </a:rPr>
              <a:t> 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Економічна криза дещо послабила позиції економіки незалежної України на світовому ринку, але майбутнє в нашої держави тільки світле, бо Україна – географічний </a:t>
            </a:r>
            <a:r>
              <a:rPr lang="uk-UA" sz="2000">
                <a:latin typeface="Calibri" pitchFamily="34" charset="0"/>
                <a:cs typeface="Times New Roman" pitchFamily="18" charset="0"/>
              </a:rPr>
              <a:t>центр Європи, наш чорнозем найкращий в світі, наші люди талановиті і роботящі. </a:t>
            </a:r>
          </a:p>
          <a:p>
            <a:pPr>
              <a:tabLst>
                <a:tab pos="1943100" algn="l"/>
              </a:tabLst>
            </a:pPr>
            <a:r>
              <a:rPr lang="uk-UA" sz="2000">
                <a:cs typeface="Times New Roman" pitchFamily="18" charset="0"/>
              </a:rPr>
              <a:t>  </a:t>
            </a:r>
            <a:r>
              <a:rPr lang="uk-UA" sz="2000">
                <a:latin typeface="Calibri" pitchFamily="34" charset="0"/>
                <a:cs typeface="Times New Roman" pitchFamily="18" charset="0"/>
              </a:rPr>
              <a:t>Наше майбутнє тільки у взаємовигідній всеохоплюючій співпраці зі світом.</a:t>
            </a:r>
          </a:p>
          <a:p>
            <a:pPr>
              <a:tabLst>
                <a:tab pos="1943100" algn="l"/>
              </a:tabLst>
            </a:pPr>
            <a:endParaRPr lang="uk-UA" sz="2000"/>
          </a:p>
        </p:txBody>
      </p:sp>
      <p:pic>
        <p:nvPicPr>
          <p:cNvPr id="29698" name="Picture 2" descr="C:\Documents and Settings\Admin\Рабочий стол\Фидра\Презентація\1\uaplaces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Documents and Settings\Admin\Рабочий стол\Фидра\Презентація\1\чорнозе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9608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40175" y="369888"/>
            <a:ext cx="189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3200" i="1">
                <a:solidFill>
                  <a:srgbClr val="0000FF"/>
                </a:solidFill>
                <a:latin typeface="Algerian" pitchFamily="82" charset="0"/>
              </a:rPr>
              <a:t>Висновок: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8820472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8800" dirty="0" smtClean="0">
                <a:latin typeface="Arial" pitchFamily="34" charset="0"/>
              </a:rPr>
              <a:t> </a:t>
            </a:r>
            <a:r>
              <a:rPr lang="uk-UA" sz="6600" b="1" i="1" u="sng" dirty="0" smtClean="0">
                <a:solidFill>
                  <a:schemeClr val="accent2"/>
                </a:solidFill>
                <a:latin typeface="Arial" pitchFamily="34" charset="0"/>
              </a:rPr>
              <a:t>Дякую за увагу!</a:t>
            </a:r>
            <a:endParaRPr lang="ru-RU" sz="6600" b="1" i="1" u="sng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00" b="89778" l="9375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8495"/>
            <a:ext cx="4019128" cy="403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88058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200" b="1" dirty="0" err="1" smtClean="0">
                <a:latin typeface="+mj-lt"/>
              </a:rPr>
              <a:t>Глобалізація</a:t>
            </a:r>
            <a:r>
              <a:rPr lang="ru-RU" sz="2200" dirty="0" smtClean="0">
                <a:latin typeface="+mj-lt"/>
              </a:rPr>
              <a:t> — це процес всесвітньої економічної, політичної та культурної </a:t>
            </a:r>
            <a:r>
              <a:rPr lang="ru-RU" sz="2200" dirty="0" smtClean="0">
                <a:solidFill>
                  <a:srgbClr val="FFC000"/>
                </a:solidFill>
                <a:latin typeface="+mj-lt"/>
                <a:hlinkClick r:id="rId2" tooltip="Інтеграція"/>
              </a:rPr>
              <a:t>інтеграції</a:t>
            </a:r>
            <a:r>
              <a:rPr lang="ru-RU" sz="2200" dirty="0" smtClean="0">
                <a:latin typeface="+mj-lt"/>
              </a:rPr>
              <a:t> та уніфікації. Основними наслідками цього процесу є </a:t>
            </a:r>
            <a:r>
              <a:rPr lang="ru-RU" sz="2200" dirty="0" smtClean="0">
                <a:latin typeface="+mj-lt"/>
                <a:hlinkClick r:id="rId3" tooltip="Розподіл праці"/>
              </a:rPr>
              <a:t>розподіл праці</a:t>
            </a:r>
            <a:r>
              <a:rPr lang="ru-RU" sz="2200" dirty="0" smtClean="0">
                <a:latin typeface="+mj-lt"/>
              </a:rPr>
              <a:t>, міграція в масштабах усієї планети капіталу, людських та виробничих ресурсів, стандартизація законодавства, економічних та технічних процесів, а також зближення культур різних країн.</a:t>
            </a:r>
            <a:br>
              <a:rPr lang="ru-RU" sz="2200" dirty="0" smtClean="0">
                <a:latin typeface="+mj-lt"/>
              </a:rPr>
            </a:br>
            <a:r>
              <a:rPr lang="uk-UA" sz="2200" dirty="0" smtClean="0">
                <a:latin typeface="+mj-lt"/>
              </a:rPr>
              <a:t/>
            </a:r>
            <a:br>
              <a:rPr lang="uk-UA" sz="2200" dirty="0" smtClean="0">
                <a:latin typeface="+mj-lt"/>
              </a:rPr>
            </a:br>
            <a:r>
              <a:rPr lang="ru-RU" sz="2200" dirty="0" smtClean="0">
                <a:latin typeface="+mj-lt"/>
              </a:rPr>
              <a:t/>
            </a:r>
            <a:br>
              <a:rPr lang="ru-RU" sz="2200" dirty="0" smtClean="0">
                <a:latin typeface="+mj-lt"/>
              </a:rPr>
            </a:br>
            <a:r>
              <a:rPr lang="uk-UA" sz="2200" dirty="0" smtClean="0">
                <a:latin typeface="+mj-lt"/>
              </a:rPr>
              <a:t>Для визначення реалій глобалізації в умовах України розглянемо наступні аспекти:</a:t>
            </a:r>
            <a:r>
              <a:rPr lang="ru-RU" sz="2200" dirty="0" smtClean="0">
                <a:latin typeface="+mj-lt"/>
              </a:rPr>
              <a:t/>
            </a:r>
            <a:br>
              <a:rPr lang="ru-RU" sz="2200" dirty="0" smtClean="0">
                <a:latin typeface="+mj-lt"/>
              </a:rPr>
            </a:br>
            <a:r>
              <a:rPr lang="uk-UA" sz="2200" dirty="0" smtClean="0">
                <a:latin typeface="+mj-lt"/>
              </a:rPr>
              <a:t>- що для українців значить світова культура;</a:t>
            </a:r>
            <a:r>
              <a:rPr lang="ru-RU" sz="2200" dirty="0" smtClean="0">
                <a:latin typeface="+mj-lt"/>
              </a:rPr>
              <a:t/>
            </a:r>
            <a:br>
              <a:rPr lang="ru-RU" sz="2200" dirty="0" smtClean="0">
                <a:latin typeface="+mj-lt"/>
              </a:rPr>
            </a:br>
            <a:r>
              <a:rPr lang="uk-UA" sz="2200" dirty="0" smtClean="0">
                <a:latin typeface="+mj-lt"/>
              </a:rPr>
              <a:t>- ким Україна є для світової спільноти.  </a:t>
            </a: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530225" y="1428750"/>
            <a:ext cx="7772400" cy="5072063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- стійкий розвиток міжнародної економіки;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- посилення інтенсивності фінансових потоків та розширення руху капіталів;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- вузькість національного ринку;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- посилення ідеології інтернаціоналізації;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- розширення кількості країн і народів, що втягуються в процес глобалізації;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- посилення впливу восьми нових основних суб'єктів на світові господарські процеси;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-вплив нових форм конкуренції на глобалізаційні процеси.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22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200" dirty="0" smtClean="0">
                <a:latin typeface="+mn-lt"/>
              </a:rPr>
              <a:t>Для визначення реалій глобалізації в умовах України розглянемо наступні аспекти: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uk-UA" sz="2200" dirty="0" smtClean="0">
                <a:latin typeface="+mn-lt"/>
              </a:rPr>
              <a:t>- що для українців значить світова культура;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uk-UA" sz="2200" dirty="0" smtClean="0">
                <a:latin typeface="+mn-lt"/>
              </a:rPr>
              <a:t>- ким Україна є для світової спільноти.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22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571504"/>
          </a:xfrm>
          <a:ln>
            <a:miter lim="800000"/>
            <a:headEnd/>
            <a:tailEnd/>
          </a:ln>
        </p:spPr>
        <p:txBody>
          <a:bodyPr lIns="0" tIns="0" rIns="0" b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Прояви глобалізації</a:t>
            </a:r>
            <a:endParaRPr lang="ru-RU" sz="400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C:\Documents and Settings\Admin\Рабочий стол\Фидра\Презентація\1\n_tag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4857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Прямокутник 4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- </a:t>
            </a:r>
            <a:r>
              <a:rPr lang="ru-RU" sz="2800" i="1" dirty="0" err="1" smtClean="0">
                <a:latin typeface="Constantia" pitchFamily="18" charset="0"/>
              </a:rPr>
              <a:t>негативні</a:t>
            </a:r>
            <a:r>
              <a:rPr lang="ru-RU" sz="2800" i="1" dirty="0" smtClean="0">
                <a:latin typeface="Constantia" pitchFamily="18" charset="0"/>
              </a:rPr>
              <a:t> </a:t>
            </a:r>
            <a:r>
              <a:rPr lang="ru-RU" sz="2800" i="1" dirty="0" err="1" smtClean="0">
                <a:latin typeface="Constantia" pitchFamily="18" charset="0"/>
              </a:rPr>
              <a:t>наслідки</a:t>
            </a:r>
            <a:r>
              <a:rPr lang="ru-RU" sz="2800" i="1" dirty="0" smtClean="0">
                <a:latin typeface="Constantia" pitchFamily="18" charset="0"/>
              </a:rPr>
              <a:t> </a:t>
            </a:r>
            <a:r>
              <a:rPr lang="ru-RU" sz="2800" i="1" dirty="0" err="1">
                <a:latin typeface="Constantia" pitchFamily="18" charset="0"/>
              </a:rPr>
              <a:t>науково-технічного</a:t>
            </a:r>
            <a:r>
              <a:rPr lang="ru-RU" sz="2800" i="1" dirty="0">
                <a:latin typeface="Constantia" pitchFamily="18" charset="0"/>
              </a:rPr>
              <a:t> </a:t>
            </a:r>
            <a:r>
              <a:rPr lang="ru-RU" sz="2800" i="1" dirty="0" err="1">
                <a:latin typeface="Constantia" pitchFamily="18" charset="0"/>
              </a:rPr>
              <a:t>прогресу</a:t>
            </a:r>
            <a:endParaRPr lang="ru-RU" sz="2800" i="1" dirty="0">
              <a:latin typeface="Constantia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857750" y="500063"/>
            <a:ext cx="428625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Кіо́тський протоко́л</a:t>
            </a:r>
            <a:r>
              <a:rPr lang="ru-RU" dirty="0">
                <a:latin typeface="+mn-lt"/>
                <a:cs typeface="+mn-cs"/>
              </a:rPr>
              <a:t> —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3" tooltip="Міжнародна угода (ще не написана)"/>
              </a:rPr>
              <a:t>міжнародна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3" tooltip="Міжнародна угода (ще не написана)"/>
              </a:rPr>
              <a:t>угода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про обмеження викидів в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4" tooltip="Атмосфера"/>
              </a:rPr>
              <a:t>атмосферу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5" tooltip="Парниковий газ"/>
              </a:rPr>
              <a:t>парникових газів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 Головна мета угоди: стабілізувати рівень концентрації парникових газів в атмосфері на рівні, який не допускав би небезпечного антропогенного впливу на кліматичну систему планети. Протокол зобов'язує розвинуті країни та країни з перехідною економікою скоротити або стабілізувати викиди парникових газів у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6" tooltip="2008"/>
              </a:rPr>
              <a:t>2008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7" tooltip="2012"/>
              </a:rPr>
              <a:t>2012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роках до рівня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8" tooltip="1990"/>
              </a:rPr>
              <a:t>1990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року.</a:t>
            </a:r>
          </a:p>
        </p:txBody>
      </p:sp>
      <p:sp>
        <p:nvSpPr>
          <p:cNvPr id="9220" name="Прямокутник 15"/>
          <p:cNvSpPr>
            <a:spLocks noChangeArrowheads="1"/>
          </p:cNvSpPr>
          <p:nvPr/>
        </p:nvSpPr>
        <p:spPr bwMode="auto">
          <a:xfrm>
            <a:off x="142875" y="4572000"/>
            <a:ext cx="8501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Україна є Стороною Рамкової конвенції ООН про зміну клімату з 11 серпня 1997 року. 15 березня 1999 року Україна підписала Кіотський протокол до Конвенції, а 4 лютого 2004 року Верховна Рада України ратифікувала його й ці міжнародні угоди стали складовими національного законодавства України.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5" descr="C:\Documents and Settings\Admin\Рабочий стол\Фидра\Презентація\1\гриб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62865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Прямокутник 6"/>
          <p:cNvSpPr>
            <a:spLocks noChangeArrowheads="1"/>
          </p:cNvSpPr>
          <p:nvPr/>
        </p:nvSpPr>
        <p:spPr bwMode="auto">
          <a:xfrm>
            <a:off x="1143000" y="285750"/>
            <a:ext cx="4739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i="1" dirty="0">
                <a:latin typeface="Constantia" pitchFamily="18" charset="0"/>
              </a:rPr>
              <a:t>- </a:t>
            </a:r>
            <a:r>
              <a:rPr lang="ru-RU" sz="4000" i="1" dirty="0" err="1" smtClean="0">
                <a:latin typeface="Constantia" pitchFamily="18" charset="0"/>
              </a:rPr>
              <a:t>моральні</a:t>
            </a:r>
            <a:r>
              <a:rPr lang="ru-RU" sz="4000" i="1" dirty="0" smtClean="0">
                <a:latin typeface="Constantia" pitchFamily="18" charset="0"/>
              </a:rPr>
              <a:t> </a:t>
            </a:r>
            <a:r>
              <a:rPr lang="ru-RU" sz="4000" i="1" dirty="0" err="1" smtClean="0">
                <a:latin typeface="Constantia" pitchFamily="18" charset="0"/>
              </a:rPr>
              <a:t>наслідки</a:t>
            </a:r>
            <a:endParaRPr lang="ru-RU" sz="4000" i="1" dirty="0">
              <a:latin typeface="Constantia" pitchFamily="18" charset="0"/>
            </a:endParaRPr>
          </a:p>
        </p:txBody>
      </p:sp>
      <p:sp>
        <p:nvSpPr>
          <p:cNvPr id="10243" name="Прямокутник 9"/>
          <p:cNvSpPr>
            <a:spLocks noChangeArrowheads="1"/>
          </p:cNvSpPr>
          <p:nvPr/>
        </p:nvSpPr>
        <p:spPr bwMode="auto">
          <a:xfrm>
            <a:off x="500063" y="4271963"/>
            <a:ext cx="792956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У листопаді 1994 р. Верховна Рада України ухвалила Закон України "Про приєднання України до "Договору про нерозповсюдження ядерної зброї 1 липня 1968р . 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Таким чином Україна відмовилась від статусу атомної держави, хоча і мала досить високі ядерні потужності. </a:t>
            </a:r>
            <a:br>
              <a:rPr lang="ru-RU" sz="2400">
                <a:latin typeface="Constantia" pitchFamily="18" charset="0"/>
              </a:rPr>
            </a:b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Прямокутник 2"/>
          <p:cNvSpPr>
            <a:spLocks noChangeArrowheads="1"/>
          </p:cNvSpPr>
          <p:nvPr/>
        </p:nvSpPr>
        <p:spPr bwMode="auto">
          <a:xfrm>
            <a:off x="214313" y="285750"/>
            <a:ext cx="89296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i="1">
                <a:latin typeface="Constantia" pitchFamily="18" charset="0"/>
              </a:rPr>
              <a:t>розширенням сфери міжнародного поділу праці</a:t>
            </a:r>
          </a:p>
          <a:p>
            <a:pPr>
              <a:buFontTx/>
              <a:buChar char="-"/>
            </a:pPr>
            <a:endParaRPr lang="uk-UA" sz="2800" i="1">
              <a:latin typeface="Constantia" pitchFamily="18" charset="0"/>
            </a:endParaRPr>
          </a:p>
          <a:p>
            <a:r>
              <a:rPr lang="uk-UA" sz="2400">
                <a:latin typeface="Constantia" pitchFamily="18" charset="0"/>
              </a:rPr>
              <a:t>Україна являється активним учасником міжнародного ринку і вносить вагому частку в процес міжнародного поділу праці.</a:t>
            </a:r>
            <a:endParaRPr lang="ru-RU" sz="2400">
              <a:latin typeface="Constantia" pitchFamily="18" charset="0"/>
            </a:endParaRPr>
          </a:p>
          <a:p>
            <a:r>
              <a:rPr lang="uk-UA" sz="2400">
                <a:latin typeface="Constantia" pitchFamily="18" charset="0"/>
              </a:rPr>
              <a:t>Обсяги імпорту-експорту щорічно зростають (див. діаграму).</a:t>
            </a:r>
            <a:endParaRPr lang="ru-RU" sz="2400">
              <a:latin typeface="Constantia" pitchFamily="18" charset="0"/>
            </a:endParaRPr>
          </a:p>
          <a:p>
            <a:pPr>
              <a:buFontTx/>
              <a:buChar char="-"/>
            </a:pPr>
            <a:endParaRPr lang="ru-RU" sz="2800" i="1">
              <a:latin typeface="Constantia" pitchFamily="18" charset="0"/>
            </a:endParaRPr>
          </a:p>
        </p:txBody>
      </p:sp>
      <p:pic>
        <p:nvPicPr>
          <p:cNvPr id="11266" name="Picture 2" descr="C:\Documents and Settings\Admin\Рабочий стол\Фидра\Презентація\1\бана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43188"/>
            <a:ext cx="3429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Documents and Settings\Admin\Рабочий стол\Фидра\Презентація\1\пшеничне поле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39655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рямокутник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i="1" dirty="0">
                <a:latin typeface="Constantia" pitchFamily="18" charset="0"/>
              </a:rPr>
              <a:t>- </a:t>
            </a:r>
            <a:r>
              <a:rPr lang="ru-RU" sz="3200" i="1" dirty="0" err="1" smtClean="0">
                <a:latin typeface="Constantia" pitchFamily="18" charset="0"/>
              </a:rPr>
              <a:t>катастрофічні</a:t>
            </a:r>
            <a:r>
              <a:rPr lang="ru-RU" sz="3200" i="1" dirty="0" smtClean="0">
                <a:latin typeface="Constantia" pitchFamily="18" charset="0"/>
              </a:rPr>
              <a:t> </a:t>
            </a:r>
            <a:r>
              <a:rPr lang="ru-RU" sz="3200" i="1" dirty="0" err="1" smtClean="0">
                <a:latin typeface="Constantia" pitchFamily="18" charset="0"/>
              </a:rPr>
              <a:t>погіршення</a:t>
            </a:r>
            <a:r>
              <a:rPr lang="ru-RU" sz="3200" i="1" dirty="0" smtClean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рівня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життя</a:t>
            </a:r>
            <a:r>
              <a:rPr lang="ru-RU" sz="3200" i="1" dirty="0">
                <a:latin typeface="Constantia" pitchFamily="18" charset="0"/>
              </a:rPr>
              <a:t> у </a:t>
            </a:r>
            <a:r>
              <a:rPr lang="ru-RU" sz="3200" i="1" dirty="0" err="1">
                <a:latin typeface="Constantia" pitchFamily="18" charset="0"/>
              </a:rPr>
              <a:t>найменш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розвинутих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країнах</a:t>
            </a:r>
            <a:endParaRPr lang="ru-RU" sz="3200" i="1" dirty="0">
              <a:latin typeface="Constantia" pitchFamily="18" charset="0"/>
            </a:endParaRPr>
          </a:p>
        </p:txBody>
      </p:sp>
      <p:pic>
        <p:nvPicPr>
          <p:cNvPr id="12290" name="Picture 2" descr="C:\Documents and Settings\Admin\Рабочий стол\Фидра\Презентація\1\45587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35718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кутник 4"/>
          <p:cNvSpPr>
            <a:spLocks noChangeArrowheads="1"/>
          </p:cNvSpPr>
          <p:nvPr/>
        </p:nvSpPr>
        <p:spPr bwMode="auto">
          <a:xfrm>
            <a:off x="4000500" y="114300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Україна стала благодійним донором Всесвітньої продовольчої програми (</a:t>
            </a:r>
            <a:r>
              <a:rPr lang="ru-RU" u="sng">
                <a:latin typeface="Constantia" pitchFamily="18" charset="0"/>
                <a:hlinkClick r:id="rId3"/>
              </a:rPr>
              <a:t>ВПП</a:t>
            </a:r>
            <a:r>
              <a:rPr lang="ru-RU">
                <a:latin typeface="Constantia" pitchFamily="18" charset="0"/>
              </a:rPr>
              <a:t>) ООН і передала Ефіопії 1000 тонн пшениці загальною вартістю 580 тис. доларів США, </a:t>
            </a:r>
            <a:r>
              <a:rPr lang="ru-RU" u="sng">
                <a:latin typeface="Constantia" pitchFamily="18" charset="0"/>
                <a:hlinkClick r:id="rId4"/>
              </a:rPr>
              <a:t>повідомляє</a:t>
            </a:r>
            <a:r>
              <a:rPr lang="ru-RU">
                <a:latin typeface="Constantia" pitchFamily="18" charset="0"/>
              </a:rPr>
              <a:t> центр новин ООН.</a:t>
            </a:r>
          </a:p>
          <a:p>
            <a:r>
              <a:rPr lang="ru-RU">
                <a:latin typeface="Constantia" pitchFamily="18" charset="0"/>
              </a:rPr>
              <a:t>Українське зерно піде на забезпечення харчуванням 5 мільйонів голодуючих в Ефіопії. Ефіопія є другою країною в Африці (після Нігерії) та 15-ою у світі за населенням - на початок 2008 року в країні </a:t>
            </a:r>
            <a:r>
              <a:rPr lang="ru-RU" u="sng">
                <a:latin typeface="Constantia" pitchFamily="18" charset="0"/>
                <a:hlinkClick r:id="rId5"/>
              </a:rPr>
              <a:t>мешкало</a:t>
            </a:r>
            <a:r>
              <a:rPr lang="ru-RU">
                <a:latin typeface="Constantia" pitchFamily="18" charset="0"/>
              </a:rPr>
              <a:t> більш ніж 79 млн. людей. У той же час, за </a:t>
            </a:r>
            <a:r>
              <a:rPr lang="ru-RU" u="sng">
                <a:latin typeface="Constantia" pitchFamily="18" charset="0"/>
                <a:hlinkClick r:id="rId6"/>
              </a:rPr>
              <a:t>оцінками</a:t>
            </a:r>
            <a:r>
              <a:rPr lang="ru-RU">
                <a:latin typeface="Constantia" pitchFamily="18" charset="0"/>
              </a:rPr>
              <a:t> Продовольчої та сільськогосподарської організації (FAO) ООН, у 2003-05 роках біля 46% населення Ефіопії недоїдали.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кутник 1"/>
          <p:cNvSpPr>
            <a:spLocks noChangeArrowheads="1"/>
          </p:cNvSpPr>
          <p:nvPr/>
        </p:nvSpPr>
        <p:spPr bwMode="auto">
          <a:xfrm>
            <a:off x="0" y="21431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latin typeface="Constantia" pitchFamily="18" charset="0"/>
              </a:rPr>
              <a:t>- загостренням міжнародних, релігійних та етнічних  конфліктів</a:t>
            </a:r>
          </a:p>
        </p:txBody>
      </p:sp>
      <p:pic>
        <p:nvPicPr>
          <p:cNvPr id="13314" name="Picture 2" descr="C:\Documents and Settings\Admin\Рабочий стол\Фидра\Презентація\1\ір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0719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http://mvs.gov.ua/mvs/img/common/1x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214813" y="928688"/>
            <a:ext cx="4929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600" b="1">
                <a:latin typeface="Verdana" pitchFamily="34" charset="0"/>
                <a:cs typeface="Times New Roman" pitchFamily="18" charset="0"/>
              </a:rPr>
              <a:t>Україна вже 15 років бере активну участь у міжнародному миротворчому процесі. Упродовж цього часу через горнило місій миру у всьому світі пройшло понад дві тисячі працівників міліції і внутрішніх військ МВС України. </a:t>
            </a:r>
            <a:endParaRPr lang="ru-RU" sz="1600"/>
          </a:p>
        </p:txBody>
      </p:sp>
      <p:sp>
        <p:nvSpPr>
          <p:cNvPr id="13317" name="Прямокутник 8"/>
          <p:cNvSpPr>
            <a:spLocks noChangeArrowheads="1"/>
          </p:cNvSpPr>
          <p:nvPr/>
        </p:nvSpPr>
        <p:spPr bwMode="auto">
          <a:xfrm>
            <a:off x="4286250" y="2643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Держави,в які Україна відряджала миротворчий контингент:</a:t>
            </a:r>
            <a:endParaRPr lang="ru-RU">
              <a:latin typeface="Constantia" pitchFamily="18" charset="0"/>
            </a:endParaRPr>
          </a:p>
        </p:txBody>
      </p:sp>
      <p:sp>
        <p:nvSpPr>
          <p:cNvPr id="13318" name="Прямокутник 9"/>
          <p:cNvSpPr>
            <a:spLocks noChangeArrowheads="1"/>
          </p:cNvSpPr>
          <p:nvPr/>
        </p:nvSpPr>
        <p:spPr bwMode="auto">
          <a:xfrm>
            <a:off x="4286250" y="3357563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-Ірак;</a:t>
            </a:r>
            <a:endParaRPr lang="ru-RU">
              <a:latin typeface="Constantia" pitchFamily="18" charset="0"/>
            </a:endParaRPr>
          </a:p>
        </p:txBody>
      </p:sp>
      <p:sp>
        <p:nvSpPr>
          <p:cNvPr id="13319" name="Прямокутник 10"/>
          <p:cNvSpPr>
            <a:spLocks noChangeArrowheads="1"/>
          </p:cNvSpPr>
          <p:nvPr/>
        </p:nvSpPr>
        <p:spPr bwMode="auto">
          <a:xfrm>
            <a:off x="4286250" y="3786188"/>
            <a:ext cx="151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-Афганістан;</a:t>
            </a:r>
            <a:endParaRPr lang="ru-RU">
              <a:latin typeface="Constantia" pitchFamily="18" charset="0"/>
            </a:endParaRPr>
          </a:p>
        </p:txBody>
      </p:sp>
      <p:sp>
        <p:nvSpPr>
          <p:cNvPr id="13320" name="Прямокутник 11"/>
          <p:cNvSpPr>
            <a:spLocks noChangeArrowheads="1"/>
          </p:cNvSpPr>
          <p:nvPr/>
        </p:nvSpPr>
        <p:spPr bwMode="auto">
          <a:xfrm>
            <a:off x="4214813" y="42148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-республіка Кот д'Івуар;	</a:t>
            </a:r>
            <a:endParaRPr lang="ru-RU">
              <a:latin typeface="Constantia" pitchFamily="18" charset="0"/>
            </a:endParaRPr>
          </a:p>
        </p:txBody>
      </p:sp>
      <p:sp>
        <p:nvSpPr>
          <p:cNvPr id="13321" name="Прямокутник 12"/>
          <p:cNvSpPr>
            <a:spLocks noChangeArrowheads="1"/>
          </p:cNvSpPr>
          <p:nvPr/>
        </p:nvSpPr>
        <p:spPr bwMode="auto">
          <a:xfrm>
            <a:off x="4286250" y="4786313"/>
            <a:ext cx="216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-Косово та Ліберія.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Documents and Settings\Admin\Рабочий стол\Фидра\Презентація\ЄС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3088" y="3008313"/>
            <a:ext cx="3810000" cy="2857500"/>
          </a:xfrm>
        </p:spPr>
      </p:pic>
      <p:sp>
        <p:nvSpPr>
          <p:cNvPr id="14338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457200" y="1855788"/>
            <a:ext cx="4040188" cy="658812"/>
          </a:xfrm>
        </p:spPr>
        <p:txBody>
          <a:bodyPr lIns="45720" tIns="0" rIns="45720" bIns="0" anchor="ctr"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z="2400" b="1" smtClean="0">
                <a:solidFill>
                  <a:schemeClr val="tx2"/>
                </a:solidFill>
                <a:latin typeface="Constantia" pitchFamily="18" charset="0"/>
              </a:rPr>
              <a:t>Коли світ об’єднується </a:t>
            </a:r>
            <a:endParaRPr lang="ru-RU" sz="2400" b="1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8313" y="0"/>
            <a:ext cx="8186737" cy="1785938"/>
          </a:xfrm>
        </p:spPr>
        <p:txBody>
          <a:bodyPr/>
          <a:lstStyle/>
          <a:p>
            <a:pPr eaLnBrk="1" hangingPunct="1"/>
            <a:r>
              <a:rPr lang="uk-UA" sz="2400" b="1" i="1" smtClean="0">
                <a:solidFill>
                  <a:srgbClr val="404040"/>
                </a:solidFill>
                <a:latin typeface="Constantia" pitchFamily="18" charset="0"/>
              </a:rPr>
              <a:t>Глобалізація як процес культурного обміну і економічної співпраці взаємовигідні, коли обидві сторони мають що запропонувати один одному</a:t>
            </a:r>
            <a:endParaRPr lang="ru-RU" sz="2400" b="1" i="1" smtClean="0">
              <a:solidFill>
                <a:srgbClr val="404040"/>
              </a:solidFill>
              <a:latin typeface="Constantia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4294967295"/>
          </p:nvPr>
        </p:nvSpPr>
        <p:spPr>
          <a:xfrm>
            <a:off x="5102225" y="1860550"/>
            <a:ext cx="4041775" cy="654050"/>
          </a:xfrm>
        </p:spPr>
        <p:txBody>
          <a:bodyPr lIns="45720" tIns="0" rIns="45720" bIns="0" anchor="ctr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n-lt"/>
              </a:rPr>
              <a:t>Україна виясняє, хто головний</a:t>
            </a:r>
            <a:endParaRPr lang="ru-RU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341" name="Picture 3" descr="C:\Documents and Settings\Admin\Рабочий стол\Фидра\Презентація\hohl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02225" y="3000375"/>
            <a:ext cx="4041775" cy="28575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469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Глобалізація — це процес всесвітньої економічної, політичної та культурної інтеграції та уніфікації. Основними наслідками цього процесу є розподіл праці, міграція в масштабах усієї планети капіталу, людських та виробничих ресурсів, стандартизація законодавства, економічних та технічних процесів, а також зближення культур різних країн.   Для визначення реалій глобалізації в умовах України розглянемо наступні аспекти: - що для українців значить світова культура; - ким Україна є для світової спільноти.   </vt:lpstr>
      <vt:lpstr>Прояви глобалізації</vt:lpstr>
      <vt:lpstr>Слайд 4</vt:lpstr>
      <vt:lpstr>Слайд 5</vt:lpstr>
      <vt:lpstr>Слайд 6</vt:lpstr>
      <vt:lpstr>Слайд 7</vt:lpstr>
      <vt:lpstr>Слайд 8</vt:lpstr>
      <vt:lpstr>Глобалізація як процес культурного обміну і економічної співпраці взаємовигідні, коли обидві сторони мають що запропонувати один одному</vt:lpstr>
      <vt:lpstr>Слайд 10</vt:lpstr>
      <vt:lpstr>Українці – сильна нація і їй є чим поділитися: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глобалістики та сучасне політичне мислення</dc:title>
  <dc:creator>teacher2</dc:creator>
  <cp:lastModifiedBy>User</cp:lastModifiedBy>
  <cp:revision>47</cp:revision>
  <dcterms:modified xsi:type="dcterms:W3CDTF">2014-05-15T20:01:34Z</dcterms:modified>
</cp:coreProperties>
</file>