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673F3A-9CA7-4EC5-B2BB-D8E6DBCCBE8F}"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uk-UA"/>
        </a:p>
      </dgm:t>
    </dgm:pt>
    <dgm:pt modelId="{1662D4CF-7587-4A2D-AB4E-D1E2D53E454C}">
      <dgm:prSet phldrT="[Текст]"/>
      <dgm:spPr/>
      <dgm:t>
        <a:bodyPr/>
        <a:lstStyle/>
        <a:p>
          <a:r>
            <a:rPr lang="uk-UA" dirty="0" smtClean="0"/>
            <a:t>демографічна</a:t>
          </a:r>
          <a:endParaRPr lang="uk-UA" dirty="0"/>
        </a:p>
      </dgm:t>
    </dgm:pt>
    <dgm:pt modelId="{B974321E-1130-4912-9823-65B3822B6029}" type="parTrans" cxnId="{653F6D16-39A8-41DC-AAE1-3B4DF3D49756}">
      <dgm:prSet/>
      <dgm:spPr/>
      <dgm:t>
        <a:bodyPr/>
        <a:lstStyle/>
        <a:p>
          <a:endParaRPr lang="uk-UA"/>
        </a:p>
      </dgm:t>
    </dgm:pt>
    <dgm:pt modelId="{52410CF6-CD7E-4643-BECA-082FF15A29D0}" type="sibTrans" cxnId="{653F6D16-39A8-41DC-AAE1-3B4DF3D49756}">
      <dgm:prSet/>
      <dgm:spPr/>
      <dgm:t>
        <a:bodyPr/>
        <a:lstStyle/>
        <a:p>
          <a:endParaRPr lang="uk-UA"/>
        </a:p>
      </dgm:t>
    </dgm:pt>
    <dgm:pt modelId="{EB3B2BEB-B877-4B9A-866D-F8F73DB9C197}">
      <dgm:prSet phldrT="[Текст]"/>
      <dgm:spPr/>
      <dgm:t>
        <a:bodyPr/>
        <a:lstStyle/>
        <a:p>
          <a:r>
            <a:rPr lang="uk-UA" dirty="0" smtClean="0"/>
            <a:t>продовольча</a:t>
          </a:r>
          <a:endParaRPr lang="uk-UA" dirty="0"/>
        </a:p>
      </dgm:t>
    </dgm:pt>
    <dgm:pt modelId="{6A24A151-AB7B-4C19-98DF-D57EB3ABA3B0}" type="parTrans" cxnId="{91478128-4B28-4417-9621-AB8B51A99487}">
      <dgm:prSet/>
      <dgm:spPr/>
      <dgm:t>
        <a:bodyPr/>
        <a:lstStyle/>
        <a:p>
          <a:endParaRPr lang="uk-UA"/>
        </a:p>
      </dgm:t>
    </dgm:pt>
    <dgm:pt modelId="{377230A5-0394-4810-97E3-CD34609486C6}" type="sibTrans" cxnId="{91478128-4B28-4417-9621-AB8B51A99487}">
      <dgm:prSet/>
      <dgm:spPr/>
      <dgm:t>
        <a:bodyPr/>
        <a:lstStyle/>
        <a:p>
          <a:endParaRPr lang="uk-UA"/>
        </a:p>
      </dgm:t>
    </dgm:pt>
    <dgm:pt modelId="{E2091C3F-476C-4772-B855-B096B6E37882}">
      <dgm:prSet phldrT="[Текст]"/>
      <dgm:spPr/>
      <dgm:t>
        <a:bodyPr/>
        <a:lstStyle/>
        <a:p>
          <a:r>
            <a:rPr lang="uk-UA" dirty="0" smtClean="0"/>
            <a:t>енергетична і</a:t>
          </a:r>
        </a:p>
        <a:p>
          <a:r>
            <a:rPr lang="uk-UA" dirty="0" smtClean="0"/>
            <a:t>сировинна</a:t>
          </a:r>
        </a:p>
      </dgm:t>
    </dgm:pt>
    <dgm:pt modelId="{C852E879-FF9C-4A86-9464-4F821F8D2848}" type="parTrans" cxnId="{5A3605FB-01D7-42BE-AC93-400559D426DE}">
      <dgm:prSet/>
      <dgm:spPr/>
      <dgm:t>
        <a:bodyPr/>
        <a:lstStyle/>
        <a:p>
          <a:endParaRPr lang="uk-UA"/>
        </a:p>
      </dgm:t>
    </dgm:pt>
    <dgm:pt modelId="{5FE520F6-1DD4-4583-B5AB-1150573A451F}" type="sibTrans" cxnId="{5A3605FB-01D7-42BE-AC93-400559D426DE}">
      <dgm:prSet/>
      <dgm:spPr/>
      <dgm:t>
        <a:bodyPr/>
        <a:lstStyle/>
        <a:p>
          <a:endParaRPr lang="uk-UA"/>
        </a:p>
      </dgm:t>
    </dgm:pt>
    <dgm:pt modelId="{3AE688AF-B65D-4D12-AD6A-3D6CB32C52C2}">
      <dgm:prSet phldrT="[Текст]"/>
      <dgm:spPr/>
      <dgm:t>
        <a:bodyPr/>
        <a:lstStyle/>
        <a:p>
          <a:r>
            <a:rPr lang="uk-UA" dirty="0" smtClean="0"/>
            <a:t>екологічна</a:t>
          </a:r>
        </a:p>
      </dgm:t>
    </dgm:pt>
    <dgm:pt modelId="{A47A867D-548D-4C4B-9346-8D5FD488F743}" type="parTrans" cxnId="{1BB0EFB1-E542-48CC-87C9-DDC73DFA6153}">
      <dgm:prSet/>
      <dgm:spPr/>
      <dgm:t>
        <a:bodyPr/>
        <a:lstStyle/>
        <a:p>
          <a:endParaRPr lang="uk-UA"/>
        </a:p>
      </dgm:t>
    </dgm:pt>
    <dgm:pt modelId="{9145D3F0-5C7A-48CB-B5D9-2FBD424BEE07}" type="sibTrans" cxnId="{1BB0EFB1-E542-48CC-87C9-DDC73DFA6153}">
      <dgm:prSet/>
      <dgm:spPr/>
      <dgm:t>
        <a:bodyPr/>
        <a:lstStyle/>
        <a:p>
          <a:endParaRPr lang="uk-UA"/>
        </a:p>
      </dgm:t>
    </dgm:pt>
    <dgm:pt modelId="{ED25D90E-D25E-4908-800C-4B59BC4268FA}">
      <dgm:prSet phldrT="[Текст]"/>
      <dgm:spPr/>
      <dgm:t>
        <a:bodyPr/>
        <a:lstStyle/>
        <a:p>
          <a:r>
            <a:rPr lang="uk-UA" dirty="0" smtClean="0"/>
            <a:t>проблема </a:t>
          </a:r>
        </a:p>
        <a:p>
          <a:r>
            <a:rPr lang="uk-UA" dirty="0" smtClean="0"/>
            <a:t>миру</a:t>
          </a:r>
        </a:p>
      </dgm:t>
    </dgm:pt>
    <dgm:pt modelId="{A18C95AB-4350-465E-99BC-32F79B88D98E}" type="parTrans" cxnId="{1D71F198-C46D-4F0B-B81E-3F1DC6BC2055}">
      <dgm:prSet/>
      <dgm:spPr/>
      <dgm:t>
        <a:bodyPr/>
        <a:lstStyle/>
        <a:p>
          <a:endParaRPr lang="uk-UA"/>
        </a:p>
      </dgm:t>
    </dgm:pt>
    <dgm:pt modelId="{FB367A7B-7BB3-4E36-8DA9-7B1C7E077984}" type="sibTrans" cxnId="{1D71F198-C46D-4F0B-B81E-3F1DC6BC2055}">
      <dgm:prSet/>
      <dgm:spPr/>
      <dgm:t>
        <a:bodyPr/>
        <a:lstStyle/>
        <a:p>
          <a:endParaRPr lang="uk-UA"/>
        </a:p>
      </dgm:t>
    </dgm:pt>
    <dgm:pt modelId="{C4D12A01-06DB-4A37-B744-23C0DAC5A10D}" type="pres">
      <dgm:prSet presAssocID="{39673F3A-9CA7-4EC5-B2BB-D8E6DBCCBE8F}" presName="diagram" presStyleCnt="0">
        <dgm:presLayoutVars>
          <dgm:dir/>
          <dgm:resizeHandles val="exact"/>
        </dgm:presLayoutVars>
      </dgm:prSet>
      <dgm:spPr/>
    </dgm:pt>
    <dgm:pt modelId="{DA54C2FC-3542-4D48-8D1A-6E8D8F2B6D62}" type="pres">
      <dgm:prSet presAssocID="{1662D4CF-7587-4A2D-AB4E-D1E2D53E454C}" presName="node" presStyleLbl="node1" presStyleIdx="0" presStyleCnt="5" custLinFactNeighborX="-545" custLinFactNeighborY="-94">
        <dgm:presLayoutVars>
          <dgm:bulletEnabled val="1"/>
        </dgm:presLayoutVars>
      </dgm:prSet>
      <dgm:spPr/>
      <dgm:t>
        <a:bodyPr/>
        <a:lstStyle/>
        <a:p>
          <a:endParaRPr lang="uk-UA"/>
        </a:p>
      </dgm:t>
    </dgm:pt>
    <dgm:pt modelId="{81340B5C-372F-48DF-B7C7-5F274D2B3892}" type="pres">
      <dgm:prSet presAssocID="{52410CF6-CD7E-4643-BECA-082FF15A29D0}" presName="sibTrans" presStyleCnt="0"/>
      <dgm:spPr/>
    </dgm:pt>
    <dgm:pt modelId="{AA88D62D-EC0D-4FE6-99F3-7FA6581D1E64}" type="pres">
      <dgm:prSet presAssocID="{EB3B2BEB-B877-4B9A-866D-F8F73DB9C197}" presName="node" presStyleLbl="node1" presStyleIdx="1" presStyleCnt="5">
        <dgm:presLayoutVars>
          <dgm:bulletEnabled val="1"/>
        </dgm:presLayoutVars>
      </dgm:prSet>
      <dgm:spPr/>
      <dgm:t>
        <a:bodyPr/>
        <a:lstStyle/>
        <a:p>
          <a:endParaRPr lang="uk-UA"/>
        </a:p>
      </dgm:t>
    </dgm:pt>
    <dgm:pt modelId="{401C6C6B-BB91-4768-AE96-49490C1C10FE}" type="pres">
      <dgm:prSet presAssocID="{377230A5-0394-4810-97E3-CD34609486C6}" presName="sibTrans" presStyleCnt="0"/>
      <dgm:spPr/>
    </dgm:pt>
    <dgm:pt modelId="{10CA94BB-4CE3-4E52-B8BD-FE1725881E16}" type="pres">
      <dgm:prSet presAssocID="{E2091C3F-476C-4772-B855-B096B6E37882}" presName="node" presStyleLbl="node1" presStyleIdx="2" presStyleCnt="5">
        <dgm:presLayoutVars>
          <dgm:bulletEnabled val="1"/>
        </dgm:presLayoutVars>
      </dgm:prSet>
      <dgm:spPr/>
      <dgm:t>
        <a:bodyPr/>
        <a:lstStyle/>
        <a:p>
          <a:endParaRPr lang="uk-UA"/>
        </a:p>
      </dgm:t>
    </dgm:pt>
    <dgm:pt modelId="{93B01314-52EC-48A1-95A1-1302F64F932D}" type="pres">
      <dgm:prSet presAssocID="{5FE520F6-1DD4-4583-B5AB-1150573A451F}" presName="sibTrans" presStyleCnt="0"/>
      <dgm:spPr/>
    </dgm:pt>
    <dgm:pt modelId="{D5DDAE48-0273-4DB1-9B51-880594F73EA5}" type="pres">
      <dgm:prSet presAssocID="{3AE688AF-B65D-4D12-AD6A-3D6CB32C52C2}" presName="node" presStyleLbl="node1" presStyleIdx="3" presStyleCnt="5">
        <dgm:presLayoutVars>
          <dgm:bulletEnabled val="1"/>
        </dgm:presLayoutVars>
      </dgm:prSet>
      <dgm:spPr/>
      <dgm:t>
        <a:bodyPr/>
        <a:lstStyle/>
        <a:p>
          <a:endParaRPr lang="uk-UA"/>
        </a:p>
      </dgm:t>
    </dgm:pt>
    <dgm:pt modelId="{4BF11931-55EE-4D78-ACEE-7645C38D8777}" type="pres">
      <dgm:prSet presAssocID="{9145D3F0-5C7A-48CB-B5D9-2FBD424BEE07}" presName="sibTrans" presStyleCnt="0"/>
      <dgm:spPr/>
    </dgm:pt>
    <dgm:pt modelId="{9C9F59B1-ACC3-4A87-A2B6-F0A13E52754C}" type="pres">
      <dgm:prSet presAssocID="{ED25D90E-D25E-4908-800C-4B59BC4268FA}" presName="node" presStyleLbl="node1" presStyleIdx="4" presStyleCnt="5">
        <dgm:presLayoutVars>
          <dgm:bulletEnabled val="1"/>
        </dgm:presLayoutVars>
      </dgm:prSet>
      <dgm:spPr/>
      <dgm:t>
        <a:bodyPr/>
        <a:lstStyle/>
        <a:p>
          <a:endParaRPr lang="uk-UA"/>
        </a:p>
      </dgm:t>
    </dgm:pt>
  </dgm:ptLst>
  <dgm:cxnLst>
    <dgm:cxn modelId="{A68C33C8-4E83-4AAC-9CCB-980E38F277D4}" type="presOf" srcId="{1662D4CF-7587-4A2D-AB4E-D1E2D53E454C}" destId="{DA54C2FC-3542-4D48-8D1A-6E8D8F2B6D62}" srcOrd="0" destOrd="0" presId="urn:microsoft.com/office/officeart/2005/8/layout/default"/>
    <dgm:cxn modelId="{FC000E0E-B933-4D77-A303-40F9A1A54125}" type="presOf" srcId="{39673F3A-9CA7-4EC5-B2BB-D8E6DBCCBE8F}" destId="{C4D12A01-06DB-4A37-B744-23C0DAC5A10D}" srcOrd="0" destOrd="0" presId="urn:microsoft.com/office/officeart/2005/8/layout/default"/>
    <dgm:cxn modelId="{1D71F198-C46D-4F0B-B81E-3F1DC6BC2055}" srcId="{39673F3A-9CA7-4EC5-B2BB-D8E6DBCCBE8F}" destId="{ED25D90E-D25E-4908-800C-4B59BC4268FA}" srcOrd="4" destOrd="0" parTransId="{A18C95AB-4350-465E-99BC-32F79B88D98E}" sibTransId="{FB367A7B-7BB3-4E36-8DA9-7B1C7E077984}"/>
    <dgm:cxn modelId="{5A3605FB-01D7-42BE-AC93-400559D426DE}" srcId="{39673F3A-9CA7-4EC5-B2BB-D8E6DBCCBE8F}" destId="{E2091C3F-476C-4772-B855-B096B6E37882}" srcOrd="2" destOrd="0" parTransId="{C852E879-FF9C-4A86-9464-4F821F8D2848}" sibTransId="{5FE520F6-1DD4-4583-B5AB-1150573A451F}"/>
    <dgm:cxn modelId="{653F6D16-39A8-41DC-AAE1-3B4DF3D49756}" srcId="{39673F3A-9CA7-4EC5-B2BB-D8E6DBCCBE8F}" destId="{1662D4CF-7587-4A2D-AB4E-D1E2D53E454C}" srcOrd="0" destOrd="0" parTransId="{B974321E-1130-4912-9823-65B3822B6029}" sibTransId="{52410CF6-CD7E-4643-BECA-082FF15A29D0}"/>
    <dgm:cxn modelId="{40C8C283-7DC9-4C8A-8A90-ABC1B850AF69}" type="presOf" srcId="{E2091C3F-476C-4772-B855-B096B6E37882}" destId="{10CA94BB-4CE3-4E52-B8BD-FE1725881E16}" srcOrd="0" destOrd="0" presId="urn:microsoft.com/office/officeart/2005/8/layout/default"/>
    <dgm:cxn modelId="{1BB0EFB1-E542-48CC-87C9-DDC73DFA6153}" srcId="{39673F3A-9CA7-4EC5-B2BB-D8E6DBCCBE8F}" destId="{3AE688AF-B65D-4D12-AD6A-3D6CB32C52C2}" srcOrd="3" destOrd="0" parTransId="{A47A867D-548D-4C4B-9346-8D5FD488F743}" sibTransId="{9145D3F0-5C7A-48CB-B5D9-2FBD424BEE07}"/>
    <dgm:cxn modelId="{877DDC92-5606-40B6-9C0F-93E47FB4D383}" type="presOf" srcId="{EB3B2BEB-B877-4B9A-866D-F8F73DB9C197}" destId="{AA88D62D-EC0D-4FE6-99F3-7FA6581D1E64}" srcOrd="0" destOrd="0" presId="urn:microsoft.com/office/officeart/2005/8/layout/default"/>
    <dgm:cxn modelId="{91478128-4B28-4417-9621-AB8B51A99487}" srcId="{39673F3A-9CA7-4EC5-B2BB-D8E6DBCCBE8F}" destId="{EB3B2BEB-B877-4B9A-866D-F8F73DB9C197}" srcOrd="1" destOrd="0" parTransId="{6A24A151-AB7B-4C19-98DF-D57EB3ABA3B0}" sibTransId="{377230A5-0394-4810-97E3-CD34609486C6}"/>
    <dgm:cxn modelId="{09AA5CF1-AB33-4E7C-A7CF-795D8DE09DF4}" type="presOf" srcId="{ED25D90E-D25E-4908-800C-4B59BC4268FA}" destId="{9C9F59B1-ACC3-4A87-A2B6-F0A13E52754C}" srcOrd="0" destOrd="0" presId="urn:microsoft.com/office/officeart/2005/8/layout/default"/>
    <dgm:cxn modelId="{A7CCB90F-4A7F-41CF-B56B-63A38C0F321F}" type="presOf" srcId="{3AE688AF-B65D-4D12-AD6A-3D6CB32C52C2}" destId="{D5DDAE48-0273-4DB1-9B51-880594F73EA5}" srcOrd="0" destOrd="0" presId="urn:microsoft.com/office/officeart/2005/8/layout/default"/>
    <dgm:cxn modelId="{987A4187-AE46-4D3B-94FE-1901023C5E63}" type="presParOf" srcId="{C4D12A01-06DB-4A37-B744-23C0DAC5A10D}" destId="{DA54C2FC-3542-4D48-8D1A-6E8D8F2B6D62}" srcOrd="0" destOrd="0" presId="urn:microsoft.com/office/officeart/2005/8/layout/default"/>
    <dgm:cxn modelId="{EA1ABC14-E8BB-4DBC-9CA5-1550DE018533}" type="presParOf" srcId="{C4D12A01-06DB-4A37-B744-23C0DAC5A10D}" destId="{81340B5C-372F-48DF-B7C7-5F274D2B3892}" srcOrd="1" destOrd="0" presId="urn:microsoft.com/office/officeart/2005/8/layout/default"/>
    <dgm:cxn modelId="{6005503C-5705-459F-ADC4-2CFCF034137B}" type="presParOf" srcId="{C4D12A01-06DB-4A37-B744-23C0DAC5A10D}" destId="{AA88D62D-EC0D-4FE6-99F3-7FA6581D1E64}" srcOrd="2" destOrd="0" presId="urn:microsoft.com/office/officeart/2005/8/layout/default"/>
    <dgm:cxn modelId="{78CF3475-BF69-468B-8036-595260092801}" type="presParOf" srcId="{C4D12A01-06DB-4A37-B744-23C0DAC5A10D}" destId="{401C6C6B-BB91-4768-AE96-49490C1C10FE}" srcOrd="3" destOrd="0" presId="urn:microsoft.com/office/officeart/2005/8/layout/default"/>
    <dgm:cxn modelId="{F082E4A4-43C9-410B-983C-1E4530EE5361}" type="presParOf" srcId="{C4D12A01-06DB-4A37-B744-23C0DAC5A10D}" destId="{10CA94BB-4CE3-4E52-B8BD-FE1725881E16}" srcOrd="4" destOrd="0" presId="urn:microsoft.com/office/officeart/2005/8/layout/default"/>
    <dgm:cxn modelId="{51E176AC-0958-47C4-83B2-714885F59587}" type="presParOf" srcId="{C4D12A01-06DB-4A37-B744-23C0DAC5A10D}" destId="{93B01314-52EC-48A1-95A1-1302F64F932D}" srcOrd="5" destOrd="0" presId="urn:microsoft.com/office/officeart/2005/8/layout/default"/>
    <dgm:cxn modelId="{4E44215B-A521-4DB1-B7EA-F1B937AC9201}" type="presParOf" srcId="{C4D12A01-06DB-4A37-B744-23C0DAC5A10D}" destId="{D5DDAE48-0273-4DB1-9B51-880594F73EA5}" srcOrd="6" destOrd="0" presId="urn:microsoft.com/office/officeart/2005/8/layout/default"/>
    <dgm:cxn modelId="{B6A7EC44-5FED-4419-BE1D-034A673F4FC1}" type="presParOf" srcId="{C4D12A01-06DB-4A37-B744-23C0DAC5A10D}" destId="{4BF11931-55EE-4D78-ACEE-7645C38D8777}" srcOrd="7" destOrd="0" presId="urn:microsoft.com/office/officeart/2005/8/layout/default"/>
    <dgm:cxn modelId="{622B374C-1216-4ED4-9418-B067263211CF}" type="presParOf" srcId="{C4D12A01-06DB-4A37-B744-23C0DAC5A10D}" destId="{9C9F59B1-ACC3-4A87-A2B6-F0A13E52754C}" srcOrd="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54C2FC-3542-4D48-8D1A-6E8D8F2B6D62}">
      <dsp:nvSpPr>
        <dsp:cNvPr id="0" name=""/>
        <dsp:cNvSpPr/>
      </dsp:nvSpPr>
      <dsp:spPr>
        <a:xfrm>
          <a:off x="1166413" y="0"/>
          <a:ext cx="2340224" cy="1404134"/>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kern="1200" dirty="0" smtClean="0"/>
            <a:t>демографічна</a:t>
          </a:r>
          <a:endParaRPr lang="uk-UA" sz="2800" kern="1200" dirty="0"/>
        </a:p>
      </dsp:txBody>
      <dsp:txXfrm>
        <a:off x="1166413" y="0"/>
        <a:ext cx="2340224" cy="1404134"/>
      </dsp:txXfrm>
    </dsp:sp>
    <dsp:sp modelId="{AA88D62D-EC0D-4FE6-99F3-7FA6581D1E64}">
      <dsp:nvSpPr>
        <dsp:cNvPr id="0" name=""/>
        <dsp:cNvSpPr/>
      </dsp:nvSpPr>
      <dsp:spPr>
        <a:xfrm>
          <a:off x="3753415" y="35"/>
          <a:ext cx="2340224" cy="1404134"/>
        </a:xfrm>
        <a:prstGeom prst="rect">
          <a:avLst/>
        </a:prstGeom>
        <a:gradFill rotWithShape="0">
          <a:gsLst>
            <a:gs pos="0">
              <a:schemeClr val="accent5">
                <a:hueOff val="-2483469"/>
                <a:satOff val="9953"/>
                <a:lumOff val="2157"/>
                <a:alphaOff val="0"/>
                <a:tint val="50000"/>
                <a:satMod val="300000"/>
              </a:schemeClr>
            </a:gs>
            <a:gs pos="35000">
              <a:schemeClr val="accent5">
                <a:hueOff val="-2483469"/>
                <a:satOff val="9953"/>
                <a:lumOff val="2157"/>
                <a:alphaOff val="0"/>
                <a:tint val="37000"/>
                <a:satMod val="300000"/>
              </a:schemeClr>
            </a:gs>
            <a:gs pos="100000">
              <a:schemeClr val="accent5">
                <a:hueOff val="-2483469"/>
                <a:satOff val="9953"/>
                <a:lumOff val="2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kern="1200" dirty="0" smtClean="0"/>
            <a:t>продовольча</a:t>
          </a:r>
          <a:endParaRPr lang="uk-UA" sz="2800" kern="1200" dirty="0"/>
        </a:p>
      </dsp:txBody>
      <dsp:txXfrm>
        <a:off x="3753415" y="35"/>
        <a:ext cx="2340224" cy="1404134"/>
      </dsp:txXfrm>
    </dsp:sp>
    <dsp:sp modelId="{10CA94BB-4CE3-4E52-B8BD-FE1725881E16}">
      <dsp:nvSpPr>
        <dsp:cNvPr id="0" name=""/>
        <dsp:cNvSpPr/>
      </dsp:nvSpPr>
      <dsp:spPr>
        <a:xfrm>
          <a:off x="1179167" y="1638192"/>
          <a:ext cx="2340224" cy="1404134"/>
        </a:xfrm>
        <a:prstGeom prst="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kern="1200" dirty="0" smtClean="0"/>
            <a:t>енергетична і</a:t>
          </a:r>
        </a:p>
        <a:p>
          <a:pPr lvl="0" algn="ctr" defTabSz="1244600">
            <a:lnSpc>
              <a:spcPct val="90000"/>
            </a:lnSpc>
            <a:spcBef>
              <a:spcPct val="0"/>
            </a:spcBef>
            <a:spcAft>
              <a:spcPct val="35000"/>
            </a:spcAft>
          </a:pPr>
          <a:r>
            <a:rPr lang="uk-UA" sz="2800" kern="1200" dirty="0" smtClean="0"/>
            <a:t>сировинна</a:t>
          </a:r>
        </a:p>
      </dsp:txBody>
      <dsp:txXfrm>
        <a:off x="1179167" y="1638192"/>
        <a:ext cx="2340224" cy="1404134"/>
      </dsp:txXfrm>
    </dsp:sp>
    <dsp:sp modelId="{D5DDAE48-0273-4DB1-9B51-880594F73EA5}">
      <dsp:nvSpPr>
        <dsp:cNvPr id="0" name=""/>
        <dsp:cNvSpPr/>
      </dsp:nvSpPr>
      <dsp:spPr>
        <a:xfrm>
          <a:off x="3753415" y="1638192"/>
          <a:ext cx="2340224" cy="1404134"/>
        </a:xfrm>
        <a:prstGeom prst="rect">
          <a:avLst/>
        </a:prstGeom>
        <a:gradFill rotWithShape="0">
          <a:gsLst>
            <a:gs pos="0">
              <a:schemeClr val="accent5">
                <a:hueOff val="-7450407"/>
                <a:satOff val="29858"/>
                <a:lumOff val="6471"/>
                <a:alphaOff val="0"/>
                <a:tint val="50000"/>
                <a:satMod val="300000"/>
              </a:schemeClr>
            </a:gs>
            <a:gs pos="35000">
              <a:schemeClr val="accent5">
                <a:hueOff val="-7450407"/>
                <a:satOff val="29858"/>
                <a:lumOff val="6471"/>
                <a:alphaOff val="0"/>
                <a:tint val="37000"/>
                <a:satMod val="300000"/>
              </a:schemeClr>
            </a:gs>
            <a:gs pos="100000">
              <a:schemeClr val="accent5">
                <a:hueOff val="-7450407"/>
                <a:satOff val="29858"/>
                <a:lumOff val="64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kern="1200" dirty="0" smtClean="0"/>
            <a:t>екологічна</a:t>
          </a:r>
        </a:p>
      </dsp:txBody>
      <dsp:txXfrm>
        <a:off x="3753415" y="1638192"/>
        <a:ext cx="2340224" cy="1404134"/>
      </dsp:txXfrm>
    </dsp:sp>
    <dsp:sp modelId="{9C9F59B1-ACC3-4A87-A2B6-F0A13E52754C}">
      <dsp:nvSpPr>
        <dsp:cNvPr id="0" name=""/>
        <dsp:cNvSpPr/>
      </dsp:nvSpPr>
      <dsp:spPr>
        <a:xfrm>
          <a:off x="2466291" y="3276349"/>
          <a:ext cx="2340224" cy="1404134"/>
        </a:xfrm>
        <a:prstGeom prst="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kern="1200" dirty="0" smtClean="0"/>
            <a:t>проблема </a:t>
          </a:r>
        </a:p>
        <a:p>
          <a:pPr lvl="0" algn="ctr" defTabSz="1244600">
            <a:lnSpc>
              <a:spcPct val="90000"/>
            </a:lnSpc>
            <a:spcBef>
              <a:spcPct val="0"/>
            </a:spcBef>
            <a:spcAft>
              <a:spcPct val="35000"/>
            </a:spcAft>
          </a:pPr>
          <a:r>
            <a:rPr lang="uk-UA" sz="2800" kern="1200" dirty="0" smtClean="0"/>
            <a:t>миру</a:t>
          </a:r>
        </a:p>
      </dsp:txBody>
      <dsp:txXfrm>
        <a:off x="2466291" y="3276349"/>
        <a:ext cx="2340224" cy="14041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C32CE9-7403-4283-8150-A25BD9A635A1}" type="datetimeFigureOut">
              <a:rPr lang="uk-UA" smtClean="0"/>
              <a:t>30.10.2012</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761219-F253-4D8B-8AA0-7F456EF49DB3}" type="slidenum">
              <a:rPr lang="uk-UA" smtClean="0"/>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49BABD00-D389-4DC7-8C6D-1C7F7F174519}" type="datetimeFigureOut">
              <a:rPr lang="uk-UA" smtClean="0"/>
              <a:t>30.10.2012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8DA8DF8-BC60-4454-8A87-8E568461D54F}" type="slidenum">
              <a:rPr lang="uk-UA" smtClean="0"/>
              <a:t>‹#›</a:t>
            </a:fld>
            <a:endParaRPr lang="uk-UA"/>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9BABD00-D389-4DC7-8C6D-1C7F7F174519}" type="datetimeFigureOut">
              <a:rPr lang="uk-UA" smtClean="0"/>
              <a:t>30.10.2012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8DA8DF8-BC60-4454-8A87-8E568461D54F}" type="slidenum">
              <a:rPr lang="uk-UA" smtClean="0"/>
              <a:t>‹#›</a:t>
            </a:fld>
            <a:endParaRPr lang="uk-UA"/>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9BABD00-D389-4DC7-8C6D-1C7F7F174519}" type="datetimeFigureOut">
              <a:rPr lang="uk-UA" smtClean="0"/>
              <a:t>30.10.2012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8DA8DF8-BC60-4454-8A87-8E568461D54F}" type="slidenum">
              <a:rPr lang="uk-UA" smtClean="0"/>
              <a:t>‹#›</a:t>
            </a:fld>
            <a:endParaRPr lang="uk-UA"/>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9BABD00-D389-4DC7-8C6D-1C7F7F174519}" type="datetimeFigureOut">
              <a:rPr lang="uk-UA" smtClean="0"/>
              <a:t>30.10.2012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8DA8DF8-BC60-4454-8A87-8E568461D54F}" type="slidenum">
              <a:rPr lang="uk-UA" smtClean="0"/>
              <a:t>‹#›</a:t>
            </a:fld>
            <a:endParaRPr lang="uk-UA"/>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9BABD00-D389-4DC7-8C6D-1C7F7F174519}" type="datetimeFigureOut">
              <a:rPr lang="uk-UA" smtClean="0"/>
              <a:t>30.10.2012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8DA8DF8-BC60-4454-8A87-8E568461D54F}" type="slidenum">
              <a:rPr lang="uk-UA" smtClean="0"/>
              <a:t>‹#›</a:t>
            </a:fld>
            <a:endParaRPr lang="uk-UA"/>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49BABD00-D389-4DC7-8C6D-1C7F7F174519}" type="datetimeFigureOut">
              <a:rPr lang="uk-UA" smtClean="0"/>
              <a:t>30.10.2012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A8DA8DF8-BC60-4454-8A87-8E568461D54F}" type="slidenum">
              <a:rPr lang="uk-UA" smtClean="0"/>
              <a:t>‹#›</a:t>
            </a:fld>
            <a:endParaRPr lang="uk-UA"/>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49BABD00-D389-4DC7-8C6D-1C7F7F174519}" type="datetimeFigureOut">
              <a:rPr lang="uk-UA" smtClean="0"/>
              <a:t>30.10.2012</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A8DA8DF8-BC60-4454-8A87-8E568461D54F}" type="slidenum">
              <a:rPr lang="uk-UA" smtClean="0"/>
              <a:t>‹#›</a:t>
            </a:fld>
            <a:endParaRPr lang="uk-UA"/>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49BABD00-D389-4DC7-8C6D-1C7F7F174519}" type="datetimeFigureOut">
              <a:rPr lang="uk-UA" smtClean="0"/>
              <a:t>30.10.2012</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A8DA8DF8-BC60-4454-8A87-8E568461D54F}" type="slidenum">
              <a:rPr lang="uk-UA" smtClean="0"/>
              <a:t>‹#›</a:t>
            </a:fld>
            <a:endParaRPr lang="uk-UA"/>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9BABD00-D389-4DC7-8C6D-1C7F7F174519}" type="datetimeFigureOut">
              <a:rPr lang="uk-UA" smtClean="0"/>
              <a:t>30.10.2012</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A8DA8DF8-BC60-4454-8A87-8E568461D54F}" type="slidenum">
              <a:rPr lang="uk-UA" smtClean="0"/>
              <a:t>‹#›</a:t>
            </a:fld>
            <a:endParaRPr lang="uk-UA"/>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9BABD00-D389-4DC7-8C6D-1C7F7F174519}" type="datetimeFigureOut">
              <a:rPr lang="uk-UA" smtClean="0"/>
              <a:t>30.10.2012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A8DA8DF8-BC60-4454-8A87-8E568461D54F}" type="slidenum">
              <a:rPr lang="uk-UA" smtClean="0"/>
              <a:t>‹#›</a:t>
            </a:fld>
            <a:endParaRPr lang="uk-UA"/>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9BABD00-D389-4DC7-8C6D-1C7F7F174519}" type="datetimeFigureOut">
              <a:rPr lang="uk-UA" smtClean="0"/>
              <a:t>30.10.2012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A8DA8DF8-BC60-4454-8A87-8E568461D54F}" type="slidenum">
              <a:rPr lang="uk-UA" smtClean="0"/>
              <a:t>‹#›</a:t>
            </a:fld>
            <a:endParaRPr lang="uk-UA"/>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39999">
              <a:schemeClr val="tx2">
                <a:lumMod val="60000"/>
                <a:lumOff val="40000"/>
              </a:schemeClr>
            </a:gs>
            <a:gs pos="70000">
              <a:schemeClr val="tx2">
                <a:lumMod val="40000"/>
                <a:lumOff val="60000"/>
              </a:schemeClr>
            </a:gs>
            <a:gs pos="100000">
              <a:schemeClr val="tx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ABD00-D389-4DC7-8C6D-1C7F7F174519}" type="datetimeFigureOut">
              <a:rPr lang="uk-UA" smtClean="0"/>
              <a:t>30.10.2012</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A8DF8-BC60-4454-8A87-8E568461D54F}"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828600" y="188640"/>
            <a:ext cx="3312368" cy="6186309"/>
          </a:xfrm>
          <a:prstGeom prst="rect">
            <a:avLst/>
          </a:prstGeom>
          <a:noFill/>
        </p:spPr>
        <p:txBody>
          <a:bodyPr wrap="square" lIns="91440" tIns="45720" rIns="91440" bIns="45720">
            <a:spAutoFit/>
          </a:bodyPr>
          <a:lstStyle/>
          <a:p>
            <a:pPr algn="ctr"/>
            <a:r>
              <a:rPr lang="ru-RU"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Г</a:t>
            </a:r>
          </a:p>
          <a:p>
            <a:pPr algn="ctr"/>
            <a:r>
              <a:rPr lang="ru-RU"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Л</a:t>
            </a:r>
          </a:p>
          <a:p>
            <a:pPr algn="ctr"/>
            <a:r>
              <a:rPr lang="ru-RU"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a:t>
            </a:r>
          </a:p>
          <a:p>
            <a:pPr algn="ctr"/>
            <a:r>
              <a:rPr lang="ru-RU"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Б</a:t>
            </a:r>
          </a:p>
          <a:p>
            <a:pPr algn="ctr"/>
            <a:r>
              <a:rPr lang="uk-UA"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А</a:t>
            </a:r>
          </a:p>
          <a:p>
            <a:pPr algn="ctr"/>
            <a:r>
              <a:rPr lang="uk-UA"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Л</a:t>
            </a:r>
          </a:p>
          <a:p>
            <a:pPr algn="ctr"/>
            <a:r>
              <a:rPr lang="uk-UA"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Ь</a:t>
            </a:r>
          </a:p>
          <a:p>
            <a:pPr algn="ctr"/>
            <a:r>
              <a:rPr lang="uk-UA"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Н</a:t>
            </a:r>
          </a:p>
          <a:p>
            <a:pPr algn="ctr"/>
            <a:r>
              <a:rPr lang="uk-UA"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І</a:t>
            </a:r>
          </a:p>
        </p:txBody>
      </p:sp>
      <p:sp>
        <p:nvSpPr>
          <p:cNvPr id="3" name="Прямоугольник 2"/>
          <p:cNvSpPr/>
          <p:nvPr/>
        </p:nvSpPr>
        <p:spPr>
          <a:xfrm>
            <a:off x="-540568" y="1348800"/>
            <a:ext cx="4572000" cy="5509200"/>
          </a:xfrm>
          <a:prstGeom prst="rect">
            <a:avLst/>
          </a:prstGeom>
        </p:spPr>
        <p:txBody>
          <a:bodyPr>
            <a:spAutoFit/>
          </a:bodyPr>
          <a:lstStyle/>
          <a:p>
            <a:pPr algn="ctr"/>
            <a:r>
              <a:rPr lang="uk-UA"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a:t>
            </a:r>
          </a:p>
          <a:p>
            <a:pPr algn="ctr"/>
            <a:r>
              <a:rPr lang="uk-UA"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Р</a:t>
            </a:r>
          </a:p>
          <a:p>
            <a:pPr algn="ctr"/>
            <a:r>
              <a:rPr lang="uk-UA"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a:t>
            </a:r>
          </a:p>
          <a:p>
            <a:pPr algn="ctr"/>
            <a:r>
              <a:rPr lang="uk-UA"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Б</a:t>
            </a:r>
          </a:p>
          <a:p>
            <a:pPr algn="ctr"/>
            <a:r>
              <a:rPr lang="uk-UA"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Л</a:t>
            </a:r>
          </a:p>
          <a:p>
            <a:pPr algn="ctr"/>
            <a:r>
              <a:rPr lang="uk-UA"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Е</a:t>
            </a:r>
          </a:p>
          <a:p>
            <a:pPr algn="ctr"/>
            <a:r>
              <a:rPr lang="uk-UA"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М</a:t>
            </a:r>
          </a:p>
          <a:p>
            <a:pPr algn="ctr"/>
            <a:r>
              <a:rPr lang="uk-UA"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И</a:t>
            </a:r>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196752"/>
            <a:ext cx="4536504" cy="5262979"/>
          </a:xfrm>
          <a:prstGeom prst="rect">
            <a:avLst/>
          </a:prstGeom>
        </p:spPr>
        <p:txBody>
          <a:bodyPr wrap="square">
            <a:spAutoFit/>
          </a:bodyPr>
          <a:lstStyle/>
          <a:p>
            <a:r>
              <a:rPr lang="uk-U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Глобально постала в наш час геополітична проблема збереження миру. Воєнні конфлікти існували завжди. Але вони ніколи так не загрожували всьому людству, як нині. Виникла реальна можливість знищення цілих країн і континентів у випадку розв'язання третьої світової війни.</a:t>
            </a:r>
            <a:endParaRPr lang="uk-UA"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Прямоугольник 2"/>
          <p:cNvSpPr/>
          <p:nvPr/>
        </p:nvSpPr>
        <p:spPr>
          <a:xfrm>
            <a:off x="323528" y="260648"/>
            <a:ext cx="7704856" cy="769441"/>
          </a:xfrm>
          <a:prstGeom prst="rect">
            <a:avLst/>
          </a:prstGeom>
        </p:spPr>
        <p:txBody>
          <a:bodyPr wrap="square">
            <a:spAutoFit/>
          </a:bodyPr>
          <a:lstStyle/>
          <a:p>
            <a:r>
              <a:rPr lang="uk-UA"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Проблема збереження миру</a:t>
            </a:r>
            <a:endParaRPr lang="uk-UA" sz="4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172" name="Picture 4"/>
          <p:cNvPicPr>
            <a:picLocks noChangeAspect="1" noChangeArrowheads="1"/>
          </p:cNvPicPr>
          <p:nvPr/>
        </p:nvPicPr>
        <p:blipFill>
          <a:blip r:embed="rId2" cstate="print"/>
          <a:srcRect/>
          <a:stretch>
            <a:fillRect/>
          </a:stretch>
        </p:blipFill>
        <p:spPr bwMode="auto">
          <a:xfrm>
            <a:off x="5076056" y="1196752"/>
            <a:ext cx="3408040" cy="5112060"/>
          </a:xfrm>
          <a:prstGeom prst="rect">
            <a:avLst/>
          </a:prstGeom>
          <a:ln>
            <a:noFill/>
          </a:ln>
          <a:effectLst>
            <a:softEdge rad="112500"/>
          </a:effectLst>
        </p:spPr>
      </p:pic>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2512" y="404664"/>
            <a:ext cx="8821488" cy="2308324"/>
          </a:xfrm>
          <a:prstGeom prst="rect">
            <a:avLst/>
          </a:prstGeom>
        </p:spPr>
        <p:txBody>
          <a:bodyPr wrap="square">
            <a:spAutoFit/>
          </a:bodyPr>
          <a:lstStyle/>
          <a:p>
            <a:r>
              <a:rPr lang="uk-U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 арсеналах найбільших країн світу зосереджена така кількість зброї, якої достатньо, щоб знищити все живе на планеті. Після Другої світової війни всі країни світу витратили вже близько 10 трлн доларів США на озброєння й утримання армії. Найбідніші, кризові країни, незважаючи на голод і злидні, продовжують вкладати величезні кошти у виготовлення зброї. </a:t>
            </a:r>
            <a:endParaRPr lang="uk-UA"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194" name="Picture 2"/>
          <p:cNvPicPr>
            <a:picLocks noChangeAspect="1" noChangeArrowheads="1"/>
          </p:cNvPicPr>
          <p:nvPr/>
        </p:nvPicPr>
        <p:blipFill>
          <a:blip r:embed="rId2" cstate="print"/>
          <a:srcRect/>
          <a:stretch>
            <a:fillRect/>
          </a:stretch>
        </p:blipFill>
        <p:spPr bwMode="auto">
          <a:xfrm>
            <a:off x="1475656" y="2708920"/>
            <a:ext cx="6386195" cy="3991372"/>
          </a:xfrm>
          <a:prstGeom prst="rect">
            <a:avLst/>
          </a:prstGeom>
          <a:ln>
            <a:noFill/>
          </a:ln>
          <a:effectLst>
            <a:softEdge rad="112500"/>
          </a:effectLst>
        </p:spPr>
      </p:pic>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268760"/>
            <a:ext cx="4501008" cy="4524315"/>
          </a:xfrm>
          <a:prstGeom prst="rect">
            <a:avLst/>
          </a:prstGeom>
        </p:spPr>
        <p:txBody>
          <a:bodyPr wrap="square">
            <a:spAutoFit/>
          </a:bodyPr>
          <a:lstStyle/>
          <a:p>
            <a:r>
              <a:rPr lang="uk-U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І все ж загалом військово-політична конфронтація і гонка озброєнь є вкрай небезпечними для людства. Будь-яка випадковість, технічні неполадки, помилки людей можуть стати причиною виникнення нової світової війни. І тоді щось змінити вже буде пізно. Лише спільними зусиллями людство зможе вирішити проблему війни і миру.</a:t>
            </a:r>
            <a:endParaRPr lang="uk-UA"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3"/>
          <p:cNvPicPr>
            <a:picLocks noChangeAspect="1" noChangeArrowheads="1"/>
          </p:cNvPicPr>
          <p:nvPr/>
        </p:nvPicPr>
        <p:blipFill>
          <a:blip r:embed="rId2" cstate="print"/>
          <a:srcRect/>
          <a:stretch>
            <a:fillRect/>
          </a:stretch>
        </p:blipFill>
        <p:spPr bwMode="auto">
          <a:xfrm>
            <a:off x="5004048" y="908720"/>
            <a:ext cx="3408040" cy="5112060"/>
          </a:xfrm>
          <a:prstGeom prst="rect">
            <a:avLst/>
          </a:prstGeom>
          <a:ln>
            <a:noFill/>
          </a:ln>
          <a:effectLst>
            <a:softEdge rad="112500"/>
          </a:effectLst>
        </p:spPr>
      </p:pic>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24744"/>
            <a:ext cx="8317432" cy="1938992"/>
          </a:xfrm>
          <a:prstGeom prst="rect">
            <a:avLst/>
          </a:prstGeom>
        </p:spPr>
        <p:txBody>
          <a:bodyPr wrap="square">
            <a:spAutoFit/>
          </a:bodyPr>
          <a:lstStyle/>
          <a:p>
            <a:r>
              <a:rPr lang="uk-U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До екологічних проблем належать такі зміни стану довкілля, які можуть погіршити умови життєдіяльності людини.</a:t>
            </a:r>
          </a:p>
          <a:p>
            <a:r>
              <a:rPr lang="uk-U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Екологічні проблеми нині поширені практично повсюдно. Це означає, що вони створюють загрозу людству загалом і всій планеті.</a:t>
            </a:r>
            <a:endParaRPr lang="uk-UA"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Прямоугольник 2"/>
          <p:cNvSpPr/>
          <p:nvPr/>
        </p:nvSpPr>
        <p:spPr>
          <a:xfrm>
            <a:off x="1804704" y="260648"/>
            <a:ext cx="5534592" cy="769441"/>
          </a:xfrm>
          <a:prstGeom prst="rect">
            <a:avLst/>
          </a:prstGeom>
        </p:spPr>
        <p:txBody>
          <a:bodyPr wrap="none">
            <a:spAutoFit/>
          </a:bodyPr>
          <a:lstStyle/>
          <a:p>
            <a:r>
              <a:rPr lang="uk-UA"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Е</a:t>
            </a:r>
            <a:r>
              <a:rPr lang="uk-UA"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кологічна проблема </a:t>
            </a:r>
            <a:endParaRPr lang="uk-UA" sz="4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9218" name="Picture 2"/>
          <p:cNvPicPr>
            <a:picLocks noChangeAspect="1" noChangeArrowheads="1"/>
          </p:cNvPicPr>
          <p:nvPr/>
        </p:nvPicPr>
        <p:blipFill>
          <a:blip r:embed="rId2" cstate="print"/>
          <a:srcRect/>
          <a:stretch>
            <a:fillRect/>
          </a:stretch>
        </p:blipFill>
        <p:spPr bwMode="auto">
          <a:xfrm>
            <a:off x="1563626" y="2861804"/>
            <a:ext cx="6016749" cy="3764173"/>
          </a:xfrm>
          <a:prstGeom prst="rect">
            <a:avLst/>
          </a:prstGeom>
          <a:ln>
            <a:noFill/>
          </a:ln>
          <a:effectLst>
            <a:softEdge rad="112500"/>
          </a:effectLst>
        </p:spPr>
      </p:pic>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892480" cy="2677656"/>
          </a:xfrm>
          <a:prstGeom prst="rect">
            <a:avLst/>
          </a:prstGeom>
        </p:spPr>
        <p:txBody>
          <a:bodyPr wrap="square">
            <a:spAutoFit/>
          </a:bodyPr>
          <a:lstStyle/>
          <a:p>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Екологічні</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проблеми</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можуть</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бути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спровоковані</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стихійними</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лихами.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Водночас</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екологічна</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проблема часто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є</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наслідком</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впливу</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на природу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людства</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Практично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будь-яка</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галузь</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людської</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діяльності</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небезпечна</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для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природи</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Найбільший</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внесок</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у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створення</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екологічної</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проблеми</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роблять</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сільське</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господарство</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чорна</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й</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кольорова</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металургія</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хімічна</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промисловість</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транспорт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і</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енергетика</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особливо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атомна</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uk-UA"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4338" name="Picture 2" descr="prod_1086_42468.jpg (593×424)"/>
          <p:cNvPicPr>
            <a:picLocks noChangeAspect="1" noChangeArrowheads="1"/>
          </p:cNvPicPr>
          <p:nvPr/>
        </p:nvPicPr>
        <p:blipFill>
          <a:blip r:embed="rId2" cstate="print"/>
          <a:srcRect/>
          <a:stretch>
            <a:fillRect/>
          </a:stretch>
        </p:blipFill>
        <p:spPr bwMode="auto">
          <a:xfrm>
            <a:off x="1835696" y="2780928"/>
            <a:ext cx="5472608" cy="3912962"/>
          </a:xfrm>
          <a:prstGeom prst="rect">
            <a:avLst/>
          </a:prstGeom>
          <a:ln>
            <a:noFill/>
          </a:ln>
          <a:effectLst>
            <a:softEdge rad="112500"/>
          </a:effectLst>
        </p:spPr>
      </p:pic>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04664"/>
            <a:ext cx="7992888" cy="1384995"/>
          </a:xfrm>
          <a:prstGeom prst="rect">
            <a:avLst/>
          </a:prstGeom>
        </p:spPr>
        <p:txBody>
          <a:bodyPr wrap="square">
            <a:spAutoFit/>
          </a:bodyPr>
          <a:lstStyle/>
          <a:p>
            <a:r>
              <a:rPr lang="uk-U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Наслідком такого "захворювання" та отруєння біосфери може бути її повна деградація і загибель. А з нею загине і цивілізація.</a:t>
            </a:r>
            <a:endParaRPr lang="uk-UA"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3314" name="Picture 2" descr="fotoshkola_siluet_69.jpg (927×601)"/>
          <p:cNvPicPr>
            <a:picLocks noChangeAspect="1" noChangeArrowheads="1"/>
          </p:cNvPicPr>
          <p:nvPr/>
        </p:nvPicPr>
        <p:blipFill>
          <a:blip r:embed="rId2" cstate="print"/>
          <a:srcRect/>
          <a:stretch>
            <a:fillRect/>
          </a:stretch>
        </p:blipFill>
        <p:spPr bwMode="auto">
          <a:xfrm>
            <a:off x="989856" y="1988840"/>
            <a:ext cx="7164288" cy="4644808"/>
          </a:xfrm>
          <a:prstGeom prst="rect">
            <a:avLst/>
          </a:prstGeom>
          <a:ln>
            <a:noFill/>
          </a:ln>
          <a:effectLst>
            <a:softEdge rad="112500"/>
          </a:effectLst>
        </p:spPr>
      </p:pic>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76672"/>
            <a:ext cx="7632848" cy="1815882"/>
          </a:xfrm>
          <a:prstGeom prst="rect">
            <a:avLst/>
          </a:prstGeom>
        </p:spPr>
        <p:txBody>
          <a:bodyPr wrap="square">
            <a:spAutoFit/>
          </a:bodyPr>
          <a:lstStyle/>
          <a:p>
            <a:r>
              <a:rPr lang="uk-U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Слід пам'ятати, що всі глобальні проблеми взаємопов'язані й тому можуть бути вирішені тільки в комплексі і тільки спільними зусиллями Світового співтовариства.</a:t>
            </a:r>
            <a:endParaRPr lang="uk-UA"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2289" name="Picture 1"/>
          <p:cNvPicPr>
            <a:picLocks noChangeAspect="1" noChangeArrowheads="1"/>
          </p:cNvPicPr>
          <p:nvPr/>
        </p:nvPicPr>
        <p:blipFill>
          <a:blip r:embed="rId2" cstate="print"/>
          <a:srcRect/>
          <a:stretch>
            <a:fillRect/>
          </a:stretch>
        </p:blipFill>
        <p:spPr bwMode="auto">
          <a:xfrm>
            <a:off x="1835696" y="2420888"/>
            <a:ext cx="5472608" cy="4202181"/>
          </a:xfrm>
          <a:prstGeom prst="rect">
            <a:avLst/>
          </a:prstGeom>
          <a:ln>
            <a:noFill/>
          </a:ln>
          <a:effectLst>
            <a:softEdge rad="112500"/>
          </a:effectLst>
        </p:spPr>
      </p:pic>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2564904"/>
            <a:ext cx="7169078" cy="1200329"/>
          </a:xfrm>
          <a:prstGeom prst="rect">
            <a:avLst/>
          </a:prstGeom>
          <a:noFill/>
        </p:spPr>
        <p:txBody>
          <a:bodyPr wrap="none" lIns="91440" tIns="45720" rIns="91440" bIns="45720">
            <a:spAutoFit/>
          </a:bodyPr>
          <a:lstStyle/>
          <a:p>
            <a:pPr algn="ctr"/>
            <a:r>
              <a:rPr lang="ru-RU" sz="7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Дякуємо</a:t>
            </a:r>
            <a:r>
              <a:rPr lang="ru-RU" sz="7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за </a:t>
            </a:r>
            <a:r>
              <a:rPr lang="ru-RU" sz="7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увагу</a:t>
            </a:r>
            <a:r>
              <a:rPr lang="ru-RU" sz="7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ru-RU" sz="7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Прямоугольник 2"/>
          <p:cNvSpPr/>
          <p:nvPr/>
        </p:nvSpPr>
        <p:spPr>
          <a:xfrm>
            <a:off x="4932040" y="5157192"/>
            <a:ext cx="4021998" cy="1384995"/>
          </a:xfrm>
          <a:prstGeom prst="rect">
            <a:avLst/>
          </a:prstGeom>
          <a:noFill/>
        </p:spPr>
        <p:txBody>
          <a:bodyPr wrap="none" lIns="91440" tIns="45720" rIns="91440" bIns="45720">
            <a:spAutoFit/>
          </a:bodyPr>
          <a:lstStyle/>
          <a:p>
            <a:pPr algn="ctr"/>
            <a:r>
              <a:rPr lang="ru-RU"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Презентацію</a:t>
            </a: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підготували</a:t>
            </a:r>
            <a:endPar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ru-RU" sz="2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Балюта</a:t>
            </a:r>
            <a:r>
              <a:rPr lang="ru-RU"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Д. </a:t>
            </a:r>
            <a:r>
              <a:rPr lang="ru-RU" sz="2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і</a:t>
            </a:r>
            <a:r>
              <a:rPr lang="ru-RU"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Чубар</a:t>
            </a:r>
            <a:r>
              <a:rPr lang="ru-RU"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Д.</a:t>
            </a:r>
          </a:p>
          <a:p>
            <a:pPr algn="ct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9-А</a:t>
            </a:r>
            <a:endParaRPr lang="ru-RU"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764704"/>
            <a:ext cx="8496944" cy="5509200"/>
          </a:xfrm>
          <a:prstGeom prst="rect">
            <a:avLst/>
          </a:prstGeom>
        </p:spPr>
        <p:txBody>
          <a:bodyPr wrap="square">
            <a:spAutoFit/>
          </a:bodyPr>
          <a:lstStyle/>
          <a:p>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На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ранніх</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етапах</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свого</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розвитку</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нечисленне</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людство</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не могло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породити</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жодної</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глобальної</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проблеми</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тобто</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проблеми</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яка б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торкалася</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будь-якої</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людини</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будь-якому</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куточку</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Землі</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Унаслідок</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заселення</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людством</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майже</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всього</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суходолу та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небачених</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доти</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масштабів</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господарського</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освоєння</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довкілля</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почали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виникати</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і</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дедалі</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загострюватися</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глобальні</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проблеми</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Кожна</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них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і</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особливо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всі</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вони разом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здатні</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спричинити</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знищення</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всього</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живого на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нашій</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планеті</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uk-UA"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3304" y="404664"/>
            <a:ext cx="8550696" cy="1077218"/>
          </a:xfrm>
          <a:prstGeom prst="rect">
            <a:avLst/>
          </a:prstGeom>
        </p:spPr>
        <p:txBody>
          <a:bodyPr wrap="square">
            <a:spAutoFit/>
          </a:bodyPr>
          <a:lstStyle/>
          <a:p>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Нині</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до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всеосяжних</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тобто</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глобальних</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проблем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людства</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відносять</a:t>
            </a: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uk-UA"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8" name="Схема 7"/>
          <p:cNvGraphicFramePr/>
          <p:nvPr/>
        </p:nvGraphicFramePr>
        <p:xfrm>
          <a:off x="971600" y="1844824"/>
          <a:ext cx="7272808"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9108" y="188640"/>
            <a:ext cx="6845785" cy="830997"/>
          </a:xfrm>
          <a:prstGeom prst="rect">
            <a:avLst/>
          </a:prstGeom>
          <a:noFill/>
        </p:spPr>
        <p:txBody>
          <a:bodyPr wrap="none" lIns="91440" tIns="45720" rIns="91440" bIns="45720">
            <a:spAutoFit/>
          </a:bodyPr>
          <a:lstStyle/>
          <a:p>
            <a:pPr algn="ctr"/>
            <a:r>
              <a:rPr lang="ru-RU" sz="4800" b="1"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Демографічна</a:t>
            </a:r>
            <a:r>
              <a:rPr lang="ru-RU" sz="4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проблема</a:t>
            </a:r>
            <a:endParaRPr lang="ru-RU" sz="48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2195736" y="3501008"/>
            <a:ext cx="4545896" cy="3168352"/>
          </a:xfrm>
          <a:prstGeom prst="rect">
            <a:avLst/>
          </a:prstGeom>
          <a:ln>
            <a:noFill/>
          </a:ln>
          <a:effectLst>
            <a:softEdge rad="112500"/>
          </a:effectLst>
        </p:spPr>
      </p:pic>
      <p:sp>
        <p:nvSpPr>
          <p:cNvPr id="4" name="Прямоугольник 3"/>
          <p:cNvSpPr/>
          <p:nvPr/>
        </p:nvSpPr>
        <p:spPr>
          <a:xfrm>
            <a:off x="179512" y="980728"/>
            <a:ext cx="8964488" cy="2677656"/>
          </a:xfrm>
          <a:prstGeom prst="rect">
            <a:avLst/>
          </a:prstGeom>
        </p:spPr>
        <p:txBody>
          <a:bodyPr wrap="square">
            <a:spAutoFit/>
          </a:bodyPr>
          <a:lstStyle/>
          <a:p>
            <a:r>
              <a:rPr lang="uk-U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У цілому демографічна проблема нині полягає в стрімкому зростанні населення в країнах, що розвиваються, і в загрозі депопуляції, тобто перевищення кількості померлих над кількістю народжених, в економічно розвинених країнах. Обидва процеси є негативними для людства. Крім того, до демографічної проблеми можна віднести і швидкі темпи розростання міст і міських агломерацій. Збільшується також неконтрольована міграція.</a:t>
            </a: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547664" y="3068960"/>
            <a:ext cx="6065912" cy="3412076"/>
          </a:xfrm>
          <a:prstGeom prst="rect">
            <a:avLst/>
          </a:prstGeom>
          <a:ln>
            <a:noFill/>
          </a:ln>
          <a:effectLst>
            <a:softEdge rad="112500"/>
          </a:effectLst>
        </p:spPr>
      </p:pic>
      <p:sp>
        <p:nvSpPr>
          <p:cNvPr id="3" name="Прямоугольник 2"/>
          <p:cNvSpPr/>
          <p:nvPr/>
        </p:nvSpPr>
        <p:spPr>
          <a:xfrm>
            <a:off x="179512" y="908720"/>
            <a:ext cx="8748464" cy="2308324"/>
          </a:xfrm>
          <a:prstGeom prst="rect">
            <a:avLst/>
          </a:prstGeom>
        </p:spPr>
        <p:txBody>
          <a:bodyPr wrap="square">
            <a:spAutoFit/>
          </a:bodyPr>
          <a:lstStyle/>
          <a:p>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Останніми</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роками, як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ніколи</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останні</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три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десятиліття</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увага</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світу</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привернута до проблем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продовольства</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Цілий</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ряд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чинників</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зумовив</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підвищення</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цін</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на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продукти</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харчування</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що</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досягла</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нині</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найвищого</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рівня</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1970-их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років</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Ця</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обставина</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серйозно</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позначилася</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на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продовольчій</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безпеці</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бідних</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верств</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населення</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світу</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uk-UA"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Прямоугольник 3"/>
          <p:cNvSpPr/>
          <p:nvPr/>
        </p:nvSpPr>
        <p:spPr>
          <a:xfrm>
            <a:off x="1007604" y="260648"/>
            <a:ext cx="7128792" cy="769441"/>
          </a:xfrm>
          <a:prstGeom prst="rect">
            <a:avLst/>
          </a:prstGeom>
        </p:spPr>
        <p:txBody>
          <a:bodyPr wrap="square">
            <a:spAutoFit/>
          </a:bodyPr>
          <a:lstStyle/>
          <a:p>
            <a:r>
              <a:rPr lang="uk-UA"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Продовольча проблема</a:t>
            </a:r>
            <a:endParaRPr lang="uk-UA" sz="4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437112"/>
            <a:ext cx="8136904" cy="2246769"/>
          </a:xfrm>
          <a:prstGeom prst="rect">
            <a:avLst/>
          </a:prstGeom>
        </p:spPr>
        <p:txBody>
          <a:bodyPr wrap="square">
            <a:spAutoFit/>
          </a:bodyPr>
          <a:lstStyle/>
          <a:p>
            <a:r>
              <a:rPr lang="uk-UA" sz="2800" dirty="0" smtClean="0">
                <a:ln w="3175" cmpd="sng">
                  <a:solidFill>
                    <a:schemeClr val="bg1"/>
                  </a:solidFill>
                  <a:prstDash val="solid"/>
                </a:ln>
                <a:solidFill>
                  <a:srgbClr val="FFFFFF"/>
                </a:solidFill>
                <a:effectLst>
                  <a:outerShdw blurRad="63500" dir="3600000" algn="tl" rotWithShape="0">
                    <a:srgbClr val="000000">
                      <a:alpha val="70000"/>
                    </a:srgbClr>
                  </a:outerShdw>
                </a:effectLst>
              </a:rPr>
              <a:t>Наразі 2/3 людства відчувають постійний дефіцит продуктів харчування. Північна Америка і Західна Європа мають надлишок продовольства, але країни, що розвиваються, не мають можливості для його закупівлі в достатній кількості.</a:t>
            </a:r>
            <a:endParaRPr lang="uk-UA" sz="2800" dirty="0">
              <a:ln w="3175" cmpd="sng">
                <a:solidFill>
                  <a:schemeClr val="bg1"/>
                </a:solidFill>
                <a:prstDash val="solid"/>
              </a:ln>
              <a:solidFill>
                <a:srgbClr val="FFFFFF"/>
              </a:solidFill>
              <a:effectLst>
                <a:outerShdw blurRad="63500" dir="3600000" algn="tl" rotWithShape="0">
                  <a:srgbClr val="000000">
                    <a:alpha val="70000"/>
                  </a:srgbClr>
                </a:outerShdw>
              </a:effectLst>
            </a:endParaRPr>
          </a:p>
        </p:txBody>
      </p:sp>
      <p:pic>
        <p:nvPicPr>
          <p:cNvPr id="3074" name="Picture 2"/>
          <p:cNvPicPr>
            <a:picLocks noChangeAspect="1" noChangeArrowheads="1"/>
          </p:cNvPicPr>
          <p:nvPr/>
        </p:nvPicPr>
        <p:blipFill>
          <a:blip r:embed="rId2" cstate="print"/>
          <a:srcRect/>
          <a:stretch>
            <a:fillRect/>
          </a:stretch>
        </p:blipFill>
        <p:spPr bwMode="auto">
          <a:xfrm>
            <a:off x="1547664" y="332656"/>
            <a:ext cx="6048672" cy="4032448"/>
          </a:xfrm>
          <a:prstGeom prst="rect">
            <a:avLst/>
          </a:prstGeom>
          <a:ln>
            <a:noFill/>
          </a:ln>
          <a:effectLst>
            <a:softEdge rad="112500"/>
          </a:effectLst>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476672"/>
            <a:ext cx="7416824" cy="1384995"/>
          </a:xfrm>
          <a:prstGeom prst="rect">
            <a:avLst/>
          </a:prstGeom>
        </p:spPr>
        <p:txBody>
          <a:bodyPr wrap="square">
            <a:spAutoFit/>
          </a:bodyPr>
          <a:lstStyle/>
          <a:p>
            <a:r>
              <a:rPr lang="uk-U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Отже основою вирішення продовольчої проблеми є інтенсивний шлях - підвищення біологічної продуктивності вже існуючих угідь.</a:t>
            </a:r>
            <a:endParaRPr lang="uk-UA"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098" name="Picture 2"/>
          <p:cNvPicPr>
            <a:picLocks noChangeAspect="1" noChangeArrowheads="1"/>
          </p:cNvPicPr>
          <p:nvPr/>
        </p:nvPicPr>
        <p:blipFill>
          <a:blip r:embed="rId2" cstate="print"/>
          <a:srcRect/>
          <a:stretch>
            <a:fillRect/>
          </a:stretch>
        </p:blipFill>
        <p:spPr bwMode="auto">
          <a:xfrm>
            <a:off x="1115616" y="2060848"/>
            <a:ext cx="6843826" cy="4581128"/>
          </a:xfrm>
          <a:prstGeom prst="rect">
            <a:avLst/>
          </a:prstGeom>
          <a:ln>
            <a:noFill/>
          </a:ln>
          <a:effectLst>
            <a:softEdge rad="112500"/>
          </a:effectLst>
        </p:spPr>
      </p:pic>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77072"/>
            <a:ext cx="8568952" cy="2308324"/>
          </a:xfrm>
          <a:prstGeom prst="rect">
            <a:avLst/>
          </a:prstGeom>
        </p:spPr>
        <p:txBody>
          <a:bodyPr wrap="square">
            <a:spAutoFit/>
          </a:bodyPr>
          <a:lstStyle/>
          <a:p>
            <a:r>
              <a:rPr lang="uk-U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Нині людство впритул наблизилося до межі вичерпання найдоступніших, а тому і найдешевших видів органічних і мінеральних ресурсів. Передусім це стосується нафти і газу. Ці найголовніші енергоносії суспільство вимушене добувати з усе більшої глибини (понад 5-6 тис. м). Постійно зростає частка нафти й газу.</a:t>
            </a:r>
            <a:endParaRPr lang="uk-UA"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122" name="Picture 2"/>
          <p:cNvPicPr>
            <a:picLocks noChangeAspect="1" noChangeArrowheads="1"/>
          </p:cNvPicPr>
          <p:nvPr/>
        </p:nvPicPr>
        <p:blipFill>
          <a:blip r:embed="rId2" cstate="print"/>
          <a:srcRect/>
          <a:stretch>
            <a:fillRect/>
          </a:stretch>
        </p:blipFill>
        <p:spPr bwMode="auto">
          <a:xfrm>
            <a:off x="1691680" y="404664"/>
            <a:ext cx="5616624" cy="3510390"/>
          </a:xfrm>
          <a:prstGeom prst="rect">
            <a:avLst/>
          </a:prstGeom>
          <a:ln>
            <a:noFill/>
          </a:ln>
          <a:effectLst>
            <a:softEdge rad="112500"/>
          </a:effectLst>
        </p:spPr>
      </p:pic>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76672"/>
            <a:ext cx="8136904" cy="1938992"/>
          </a:xfrm>
          <a:prstGeom prst="rect">
            <a:avLst/>
          </a:prstGeom>
        </p:spPr>
        <p:txBody>
          <a:bodyPr wrap="square">
            <a:spAutoFit/>
          </a:bodyPr>
          <a:lstStyle/>
          <a:p>
            <a:r>
              <a:rPr lang="uk-U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Унаслідок інтенсивного видобутку починають вичерпуватися і запаси руд металів. Помітно збідніли ресурси алюмінієвої сировини. Це створює загрозу поглиблення кризи в галузях господарства, які виробляють такі потрібні Для людства конструкційні матеріали. </a:t>
            </a:r>
            <a:endParaRPr lang="uk-UA"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146" name="Picture 2"/>
          <p:cNvPicPr>
            <a:picLocks noChangeAspect="1" noChangeArrowheads="1"/>
          </p:cNvPicPr>
          <p:nvPr/>
        </p:nvPicPr>
        <p:blipFill>
          <a:blip r:embed="rId2" cstate="print"/>
          <a:srcRect/>
          <a:stretch>
            <a:fillRect/>
          </a:stretch>
        </p:blipFill>
        <p:spPr bwMode="auto">
          <a:xfrm>
            <a:off x="1619672" y="2492896"/>
            <a:ext cx="6096000" cy="3990975"/>
          </a:xfrm>
          <a:prstGeom prst="rect">
            <a:avLst/>
          </a:prstGeom>
          <a:ln>
            <a:noFill/>
          </a:ln>
          <a:effectLst>
            <a:softEdge rad="112500"/>
          </a:effectLst>
        </p:spPr>
      </p:pic>
    </p:spTree>
  </p:cSld>
  <p:clrMapOvr>
    <a:masterClrMapping/>
  </p:clrMapOvr>
  <p:transition spd="slow">
    <p:fade thruBlk="1"/>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655</Words>
  <Application>Microsoft Office PowerPoint</Application>
  <PresentationFormat>Экран (4:3)</PresentationFormat>
  <Paragraphs>48</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10</cp:revision>
  <dcterms:created xsi:type="dcterms:W3CDTF">2012-10-30T16:01:02Z</dcterms:created>
  <dcterms:modified xsi:type="dcterms:W3CDTF">2012-10-30T17:39:31Z</dcterms:modified>
</cp:coreProperties>
</file>