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71" r:id="rId11"/>
    <p:sldId id="272" r:id="rId12"/>
    <p:sldId id="265" r:id="rId13"/>
    <p:sldId id="266" r:id="rId14"/>
    <p:sldId id="268" r:id="rId15"/>
    <p:sldId id="274" r:id="rId16"/>
    <p:sldId id="273" r:id="rId17"/>
    <p:sldId id="275" r:id="rId18"/>
    <p:sldId id="276" r:id="rId19"/>
    <p:sldId id="269" r:id="rId20"/>
    <p:sldId id="279" r:id="rId21"/>
    <p:sldId id="270" r:id="rId22"/>
    <p:sldId id="278" r:id="rId23"/>
    <p:sldId id="277" r:id="rId24"/>
    <p:sldId id="280" r:id="rId25"/>
    <p:sldId id="281" r:id="rId26"/>
    <p:sldId id="282" r:id="rId27"/>
    <p:sldId id="283" r:id="rId28"/>
    <p:sldId id="284" r:id="rId29"/>
  </p:sldIdLst>
  <p:sldSz cx="9144000" cy="6858000" type="screen4x3"/>
  <p:notesSz cx="6858000" cy="9144000"/>
  <p:embeddedFontLst>
    <p:embeddedFont>
      <p:font typeface="Andantino script" pitchFamily="2" charset="0"/>
      <p:regular r:id="rId31"/>
    </p:embeddedFont>
    <p:embeddedFont>
      <p:font typeface="Calibri" pitchFamily="34" charset="0"/>
      <p:regular r:id="rId32"/>
      <p:bold r:id="rId33"/>
      <p:italic r:id="rId34"/>
      <p:boldItalic r:id="rId35"/>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6374" autoAdjust="0"/>
    <p:restoredTop sz="94660"/>
  </p:normalViewPr>
  <p:slideViewPr>
    <p:cSldViewPr>
      <p:cViewPr varScale="1">
        <p:scale>
          <a:sx n="111" d="100"/>
          <a:sy n="111" d="100"/>
        </p:scale>
        <p:origin x="-211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70661B-C3B1-480D-AB87-16C41C580014}" type="datetimeFigureOut">
              <a:rPr lang="ru-RU" smtClean="0"/>
              <a:t>26.11.2013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323EC3-FF05-4C30-906B-A026A6D3F13C}"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06B786E-9B35-4728-8C52-A9AC498FB330}" type="datetimeFigureOut">
              <a:rPr lang="ru-RU" smtClean="0"/>
              <a:t>26.11.2013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85BE23-238D-412B-A380-FC9C7B024AAF}"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6B786E-9B35-4728-8C52-A9AC498FB330}" type="datetimeFigureOut">
              <a:rPr lang="ru-RU" smtClean="0"/>
              <a:t>26.11.2013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85BE23-238D-412B-A380-FC9C7B024AAF}"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6B786E-9B35-4728-8C52-A9AC498FB330}" type="datetimeFigureOut">
              <a:rPr lang="ru-RU" smtClean="0"/>
              <a:t>26.11.2013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85BE23-238D-412B-A380-FC9C7B024AAF}"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6B786E-9B35-4728-8C52-A9AC498FB330}" type="datetimeFigureOut">
              <a:rPr lang="ru-RU" smtClean="0"/>
              <a:t>26.11.2013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85BE23-238D-412B-A380-FC9C7B024AAF}"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06B786E-9B35-4728-8C52-A9AC498FB330}" type="datetimeFigureOut">
              <a:rPr lang="ru-RU" smtClean="0"/>
              <a:t>26.11.2013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85BE23-238D-412B-A380-FC9C7B024AAF}"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06B786E-9B35-4728-8C52-A9AC498FB330}" type="datetimeFigureOut">
              <a:rPr lang="ru-RU" smtClean="0"/>
              <a:t>26.11.2013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85BE23-238D-412B-A380-FC9C7B024AAF}"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06B786E-9B35-4728-8C52-A9AC498FB330}" type="datetimeFigureOut">
              <a:rPr lang="ru-RU" smtClean="0"/>
              <a:t>26.11.2013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585BE23-238D-412B-A380-FC9C7B024AAF}"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06B786E-9B35-4728-8C52-A9AC498FB330}" type="datetimeFigureOut">
              <a:rPr lang="ru-RU" smtClean="0"/>
              <a:t>26.11.2013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585BE23-238D-412B-A380-FC9C7B024AAF}"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06B786E-9B35-4728-8C52-A9AC498FB330}" type="datetimeFigureOut">
              <a:rPr lang="ru-RU" smtClean="0"/>
              <a:t>26.11.2013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585BE23-238D-412B-A380-FC9C7B024AAF}"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06B786E-9B35-4728-8C52-A9AC498FB330}" type="datetimeFigureOut">
              <a:rPr lang="ru-RU" smtClean="0"/>
              <a:t>26.11.2013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85BE23-238D-412B-A380-FC9C7B024AAF}"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06B786E-9B35-4728-8C52-A9AC498FB330}" type="datetimeFigureOut">
              <a:rPr lang="ru-RU" smtClean="0"/>
              <a:t>26.11.2013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85BE23-238D-412B-A380-FC9C7B024AAF}"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B786E-9B35-4728-8C52-A9AC498FB330}" type="datetimeFigureOut">
              <a:rPr lang="ru-RU" smtClean="0"/>
              <a:t>26.11.2013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5BE23-238D-412B-A380-FC9C7B024AAF}"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500166" y="928670"/>
            <a:ext cx="6357982" cy="3785652"/>
          </a:xfrm>
          <a:prstGeom prst="rect">
            <a:avLst/>
          </a:prstGeom>
          <a:noFill/>
        </p:spPr>
        <p:txBody>
          <a:bodyPr wrap="square" lIns="91440" tIns="45720" rIns="91440" bIns="45720">
            <a:spAutoFit/>
            <a:scene3d>
              <a:camera prst="isometricOffAxis1Right"/>
              <a:lightRig rig="threePt" dir="t"/>
            </a:scene3d>
            <a:sp3d/>
          </a:bodyPr>
          <a:lstStyle/>
          <a:p>
            <a:pPr algn="ctr"/>
            <a:r>
              <a:rPr lang="ru-RU" sz="6000" b="1" cap="none" spc="0" dirty="0" smtClean="0">
                <a:ln w="18415" cmpd="sng">
                  <a:solidFill>
                    <a:schemeClr val="tx1"/>
                  </a:solidFill>
                  <a:prstDash val="solid"/>
                </a:ln>
                <a:solidFill>
                  <a:srgbClr val="FFFFFF"/>
                </a:solidFill>
                <a:effectLst>
                  <a:glow rad="101600">
                    <a:schemeClr val="bg1">
                      <a:alpha val="60000"/>
                    </a:schemeClr>
                  </a:glow>
                  <a:outerShdw blurRad="63500" dir="3600000" algn="tl" rotWithShape="0">
                    <a:srgbClr val="000000">
                      <a:alpha val="70000"/>
                    </a:srgbClr>
                  </a:outerShdw>
                  <a:reflection blurRad="6350" stA="50000" endA="300" endPos="50000" dist="60007" dir="5400000" sy="-100000" algn="bl" rotWithShape="0"/>
                </a:effectLst>
                <a:latin typeface="Andantino script" pitchFamily="2" charset="0"/>
              </a:rPr>
              <a:t>Категории загрязнения окружающей среды</a:t>
            </a:r>
          </a:p>
          <a:p>
            <a:pPr algn="ctr"/>
            <a:r>
              <a:rPr lang="ru-RU" sz="6000" b="1" cap="none" spc="0" dirty="0" smtClean="0">
                <a:ln w="18415" cmpd="sng">
                  <a:solidFill>
                    <a:schemeClr val="tx1"/>
                  </a:solidFill>
                  <a:prstDash val="solid"/>
                </a:ln>
                <a:solidFill>
                  <a:srgbClr val="FFFFFF"/>
                </a:solidFill>
                <a:effectLst>
                  <a:glow rad="101600">
                    <a:schemeClr val="bg1">
                      <a:alpha val="60000"/>
                    </a:schemeClr>
                  </a:glow>
                  <a:outerShdw blurRad="63500" dir="3600000" algn="tl" rotWithShape="0">
                    <a:srgbClr val="000000">
                      <a:alpha val="70000"/>
                    </a:srgbClr>
                  </a:outerShdw>
                  <a:reflection blurRad="6350" stA="50000" endA="300" endPos="50000" dist="60007" dir="5400000" sy="-100000" algn="bl" rotWithShape="0"/>
                </a:effectLst>
                <a:latin typeface="Andantino script" pitchFamily="2" charset="0"/>
              </a:rPr>
              <a:t>и основные антропогенные источники загрязнения</a:t>
            </a:r>
            <a:endParaRPr lang="ru-RU" sz="6000" b="1" cap="none" spc="0" dirty="0">
              <a:ln w="18415" cmpd="sng">
                <a:solidFill>
                  <a:schemeClr val="tx1"/>
                </a:solidFill>
                <a:prstDash val="solid"/>
              </a:ln>
              <a:solidFill>
                <a:srgbClr val="FFFFFF"/>
              </a:solidFill>
              <a:effectLst>
                <a:glow rad="101600">
                  <a:schemeClr val="bg1">
                    <a:alpha val="60000"/>
                  </a:schemeClr>
                </a:glow>
                <a:outerShdw blurRad="63500" dir="3600000" algn="tl" rotWithShape="0">
                  <a:srgbClr val="000000">
                    <a:alpha val="70000"/>
                  </a:srgbClr>
                </a:outerShdw>
                <a:reflection blurRad="6350" stA="50000" endA="300" endPos="50000" dist="60007" dir="5400000" sy="-100000" algn="bl" rotWithShape="0"/>
              </a:effectLst>
              <a:latin typeface="Andantino script"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85984" y="71414"/>
            <a:ext cx="5160387" cy="1200329"/>
          </a:xfrm>
          <a:prstGeom prst="rect">
            <a:avLst/>
          </a:prstGeom>
        </p:spPr>
        <p:txBody>
          <a:bodyPr wrap="none">
            <a:spAutoFit/>
          </a:bodyPr>
          <a:lstStyle/>
          <a:p>
            <a:r>
              <a:rPr lang="ru-RU"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Загрязнение воды</a:t>
            </a:r>
          </a:p>
        </p:txBody>
      </p:sp>
      <p:sp>
        <p:nvSpPr>
          <p:cNvPr id="3" name="Прямоугольник 2"/>
          <p:cNvSpPr/>
          <p:nvPr/>
        </p:nvSpPr>
        <p:spPr>
          <a:xfrm>
            <a:off x="0" y="3072348"/>
            <a:ext cx="9144000" cy="3785652"/>
          </a:xfrm>
          <a:prstGeom prst="rect">
            <a:avLst/>
          </a:prstGeom>
        </p:spPr>
        <p:txBody>
          <a:bodyPr wrap="square">
            <a:spAutoFit/>
          </a:bodyPr>
          <a:lstStyle/>
          <a:p>
            <a:pPr algn="ctr"/>
            <a:r>
              <a:rPr lang="ru-RU"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Любые вредные компоненты и вещества, попадающие в тот или иной водный объект, такой как реки, океаны, пруды, водоемы и ручьи, приводят к загрязнению воды. Многие виды человеческой деятельности, такие как стирка, химчистка и сброс отходов, вносят значительный вклад в загрязнение водной среды.</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86000" y="2690336"/>
            <a:ext cx="4572000" cy="4031873"/>
          </a:xfrm>
          <a:prstGeom prst="rect">
            <a:avLst/>
          </a:prstGeom>
        </p:spPr>
        <p:txBody>
          <a:bodyPr>
            <a:spAutoFit/>
          </a:bodyPr>
          <a:lstStyle/>
          <a:p>
            <a:pPr algn="ct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Это не только разрушает морскую флору и фауну, но также опасно для человеческой жизни. Такая загрязненная вода непригодна для питья, использования в сельском хозяйстве и даже в промышленности.</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bright="5000" contrast="48000"/>
          </a:blip>
          <a:srcRect/>
          <a:stretch>
            <a:fillRect l="-2000" r="-2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071670" y="142852"/>
            <a:ext cx="5437706" cy="830997"/>
          </a:xfrm>
          <a:prstGeom prst="rect">
            <a:avLst/>
          </a:prstGeom>
        </p:spPr>
        <p:txBody>
          <a:bodyPr wrap="none">
            <a:spAutoFit/>
          </a:bodyPr>
          <a:lstStyle/>
          <a:p>
            <a:pPr algn="ctr"/>
            <a:r>
              <a:rPr lang="ru-RU" sz="4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reflection blurRad="6350" stA="55000" endA="300" endPos="45500" dir="5400000" sy="-100000" algn="bl" rotWithShape="0"/>
                </a:effectLst>
                <a:latin typeface="Andantino script" pitchFamily="2" charset="0"/>
              </a:rPr>
              <a:t>Атмосферное загрязнение</a:t>
            </a:r>
          </a:p>
        </p:txBody>
      </p:sp>
      <p:sp>
        <p:nvSpPr>
          <p:cNvPr id="3" name="Прямоугольник 2"/>
          <p:cNvSpPr/>
          <p:nvPr/>
        </p:nvSpPr>
        <p:spPr>
          <a:xfrm>
            <a:off x="285720" y="3000372"/>
            <a:ext cx="6786578" cy="3539430"/>
          </a:xfrm>
          <a:prstGeom prst="rect">
            <a:avLst/>
          </a:prstGeom>
        </p:spPr>
        <p:txBody>
          <a:bodyPr wrap="square">
            <a:spAutoFit/>
          </a:bodyPr>
          <a:lstStyle/>
          <a:p>
            <a:pPr algn="ct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Воздушное загрязнение вызывается выбросом вредных веществ в атмосферу. Одним из ключевых факторов является загрязнение автомобильными выхлопами. С развитием технологий, число транспортных средств на дорогах неимоверно увеличивается, что, в конечном итоге, повышает уровень атмосферного загрязнения</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142852"/>
            <a:ext cx="9215502" cy="3170099"/>
          </a:xfrm>
          <a:prstGeom prst="rect">
            <a:avLst/>
          </a:prstGeom>
        </p:spPr>
        <p:txBody>
          <a:bodyPr wrap="square">
            <a:spAutoFit/>
          </a:bodyPr>
          <a:lstStyle/>
          <a:p>
            <a:pPr algn="ctr"/>
            <a:r>
              <a:rPr lang="ru-RU" sz="4000" dirty="0">
                <a:ln w="18415" cmpd="sng">
                  <a:solidFill>
                    <a:schemeClr val="accent6">
                      <a:lumMod val="75000"/>
                    </a:schemeClr>
                  </a:solidFill>
                  <a:prstDash val="solid"/>
                </a:ln>
                <a:solidFill>
                  <a:schemeClr val="accent6">
                    <a:lumMod val="50000"/>
                  </a:schemeClr>
                </a:solidFill>
                <a:effectLst>
                  <a:glow rad="101600">
                    <a:schemeClr val="tx1">
                      <a:alpha val="60000"/>
                    </a:schemeClr>
                  </a:glow>
                  <a:outerShdw blurRad="63500" dir="3600000" algn="tl" rotWithShape="0">
                    <a:srgbClr val="000000">
                      <a:alpha val="70000"/>
                    </a:srgbClr>
                  </a:outerShdw>
                </a:effectLst>
                <a:latin typeface="Andantino script" pitchFamily="2" charset="0"/>
              </a:rPr>
              <a:t>Не говоря уже о том, что различные отрасли промышленности, такие как цементная, сталелитейная, угледобывающая, нефтехимическая и теплоэлектростанции, также вырабатывают вредные вещества, которые выбрасываются в атмосферу.</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142976" y="928670"/>
            <a:ext cx="7143800" cy="4832092"/>
          </a:xfrm>
          <a:prstGeom prst="rect">
            <a:avLst/>
          </a:prstGeom>
        </p:spPr>
        <p:txBody>
          <a:bodyPr wrap="square">
            <a:spAutoFit/>
          </a:bodyPr>
          <a:lstStyle/>
          <a:p>
            <a:pPr algn="ctr"/>
            <a:r>
              <a:rPr lang="ru-RU" sz="44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latin typeface="Andantino script" pitchFamily="2" charset="0"/>
              </a:rPr>
              <a:t>Этот вид загрязнения наносит вред защитному озоновому слою в атмосфере. Этот слой защищает землю от вредного влияния ультрафиолетовых лучей, а его утончение влечет за собой угрозу человеческой жизни.</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285852" y="214290"/>
            <a:ext cx="6942926" cy="1015663"/>
          </a:xfrm>
          <a:prstGeom prst="rect">
            <a:avLst/>
          </a:prstGeom>
        </p:spPr>
        <p:txBody>
          <a:bodyPr wrap="none">
            <a:spAutoFit/>
          </a:bodyPr>
          <a:lstStyle/>
          <a:p>
            <a:r>
              <a:rPr lang="ru-RU" sz="6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Радиоактивное загрязнение</a:t>
            </a:r>
          </a:p>
        </p:txBody>
      </p:sp>
      <p:sp>
        <p:nvSpPr>
          <p:cNvPr id="3" name="Прямоугольник 2"/>
          <p:cNvSpPr/>
          <p:nvPr/>
        </p:nvSpPr>
        <p:spPr>
          <a:xfrm>
            <a:off x="0" y="3687901"/>
            <a:ext cx="9144000" cy="3170099"/>
          </a:xfrm>
          <a:prstGeom prst="rect">
            <a:avLst/>
          </a:prstGeom>
        </p:spPr>
        <p:txBody>
          <a:bodyPr wrap="square">
            <a:spAutoFit/>
          </a:bodyPr>
          <a:lstStyle/>
          <a:p>
            <a:pPr algn="ctr"/>
            <a:r>
              <a:rPr lang="ru-RU"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Радиоактивное загрязнение встречается редко, но наносит большой вред. Оно вызывается авариями, произошедшими на ядерных электростанциях, неправильной утилизацией ядерных отходов, работами на урановых рудниках.</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714348" y="4286256"/>
            <a:ext cx="8001056" cy="2123658"/>
          </a:xfrm>
          <a:prstGeom prst="rect">
            <a:avLst/>
          </a:prstGeom>
        </p:spPr>
        <p:txBody>
          <a:bodyPr wrap="square">
            <a:spAutoFit/>
          </a:bodyPr>
          <a:lstStyle/>
          <a:p>
            <a:pPr algn="ctr"/>
            <a:r>
              <a:rPr lang="ru-RU" sz="4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Радиоактивное загрязнение вызывает рак, различные врожденные отклонения и многие другие серьезные проблемы со здоровьем.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500298" y="214290"/>
            <a:ext cx="4517583" cy="1015663"/>
          </a:xfrm>
          <a:prstGeom prst="rect">
            <a:avLst/>
          </a:prstGeom>
        </p:spPr>
        <p:txBody>
          <a:bodyPr wrap="none">
            <a:spAutoFit/>
          </a:bodyPr>
          <a:lstStyle/>
          <a:p>
            <a:r>
              <a:rPr lang="ru-RU" sz="6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Загрязнение почвы</a:t>
            </a:r>
          </a:p>
        </p:txBody>
      </p:sp>
      <p:sp>
        <p:nvSpPr>
          <p:cNvPr id="3" name="Прямоугольник 2"/>
          <p:cNvSpPr/>
          <p:nvPr/>
        </p:nvSpPr>
        <p:spPr>
          <a:xfrm>
            <a:off x="214282" y="2274838"/>
            <a:ext cx="8929718" cy="3785652"/>
          </a:xfrm>
          <a:prstGeom prst="rect">
            <a:avLst/>
          </a:prstGeom>
        </p:spPr>
        <p:txBody>
          <a:bodyPr wrap="square">
            <a:spAutoFit/>
          </a:bodyPr>
          <a:lstStyle/>
          <a:p>
            <a:pPr algn="ctr"/>
            <a:r>
              <a:rPr lang="ru-RU"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В наши дни в сельском хозяйстве используются многие искусственные вещества и синтетические пестициды. Они выделяют загрязняющие вещества, которые создают дисбаланс в почве, а также препятствуют естественному росту растений, выращиваемых в загрязненной земле.</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143108" y="285728"/>
            <a:ext cx="6286544" cy="5632311"/>
          </a:xfrm>
          <a:prstGeom prst="rect">
            <a:avLst/>
          </a:prstGeom>
        </p:spPr>
        <p:txBody>
          <a:bodyPr wrap="square">
            <a:spAutoFit/>
          </a:bodyPr>
          <a:lstStyle/>
          <a:p>
            <a:pPr algn="ctr"/>
            <a:r>
              <a:rPr lang="ru-RU" sz="4000" dirty="0">
                <a:ln w="18415" cmpd="sng">
                  <a:solidFill>
                    <a:srgbClr val="FFFFFF"/>
                  </a:solidFill>
                  <a:prstDash val="solid"/>
                </a:ln>
                <a:solidFill>
                  <a:srgbClr val="FFFFFF"/>
                </a:solidFill>
                <a:effectLst>
                  <a:glow rad="101600">
                    <a:schemeClr val="bg2">
                      <a:lumMod val="25000"/>
                      <a:alpha val="60000"/>
                    </a:schemeClr>
                  </a:glow>
                  <a:outerShdw blurRad="63500" dir="3600000" algn="tl" rotWithShape="0">
                    <a:srgbClr val="000000">
                      <a:alpha val="70000"/>
                    </a:srgbClr>
                  </a:outerShdw>
                </a:effectLst>
                <a:latin typeface="Andantino script" pitchFamily="2" charset="0"/>
              </a:rPr>
              <a:t>Ключевой фактор, способствующий загрязнению почвы, – это сточные канавы, вредные отбросы, неправильная сельскохозяйственная деятельность, использование неорганических пестицидов, вырубка леса, открытые горные работы и такая человеческая деятельность как сброс отходов и замусоривание.</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71390" y="571480"/>
            <a:ext cx="9072610" cy="5078313"/>
          </a:xfrm>
          <a:prstGeom prst="rect">
            <a:avLst/>
          </a:prstGeom>
        </p:spPr>
        <p:txBody>
          <a:bodyPr wrap="square">
            <a:spAutoFit/>
          </a:bodyPr>
          <a:lstStyle/>
          <a:p>
            <a:pPr algn="ctr"/>
            <a:r>
              <a:rPr lang="ru-RU" sz="3600" dirty="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latin typeface="Andantino script" pitchFamily="2" charset="0"/>
              </a:rPr>
              <a:t>Различают природные (естественные) и антропогенные (искусственные) источники загрязнения. К </a:t>
            </a:r>
            <a:r>
              <a:rPr lang="ru-RU" sz="3600" dirty="0" smtClean="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latin typeface="Andantino script" pitchFamily="2" charset="0"/>
              </a:rPr>
              <a:t>природным источникам </a:t>
            </a:r>
            <a:r>
              <a:rPr lang="ru-RU" sz="3600" dirty="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latin typeface="Andantino script" pitchFamily="2" charset="0"/>
              </a:rPr>
              <a:t>относятся: пыльные бури, пожары, различные аэрозоли растительного, животного или микробиологического происхождения и т.п. Антропогенные выбросы в атмосферу ежегодно составляют более 19 млрд. т, из них более 15 млрд. т углекислого газа, 200 млн. т оксида углерода, более 500 млн. т углеводородов, 120 млн. т золы и др.</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57224" y="428604"/>
            <a:ext cx="7000924" cy="4062651"/>
          </a:xfrm>
          <a:prstGeom prst="rect">
            <a:avLst/>
          </a:prstGeom>
          <a:noFill/>
        </p:spPr>
        <p:txBody>
          <a:bodyPr wrap="square" rtlCol="0">
            <a:spAutoFit/>
          </a:bodyPr>
          <a:lstStyle/>
          <a:p>
            <a:pPr algn="ctr"/>
            <a:r>
              <a:rPr lang="ru-RU" sz="6600" dirty="0" smtClean="0">
                <a:ln w="18415" cmpd="sng">
                  <a:solidFill>
                    <a:srgbClr val="FFFFFF"/>
                  </a:solidFill>
                  <a:prstDash val="solid"/>
                </a:ln>
                <a:solidFill>
                  <a:srgbClr val="FFFFFF"/>
                </a:solidFill>
                <a:effectLst>
                  <a:glow rad="63500">
                    <a:schemeClr val="accent5">
                      <a:satMod val="175000"/>
                      <a:alpha val="40000"/>
                    </a:schemeClr>
                  </a:glow>
                  <a:outerShdw blurRad="63500" dir="3600000" algn="tl" rotWithShape="0">
                    <a:srgbClr val="000000">
                      <a:alpha val="70000"/>
                    </a:srgbClr>
                  </a:outerShdw>
                  <a:reflection blurRad="6350" stA="55000" endA="300" endPos="45500" dir="5400000" sy="-100000" algn="bl" rotWithShape="0"/>
                </a:effectLst>
                <a:latin typeface="Andantino script" pitchFamily="2" charset="0"/>
              </a:rPr>
              <a:t>Загрязнение</a:t>
            </a:r>
          </a:p>
          <a:p>
            <a:pPr algn="ctr"/>
            <a:r>
              <a:rPr lang="ru-RU" sz="3200" dirty="0" smtClean="0">
                <a:ln w="18415" cmpd="sng">
                  <a:solidFill>
                    <a:srgbClr val="FFFFFF"/>
                  </a:solidFill>
                  <a:prstDash val="solid"/>
                </a:ln>
                <a:solidFill>
                  <a:srgbClr val="FFFFFF"/>
                </a:solidFill>
                <a:effectLst>
                  <a:glow rad="63500">
                    <a:schemeClr val="accent5">
                      <a:satMod val="175000"/>
                      <a:alpha val="40000"/>
                    </a:schemeClr>
                  </a:glow>
                  <a:outerShdw blurRad="63500" dir="3600000" algn="tl" rotWithShape="0">
                    <a:srgbClr val="000000">
                      <a:alpha val="70000"/>
                    </a:srgbClr>
                  </a:outerShdw>
                </a:effectLst>
                <a:latin typeface="Andantino script" pitchFamily="2" charset="0"/>
              </a:rPr>
              <a:t> это принесение в окружающую среду или возникновение в ней новых, обычно не характерных физических, химических, информационных или биологических агентов или превышение их естественного среднемноголетнего уровня в различных средах, приводящее к негативным воздействиям.</a:t>
            </a:r>
            <a:endParaRPr lang="ru-RU" sz="3200" dirty="0">
              <a:ln w="18415" cmpd="sng">
                <a:solidFill>
                  <a:srgbClr val="FFFFFF"/>
                </a:solidFill>
                <a:prstDash val="solid"/>
              </a:ln>
              <a:solidFill>
                <a:srgbClr val="FFFFFF"/>
              </a:solidFill>
              <a:effectLst>
                <a:glow rad="63500">
                  <a:schemeClr val="accent5">
                    <a:satMod val="175000"/>
                    <a:alpha val="40000"/>
                  </a:schemeClr>
                </a:glow>
                <a:outerShdw blurRad="63500" dir="3600000" algn="tl" rotWithShape="0">
                  <a:srgbClr val="000000">
                    <a:alpha val="70000"/>
                  </a:srgbClr>
                </a:outerShdw>
              </a:effectLst>
              <a:latin typeface="Andantino script"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42844" y="1071546"/>
            <a:ext cx="9001156" cy="5078313"/>
          </a:xfrm>
          <a:prstGeom prst="rect">
            <a:avLst/>
          </a:prstGeom>
        </p:spPr>
        <p:txBody>
          <a:bodyPr wrap="square">
            <a:spAutoFit/>
          </a:bodyPr>
          <a:lstStyle/>
          <a:p>
            <a:pPr algn="ctr"/>
            <a:r>
              <a:rPr lang="ru-RU"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Искусственные (антропогенные), которые можно разделить на несколько групп:</a:t>
            </a:r>
          </a:p>
          <a:p>
            <a:pPr algn="ctr"/>
            <a:r>
              <a:rPr lang="ru-RU"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 Транспортные — загрязнители, образующиеся при работе автомобильного, железнодорожного, воздушного, морского и речного транспорта;</a:t>
            </a:r>
          </a:p>
          <a:p>
            <a:pPr algn="ctr"/>
            <a:r>
              <a:rPr lang="ru-RU"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 Производственные — загрязнители, образующиеся как выбросы при технологических процессах, отоплении;</a:t>
            </a:r>
          </a:p>
          <a:p>
            <a:pPr algn="ctr"/>
            <a:r>
              <a:rPr lang="ru-RU"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 Бытовые — загрязнители, обусловленные сжиганием топлива в жилище и переработкой бытовых отходов.</a:t>
            </a:r>
            <a:endParaRPr lang="ru-RU"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85984" y="1225689"/>
            <a:ext cx="4572000" cy="5632311"/>
          </a:xfrm>
          <a:prstGeom prst="rect">
            <a:avLst/>
          </a:prstGeom>
        </p:spPr>
        <p:txBody>
          <a:bodyPr>
            <a:spAutoFit/>
          </a:bodyPr>
          <a:lstStyle/>
          <a:p>
            <a:pPr algn="ctr"/>
            <a:r>
              <a:rPr lang="ru-RU" sz="3600" dirty="0">
                <a:ln w="18415" cmpd="sng">
                  <a:solidFill>
                    <a:srgbClr val="FFFFFF"/>
                  </a:solidFill>
                  <a:prstDash val="solid"/>
                </a:ln>
                <a:solidFill>
                  <a:srgbClr val="FFFFFF"/>
                </a:solidFill>
                <a:effectLst>
                  <a:glow rad="101600">
                    <a:schemeClr val="accent5">
                      <a:lumMod val="50000"/>
                      <a:alpha val="60000"/>
                    </a:schemeClr>
                  </a:glow>
                  <a:outerShdw blurRad="63500" dir="3600000" algn="tl" rotWithShape="0">
                    <a:srgbClr val="000000">
                      <a:alpha val="70000"/>
                    </a:srgbClr>
                  </a:outerShdw>
                </a:effectLst>
                <a:latin typeface="Andantino script" pitchFamily="2" charset="0"/>
              </a:rPr>
              <a:t>Загрязнения в основном получаются в виде побочных продуктов или отходов при добыче, переработке и использовании ресурсов, а также могут представлять собой одну из форм вредных выбросов энергии, например, избыточного тепла, шума и радиации.</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8000" r="-18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28596" y="1720841"/>
            <a:ext cx="8358246" cy="4524315"/>
          </a:xfrm>
          <a:prstGeom prst="rect">
            <a:avLst/>
          </a:prstGeom>
        </p:spPr>
        <p:txBody>
          <a:bodyPr wrap="square">
            <a:spAutoFit/>
          </a:bodyPr>
          <a:lstStyle/>
          <a:p>
            <a:pPr algn="ct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По составу антропогенные источники загрязнения атмосферы также можно разделить на несколько групп:</a:t>
            </a:r>
          </a:p>
          <a:p>
            <a:pPr algn="ct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Механические загрязнители — пыль цементных заводов, пыль от сгорания угля в котельных, топках и печах, сажа от сгорания нефти и мазута, истирающиеся автопокрышки и т. д.;</a:t>
            </a:r>
          </a:p>
          <a:p>
            <a:pPr algn="ct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Химические загрязнители — пылевидные или газообразные вещества, способные вступать в химические реакции;</a:t>
            </a:r>
          </a:p>
          <a:p>
            <a:pPr algn="ct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Радиоактивные загрязнители.</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429124" y="1500174"/>
            <a:ext cx="4572000" cy="5078313"/>
          </a:xfrm>
          <a:prstGeom prst="rect">
            <a:avLst/>
          </a:prstGeom>
        </p:spPr>
        <p:txBody>
          <a:bodyPr>
            <a:spAutoFit/>
          </a:bodyPr>
          <a:lstStyle/>
          <a:p>
            <a:pPr algn="ctr"/>
            <a:r>
              <a:rPr lang="ru-RU"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Основными антропогенными источниками загрязнения поверхностных вод являются: сбросы в водоемы неочищенных сточных вод; смыв пестицидов, минеральных и органических удобрений; газодымовые выбросы; утечки нефти и нефтепродуктов.</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3214678" y="0"/>
            <a:ext cx="3098925" cy="769441"/>
          </a:xfrm>
          <a:prstGeom prst="rect">
            <a:avLst/>
          </a:prstGeom>
        </p:spPr>
        <p:txBody>
          <a:bodyPr wrap="none">
            <a:spAutoFit/>
          </a:bodyPr>
          <a:lstStyle/>
          <a:p>
            <a:r>
              <a:rPr lang="ru-RU" sz="4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Познавательно</a:t>
            </a:r>
            <a:endParaRPr lang="ru-RU" dirty="0">
              <a:effectLst>
                <a:glow rad="101600">
                  <a:schemeClr val="tx1">
                    <a:alpha val="60000"/>
                  </a:schemeClr>
                </a:glow>
                <a:outerShdw blurRad="63500" dir="3600000" algn="tl" rotWithShape="0">
                  <a:srgbClr val="000000">
                    <a:alpha val="70000"/>
                  </a:srgbClr>
                </a:outerShdw>
              </a:effectLst>
              <a:latin typeface="Andantino script" pitchFamily="2" charset="0"/>
            </a:endParaRPr>
          </a:p>
        </p:txBody>
      </p:sp>
      <p:sp>
        <p:nvSpPr>
          <p:cNvPr id="4" name="Прямоугольник 3"/>
          <p:cNvSpPr/>
          <p:nvPr/>
        </p:nvSpPr>
        <p:spPr>
          <a:xfrm>
            <a:off x="0" y="2000240"/>
            <a:ext cx="9144000" cy="4031873"/>
          </a:xfrm>
          <a:prstGeom prst="rect">
            <a:avLst/>
          </a:prstGeom>
        </p:spPr>
        <p:txBody>
          <a:bodyPr wrap="square">
            <a:spAutoFit/>
          </a:bodyPr>
          <a:lstStyle/>
          <a:p>
            <a:pPr algn="ctr"/>
            <a:r>
              <a:rPr lang="ru-RU" sz="3200" b="1"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Какой город на Земле самый грязный?</a:t>
            </a: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
            </a:r>
            <a:b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b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Самым грязным городом в мире считают </a:t>
            </a:r>
            <a:r>
              <a:rPr lang="ru-RU" sz="32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Бенхи</a:t>
            </a: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 в </a:t>
            </a:r>
            <a:r>
              <a:rPr lang="ru-RU"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Китае</a:t>
            </a: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 Города незаметно на аэрофотоснимках, так как он постоянно спрятан за туманом из копоти и газов, которые выбрасывают в атмосферу 420 его фабрик и заводов. В начале 1989 г. в Мехико было таким большим загрязнение воздуха, что школьники на месяц были освобождены от учебных </a:t>
            </a:r>
            <a:endParaRPr lang="ru-RU"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endParaRPr>
          </a:p>
          <a:p>
            <a:pPr algn="ctr"/>
            <a:r>
              <a:rPr lang="ru-RU"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занятий.</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572000" y="2928934"/>
            <a:ext cx="4572000" cy="3539430"/>
          </a:xfrm>
          <a:prstGeom prst="rect">
            <a:avLst/>
          </a:prstGeom>
        </p:spPr>
        <p:txBody>
          <a:bodyPr>
            <a:spAutoFit/>
          </a:bodyPr>
          <a:lstStyle/>
          <a:p>
            <a:pPr algn="ctr"/>
            <a:r>
              <a:rPr lang="ru-RU"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Какие реки самые грязные?</a:t>
            </a:r>
            <a:br>
              <a:rPr lang="ru-RU"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br>
            <a:r>
              <a:rPr lang="ru-RU"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В 1970-е годы реку Рейн в Германии загрязнили химическими веществами так сильно, что одному человеку удалось частично проявить в ее воде фотопленку.</a:t>
            </a:r>
            <a:endPar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714348" y="785794"/>
            <a:ext cx="7429552" cy="5509200"/>
          </a:xfrm>
          <a:prstGeom prst="rect">
            <a:avLst/>
          </a:prstGeom>
        </p:spPr>
        <p:txBody>
          <a:bodyPr wrap="square">
            <a:spAutoFit/>
          </a:bodyPr>
          <a:lstStyle/>
          <a:p>
            <a:pPr algn="ct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Почему погибают животные, например черепахи?</a:t>
            </a:r>
            <a:b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b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Морские черепахи иногда погибают, проглатывая полиэтиленовые пакеты, которые в воде напоминают им медуз</a:t>
            </a:r>
            <a:r>
              <a:rPr lang="ru-RU" sz="3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a:t>
            </a:r>
          </a:p>
          <a:p>
            <a:pPr algn="ctr"/>
            <a:endPar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endParaRPr>
          </a:p>
          <a:p>
            <a:pPr algn="ctr"/>
            <a:endPar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endParaRPr>
          </a:p>
          <a:p>
            <a:pPr algn="ct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Сколько мусора собирается у нас в стране?</a:t>
            </a:r>
            <a:b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br>
            <a:r>
              <a:rPr lang="ru-RU"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Если собрать в одну гору весь мусор, который выбрасывают в нашей стране за один год, то понадобится примерно 3 миллиона грузовых машин, чтобы этот мусор вывезти.</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428728" y="1357298"/>
            <a:ext cx="6572280" cy="5078313"/>
          </a:xfrm>
          <a:prstGeom prst="rect">
            <a:avLst/>
          </a:prstGeom>
        </p:spPr>
        <p:txBody>
          <a:bodyPr wrap="square">
            <a:spAutoFit/>
          </a:bodyPr>
          <a:lstStyle/>
          <a:p>
            <a:pPr algn="ctr"/>
            <a:r>
              <a:rPr lang="ru-RU"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Где находится Гринпис?</a:t>
            </a:r>
            <a:r>
              <a:rPr lang="ru-RU"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
            </a:r>
            <a:br>
              <a:rPr lang="ru-RU"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br>
            <a:r>
              <a:rPr lang="ru-RU"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Международная экологическая организация Гринпис (в переводе с английского «Зеленый мир») активно </a:t>
            </a:r>
            <a:r>
              <a:rPr lang="ru-RU"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выступает </a:t>
            </a:r>
            <a:r>
              <a:rPr lang="ru-RU"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против загрязнения атмосферы, Мирового океана, почвы ядовитыми и радиоактивными отходами, мусором. Штаб-квартира организации находится в городе Амстердаме (Голландия).</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071670" y="2857496"/>
            <a:ext cx="5697394" cy="1015663"/>
          </a:xfrm>
          <a:prstGeom prst="rect">
            <a:avLst/>
          </a:prstGeom>
          <a:noFill/>
        </p:spPr>
        <p:txBody>
          <a:bodyPr wrap="none" lIns="91440" tIns="45720" rIns="91440" bIns="45720">
            <a:spAutoFit/>
          </a:bodyPr>
          <a:lstStyle/>
          <a:p>
            <a:pPr algn="ctr"/>
            <a:r>
              <a:rPr lang="ru-RU" sz="6000" b="0" cap="none" spc="0" dirty="0" smtClean="0">
                <a:ln w="18415" cmpd="sng">
                  <a:solidFill>
                    <a:srgbClr val="FFFFFF"/>
                  </a:solidFill>
                  <a:prstDash val="solid"/>
                </a:ln>
                <a:solidFill>
                  <a:srgbClr val="FFFFFF"/>
                </a:solidFill>
                <a:effectLst>
                  <a:glow rad="101600">
                    <a:schemeClr val="accent3">
                      <a:lumMod val="50000"/>
                      <a:alpha val="60000"/>
                    </a:schemeClr>
                  </a:glow>
                  <a:outerShdw blurRad="63500" dir="3600000" algn="tl" rotWithShape="0">
                    <a:srgbClr val="000000">
                      <a:alpha val="70000"/>
                    </a:srgbClr>
                  </a:outerShdw>
                </a:effectLst>
                <a:latin typeface="Andantino script" pitchFamily="2" charset="0"/>
              </a:rPr>
              <a:t>Спасибо за внимание!</a:t>
            </a:r>
            <a:endParaRPr lang="ru-RU" sz="6000" b="0" cap="none" spc="0" dirty="0">
              <a:ln w="18415" cmpd="sng">
                <a:solidFill>
                  <a:srgbClr val="FFFFFF"/>
                </a:solidFill>
                <a:prstDash val="solid"/>
              </a:ln>
              <a:solidFill>
                <a:srgbClr val="FFFFFF"/>
              </a:solidFill>
              <a:effectLst>
                <a:glow rad="101600">
                  <a:schemeClr val="accent3">
                    <a:lumMod val="50000"/>
                    <a:alpha val="60000"/>
                  </a:schemeClr>
                </a:glow>
                <a:outerShdw blurRad="63500" dir="3600000" algn="tl" rotWithShape="0">
                  <a:srgbClr val="000000">
                    <a:alpha val="70000"/>
                  </a:srgbClr>
                </a:outerShdw>
              </a:effectLst>
              <a:latin typeface="Andantino script"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14282" y="0"/>
            <a:ext cx="4572000" cy="3785652"/>
          </a:xfrm>
          <a:prstGeom prst="rect">
            <a:avLst/>
          </a:prstGeom>
        </p:spPr>
        <p:txBody>
          <a:bodyPr>
            <a:spAutoFit/>
            <a:scene3d>
              <a:camera prst="isometricOffAxis1Right"/>
              <a:lightRig rig="threePt" dir="t"/>
            </a:scene3d>
          </a:bodyPr>
          <a:lstStyle/>
          <a:p>
            <a:pPr algn="ctr"/>
            <a:r>
              <a:rPr lang="ru-RU"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latin typeface="Andantino script" pitchFamily="2" charset="0"/>
              </a:rPr>
              <a:t>Загрязнение </a:t>
            </a:r>
            <a:endParaRPr lang="ru-RU"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latin typeface="Andantino script" pitchFamily="2" charset="0"/>
            </a:endParaRPr>
          </a:p>
          <a:p>
            <a:pPr algn="ctr"/>
            <a:r>
              <a:rPr lang="ru-RU"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latin typeface="Andantino script" pitchFamily="2" charset="0"/>
              </a:rPr>
              <a:t>– </a:t>
            </a:r>
            <a:r>
              <a:rPr lang="ru-RU"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latin typeface="Andantino script" pitchFamily="2" charset="0"/>
              </a:rPr>
              <a:t>это результат прогресса и развития, который происходит на регулярной основе</a:t>
            </a:r>
            <a:r>
              <a:rPr lang="ru-RU"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ndantino script" pitchFamily="2"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9144000" cy="3416320"/>
          </a:xfrm>
          <a:prstGeom prst="rect">
            <a:avLst/>
          </a:prstGeom>
        </p:spPr>
        <p:txBody>
          <a:bodyPr wrap="square">
            <a:spAutoFit/>
          </a:bodyPr>
          <a:lstStyle/>
          <a:p>
            <a:pPr algn="ctr"/>
            <a:r>
              <a:rPr lang="ru-RU"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Стремительно развиваются технологии, чтобы улучшить качество человеческой жизни. Все это, несомненно, обеспечивает высокий уровень комфорта и богатую жизнь всем людям, но существенно уменьшает качество человеческого здоровья; необходимость иметь хорошую и здоровую окружающую среду игнорируется.</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3072348"/>
            <a:ext cx="9144000" cy="3785652"/>
          </a:xfrm>
          <a:prstGeom prst="rect">
            <a:avLst/>
          </a:prstGeom>
        </p:spPr>
        <p:txBody>
          <a:bodyPr wrap="square">
            <a:spAutoFit/>
          </a:bodyPr>
          <a:lstStyle/>
          <a:p>
            <a:pPr algn="ctr"/>
            <a:r>
              <a:rPr lang="ru-RU" sz="4000" dirty="0">
                <a:ln w="18415" cmpd="sng">
                  <a:solidFill>
                    <a:schemeClr val="accent6">
                      <a:lumMod val="75000"/>
                    </a:schemeClr>
                  </a:solidFill>
                  <a:prstDash val="solid"/>
                </a:ln>
                <a:solidFill>
                  <a:schemeClr val="accent6">
                    <a:lumMod val="50000"/>
                  </a:schemeClr>
                </a:solidFill>
                <a:effectLst>
                  <a:glow rad="101600">
                    <a:schemeClr val="tx1">
                      <a:alpha val="60000"/>
                    </a:schemeClr>
                  </a:glow>
                  <a:outerShdw blurRad="63500" dir="3600000" algn="tl" rotWithShape="0">
                    <a:srgbClr val="000000">
                      <a:alpha val="70000"/>
                    </a:srgbClr>
                  </a:outerShdw>
                </a:effectLst>
                <a:latin typeface="Andantino script" pitchFamily="2" charset="0"/>
              </a:rPr>
              <a:t>Много новых изобретений и нововведений представляют угрозу для жизни человека, поскольку они созданы искусственно. Этот искусственный и бессистемный путь обеспечения наилучших условий для жизни создает компоненты, необходимые для человеческой жизни.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928662" y="0"/>
            <a:ext cx="7786742" cy="3970318"/>
          </a:xfrm>
          <a:prstGeom prst="rect">
            <a:avLst/>
          </a:prstGeom>
        </p:spPr>
        <p:txBody>
          <a:bodyPr wrap="square">
            <a:spAutoFit/>
          </a:bodyPr>
          <a:lstStyle/>
          <a:p>
            <a:pPr algn="ctr"/>
            <a:r>
              <a:rPr lang="ru-RU" sz="3600" dirty="0">
                <a:ln w="18415" cmpd="sng">
                  <a:solidFill>
                    <a:srgbClr val="FFFFFF"/>
                  </a:solidFill>
                  <a:prstDash val="solid"/>
                </a:ln>
                <a:solidFill>
                  <a:srgbClr val="FFFFFF"/>
                </a:solidFill>
                <a:effectLst>
                  <a:glow rad="101600">
                    <a:schemeClr val="bg1">
                      <a:lumMod val="50000"/>
                      <a:alpha val="60000"/>
                    </a:schemeClr>
                  </a:glow>
                  <a:outerShdw blurRad="63500" dir="3600000" algn="tl" rotWithShape="0">
                    <a:srgbClr val="000000">
                      <a:alpha val="70000"/>
                    </a:srgbClr>
                  </a:outerShdw>
                  <a:reflection blurRad="6350" stA="55000" endA="300" endPos="45500" dir="5400000" sy="-100000" algn="bl" rotWithShape="0"/>
                </a:effectLst>
                <a:latin typeface="Andantino script" pitchFamily="2" charset="0"/>
              </a:rPr>
              <a:t>Какую бы вещь мы не взяли, будь то вещи первой необходимости, такие как одежда или даже еда, они сейчас производятся синтетическим путем. Однако достаточно одного пристального взгляда на экологию чтобы понять, что увеличение нужд современного уклада жизни в конечном итоге нарушает баланс в экологии.</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357422" y="857232"/>
            <a:ext cx="4572000" cy="5509200"/>
          </a:xfrm>
          <a:prstGeom prst="rect">
            <a:avLst/>
          </a:prstGeom>
        </p:spPr>
        <p:txBody>
          <a:bodyPr>
            <a:spAutoFit/>
          </a:bodyPr>
          <a:lstStyle/>
          <a:p>
            <a:pPr algn="ctr"/>
            <a:r>
              <a:rPr lang="ru-RU" sz="4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Далее представлены наиболее распространенные виды загрязнения окружающей среды, которые постепенно вызывают у людей различные заболевания.</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571604" y="214290"/>
            <a:ext cx="6348213" cy="1107996"/>
          </a:xfrm>
          <a:prstGeom prst="rect">
            <a:avLst/>
          </a:prstGeom>
        </p:spPr>
        <p:txBody>
          <a:bodyPr wrap="none">
            <a:spAutoFit/>
          </a:bodyPr>
          <a:lstStyle/>
          <a:p>
            <a:pPr algn="ctr"/>
            <a:r>
              <a:rPr lang="ru-RU" sz="6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reflection blurRad="6350" stA="55000" endA="300" endPos="45500" dir="5400000" sy="-100000" algn="bl" rotWithShape="0"/>
                </a:effectLst>
                <a:latin typeface="Andantino script" pitchFamily="2" charset="0"/>
              </a:rPr>
              <a:t>Шумовое загрязнение</a:t>
            </a:r>
          </a:p>
        </p:txBody>
      </p:sp>
      <p:sp>
        <p:nvSpPr>
          <p:cNvPr id="3" name="Прямоугольник 2"/>
          <p:cNvSpPr/>
          <p:nvPr/>
        </p:nvSpPr>
        <p:spPr>
          <a:xfrm>
            <a:off x="0" y="3000372"/>
            <a:ext cx="9144000" cy="3970318"/>
          </a:xfrm>
          <a:prstGeom prst="rect">
            <a:avLst/>
          </a:prstGeom>
        </p:spPr>
        <p:txBody>
          <a:bodyPr wrap="square">
            <a:spAutoFit/>
          </a:bodyPr>
          <a:lstStyle/>
          <a:p>
            <a:pPr algn="ctr"/>
            <a:r>
              <a:rPr lang="ru-RU"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ndantino script" pitchFamily="2" charset="0"/>
              </a:rPr>
              <a:t>Любой шум, который неприятен для человеческого слуха, является шумовым загрязнением. Громкие и резкие звуки, издаваемые фабриками, машинным оборудованием, поездами, автомобилями, тресканьем от нагревания и взрывами тоже являются шумовым загрязнением. Оно также вызывается некоторыми природными катаклизмами, такими как ураганы и извержения вулканов.</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9144000" cy="2308324"/>
          </a:xfrm>
          <a:prstGeom prst="rect">
            <a:avLst/>
          </a:prstGeom>
        </p:spPr>
        <p:txBody>
          <a:bodyPr wrap="square">
            <a:spAutoFit/>
          </a:bodyPr>
          <a:lstStyle/>
          <a:p>
            <a:pPr algn="ctr"/>
            <a:r>
              <a:rPr lang="ru-RU"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reflection blurRad="6350" stA="55000" endA="300" endPos="45500" dir="5400000" sy="-100000" algn="bl" rotWithShape="0"/>
                </a:effectLst>
                <a:latin typeface="Andantino script" pitchFamily="2" charset="0"/>
              </a:rPr>
              <a:t>Как природные, так и антропогенные факторы, создающие шумовое и звуковое загрязнение, влияют на здоровье человека. Они вызывают раздражение, проблемы со слухом и головную боль. </a:t>
            </a:r>
          </a:p>
        </p:txBody>
      </p:sp>
      <p:sp>
        <p:nvSpPr>
          <p:cNvPr id="3" name="Прямоугольник 2"/>
          <p:cNvSpPr/>
          <p:nvPr/>
        </p:nvSpPr>
        <p:spPr>
          <a:xfrm>
            <a:off x="0" y="3441680"/>
            <a:ext cx="9144000" cy="3416320"/>
          </a:xfrm>
          <a:prstGeom prst="rect">
            <a:avLst/>
          </a:prstGeom>
        </p:spPr>
        <p:txBody>
          <a:bodyPr wrap="square">
            <a:spAutoFit/>
          </a:bodyPr>
          <a:lstStyle/>
          <a:p>
            <a:pPr algn="ctr"/>
            <a:r>
              <a:rPr lang="ru-RU" sz="36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reflection blurRad="6350" stA="55000" endA="300" endPos="45500" dir="5400000" sy="-100000" algn="bl" rotWithShape="0"/>
                </a:effectLst>
                <a:latin typeface="Andantino script" pitchFamily="2" charset="0"/>
              </a:rPr>
              <a:t>Но это еще не главные проблемы, ведь совсем невыносимые звуки могут быть очень опасны, поскольку из-за них увеличивается уровень холестерина, сужаются артерии, усиливается приток адреналина, учащается сердцебиение. Все эти факторы опасны для жизни, ведь они могут привести к инфаркту и инсульту.</a:t>
            </a:r>
            <a:endParaRPr lang="ru-RU"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reflection blurRad="6350" stA="55000" endA="300" endPos="45500" dir="5400000" sy="-100000" algn="bl" rotWithShape="0"/>
              </a:effectLst>
              <a:latin typeface="Andantino script" pitchFamily="2"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707</Words>
  <Application>Microsoft Office PowerPoint</Application>
  <PresentationFormat>Экран (4:3)</PresentationFormat>
  <Paragraphs>48</Paragraphs>
  <Slides>28</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28</vt:i4>
      </vt:variant>
    </vt:vector>
  </HeadingPairs>
  <TitlesOfParts>
    <vt:vector size="32" baseType="lpstr">
      <vt:lpstr>Arial</vt:lpstr>
      <vt:lpstr>Andantino script</vt:lpstr>
      <vt:lpstr>Calibri</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Admin</cp:lastModifiedBy>
  <cp:revision>12</cp:revision>
  <dcterms:created xsi:type="dcterms:W3CDTF">2013-11-26T13:51:10Z</dcterms:created>
  <dcterms:modified xsi:type="dcterms:W3CDTF">2013-11-26T15:48:20Z</dcterms:modified>
</cp:coreProperties>
</file>